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281" r:id="rId3"/>
    <p:sldId id="282" r:id="rId4"/>
    <p:sldId id="277" r:id="rId5"/>
    <p:sldId id="257" r:id="rId6"/>
    <p:sldId id="278" r:id="rId7"/>
    <p:sldId id="279" r:id="rId8"/>
    <p:sldId id="280" r:id="rId9"/>
    <p:sldId id="258" r:id="rId10"/>
    <p:sldId id="259" r:id="rId11"/>
    <p:sldId id="260" r:id="rId12"/>
    <p:sldId id="261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FF"/>
    <a:srgbClr val="FF3300"/>
    <a:srgbClr val="FF5050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92" autoAdjust="0"/>
  </p:normalViewPr>
  <p:slideViewPr>
    <p:cSldViewPr>
      <p:cViewPr varScale="1">
        <p:scale>
          <a:sx n="87" d="100"/>
          <a:sy n="87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592592592592587E-3"/>
          <c:y val="1.4466547759997467E-2"/>
          <c:w val="0.79639277729172753"/>
          <c:h val="0.9363471898560102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2.0061728395061727E-2"/>
                  <c:y val="-3.471971462399391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1343,6</a:t>
                    </a:r>
                    <a:endParaRPr lang="ru-RU" sz="2000" b="1" dirty="0" smtClean="0"/>
                  </a:p>
                  <a:p>
                    <a:r>
                      <a:rPr lang="ru-RU" sz="2000" b="1" dirty="0" smtClean="0"/>
                      <a:t> млн.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1343.6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6.1728273549139692E-2"/>
                  <c:y val="-2.8933095519994935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1342,9 </a:t>
                    </a:r>
                    <a:endParaRPr lang="ru-RU" sz="2000" b="1" dirty="0" smtClean="0"/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1342.9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404544"/>
        <c:axId val="23406080"/>
        <c:axId val="75329024"/>
      </c:bar3DChart>
      <c:catAx>
        <c:axId val="23404544"/>
        <c:scaling>
          <c:orientation val="minMax"/>
        </c:scaling>
        <c:delete val="1"/>
        <c:axPos val="b"/>
        <c:majorTickMark val="out"/>
        <c:minorTickMark val="none"/>
        <c:tickLblPos val="none"/>
        <c:crossAx val="23406080"/>
        <c:crosses val="autoZero"/>
        <c:auto val="1"/>
        <c:lblAlgn val="ctr"/>
        <c:lblOffset val="100"/>
        <c:noMultiLvlLbl val="0"/>
      </c:catAx>
      <c:valAx>
        <c:axId val="2340608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3404544"/>
        <c:crosses val="autoZero"/>
        <c:crossBetween val="between"/>
      </c:valAx>
      <c:serAx>
        <c:axId val="75329024"/>
        <c:scaling>
          <c:orientation val="minMax"/>
        </c:scaling>
        <c:delete val="1"/>
        <c:axPos val="b"/>
        <c:majorTickMark val="out"/>
        <c:minorTickMark val="none"/>
        <c:tickLblPos val="none"/>
        <c:crossAx val="23406080"/>
        <c:crosses val="autoZero"/>
      </c:ser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389E-3"/>
                  <c:y val="-8.1012667455985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29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296296296296389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62206.5</c:v>
                </c:pt>
                <c:pt idx="1">
                  <c:v>42993.4</c:v>
                </c:pt>
                <c:pt idx="2">
                  <c:v>55475.3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412928"/>
        <c:axId val="92414720"/>
        <c:axId val="0"/>
      </c:bar3DChart>
      <c:catAx>
        <c:axId val="92412928"/>
        <c:scaling>
          <c:orientation val="minMax"/>
        </c:scaling>
        <c:delete val="0"/>
        <c:axPos val="b"/>
        <c:majorTickMark val="out"/>
        <c:minorTickMark val="none"/>
        <c:tickLblPos val="nextTo"/>
        <c:crossAx val="92414720"/>
        <c:crosses val="autoZero"/>
        <c:auto val="1"/>
        <c:lblAlgn val="ctr"/>
        <c:lblOffset val="100"/>
        <c:noMultiLvlLbl val="0"/>
      </c:catAx>
      <c:valAx>
        <c:axId val="9241472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2412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shade val="25000"/>
                    <a:satMod val="250000"/>
                  </a:schemeClr>
                </a:gs>
                <a:gs pos="68000">
                  <a:schemeClr val="accent5">
                    <a:tint val="86000"/>
                    <a:satMod val="115000"/>
                  </a:schemeClr>
                </a:gs>
                <a:gs pos="100000">
                  <a:schemeClr val="accent5">
                    <a:tint val="50000"/>
                    <a:satMod val="150000"/>
                  </a:schemeClr>
                </a:gs>
              </a:gsLst>
              <a:path path="circle">
                <a:fillToRect l="50000" t="130000" r="50000" b="-30000"/>
              </a:path>
            </a:gradFill>
            <a:ln w="9525" cap="flat" cmpd="sng" algn="ctr">
              <a:solidFill>
                <a:schemeClr val="accent5">
                  <a:shade val="50000"/>
                  <a:satMod val="103000"/>
                </a:schemeClr>
              </a:solidFill>
              <a:prstDash val="solid"/>
            </a:ln>
            <a:effectLst>
              <a:outerShdw blurRad="57150" dist="38100" dir="5400000" algn="ctr" rotWithShape="0">
                <a:schemeClr val="accent5">
                  <a:shade val="9000"/>
                  <a:satMod val="105000"/>
                  <a:alpha val="48000"/>
                </a:scheme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chemeClr val="accent1">
                    <a:shade val="50000"/>
                    <a:satMod val="103000"/>
                  </a:schemeClr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3.0864197530864231E-2"/>
                  <c:y val="-0.150452096703973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580246913580245E-2"/>
                  <c:y val="-0.14466547759997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Средства краевого бюджета</c:v>
                </c:pt>
                <c:pt idx="1">
                  <c:v>Средства районного бюджета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24520.2</c:v>
                </c:pt>
                <c:pt idx="1">
                  <c:v>4694.3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433024"/>
        <c:axId val="96334208"/>
        <c:axId val="0"/>
      </c:bar3DChart>
      <c:catAx>
        <c:axId val="92433024"/>
        <c:scaling>
          <c:orientation val="minMax"/>
        </c:scaling>
        <c:delete val="0"/>
        <c:axPos val="b"/>
        <c:majorTickMark val="out"/>
        <c:minorTickMark val="none"/>
        <c:tickLblPos val="nextTo"/>
        <c:crossAx val="96334208"/>
        <c:crosses val="autoZero"/>
        <c:auto val="1"/>
        <c:lblAlgn val="ctr"/>
        <c:lblOffset val="100"/>
        <c:noMultiLvlLbl val="0"/>
      </c:catAx>
      <c:valAx>
        <c:axId val="9633420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2433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c:spPr>
          <c:explosion val="25"/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rgbClr val="92D050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2655955707287769"/>
                  <c:y val="7.010640729095971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299,1</a:t>
                    </a:r>
                    <a:endParaRPr lang="ru-RU" sz="2400" dirty="0" smtClean="0"/>
                  </a:p>
                  <a:p>
                    <a:r>
                      <a:rPr lang="ru-RU" sz="2400" dirty="0" smtClean="0"/>
                      <a:t> млн.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08881978249684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1043,9</a:t>
                    </a:r>
                    <a:endParaRPr lang="ru-RU" sz="2400" dirty="0" smtClean="0"/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299.07</c:v>
                </c:pt>
                <c:pt idx="1">
                  <c:v>1043.8800000000001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353"/>
          <c:y val="0.43796652802466468"/>
          <c:w val="0.28587622208643482"/>
          <c:h val="0.5456997833574054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93712938660452"/>
          <c:y val="1.4466547759997467E-2"/>
          <c:w val="0.52411259356469331"/>
          <c:h val="0.9826401426880039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65,1%</a:t>
                    </a:r>
                    <a:endParaRPr lang="ru-RU" b="1" dirty="0" smtClean="0"/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1"/>
              <c:layout>
                <c:manualLayout>
                  <c:x val="9.1282383104889661E-2"/>
                  <c:y val="-6.717718012583390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6,5%</a:t>
                    </a:r>
                    <a:endParaRPr lang="ru-RU" b="1" dirty="0" smtClean="0"/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2"/>
              <c:layout>
                <c:manualLayout>
                  <c:x val="7.7251263730922518E-2"/>
                  <c:y val="-2.869616308424064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10,8%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4"/>
              <c:layout>
                <c:manualLayout>
                  <c:x val="6.647698551569943E-2"/>
                  <c:y val="0.10991751333941004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3,2%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estFit"/>
            <c:showLegendKey val="1"/>
            <c:showVal val="1"/>
            <c:showCatName val="1"/>
            <c:showSerName val="1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ЕНВД</c:v>
                </c:pt>
                <c:pt idx="2">
                  <c:v>налог на прибыль</c:v>
                </c:pt>
                <c:pt idx="3">
                  <c:v>арендная плата на землю</c:v>
                </c:pt>
                <c:pt idx="4">
                  <c:v>государственная пошлина</c:v>
                </c:pt>
                <c:pt idx="5">
                  <c:v>прочие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65.099999999999994</c:v>
                </c:pt>
                <c:pt idx="1">
                  <c:v>6.5</c:v>
                </c:pt>
                <c:pt idx="2">
                  <c:v>3.7</c:v>
                </c:pt>
                <c:pt idx="3">
                  <c:v>10.8</c:v>
                </c:pt>
                <c:pt idx="4">
                  <c:v>3.2</c:v>
                </c:pt>
                <c:pt idx="5">
                  <c:v>10.7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77893214737056"/>
          <c:y val="4.5834124057367774E-2"/>
          <c:w val="0.34295141926703632"/>
          <c:h val="0.89492137602157273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70302323320746E-3"/>
          <c:y val="1.7403143045452104E-3"/>
          <c:w val="0.60404624769126081"/>
          <c:h val="0.998259685695454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explosion val="7"/>
          <c:dPt>
            <c:idx val="0"/>
            <c:bubble3D val="0"/>
            <c:spPr>
              <a:solidFill>
                <a:srgbClr val="92D05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73,8%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9,9%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9,1%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дотации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73.8</c:v>
                </c:pt>
                <c:pt idx="1">
                  <c:v>6.3</c:v>
                </c:pt>
                <c:pt idx="2">
                  <c:v>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8863043161271509"/>
          <c:y val="0.10066302352670742"/>
          <c:w val="0.2619868523379022"/>
          <c:h val="0.78999379647093693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856068</c:v>
                </c:pt>
                <c:pt idx="1">
                  <c:v>417967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29759</c:v>
                </c:pt>
                <c:pt idx="1">
                  <c:v>2519</c:v>
                </c:pt>
                <c:pt idx="2">
                  <c:v>685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9169792"/>
        <c:axId val="59175680"/>
        <c:axId val="0"/>
      </c:bar3DChart>
      <c:catAx>
        <c:axId val="59169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9175680"/>
        <c:crosses val="autoZero"/>
        <c:auto val="1"/>
        <c:lblAlgn val="ctr"/>
        <c:lblOffset val="100"/>
        <c:noMultiLvlLbl val="0"/>
      </c:catAx>
      <c:valAx>
        <c:axId val="5917568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59169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960484106153402E-2"/>
          <c:y val="9.4326219968528996E-2"/>
          <c:w val="0.59584366190337323"/>
          <c:h val="0.811347560062942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4"/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0.1811063113638573"/>
                  <c:y val="-8.46158630366494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494082336930124"/>
                  <c:y val="2.486810950926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103455818022748E-2"/>
                  <c:y val="-3.1167550644877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658987071060559E-2"/>
                  <c:y val="-3.0768410618491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344609701565082E-2"/>
                  <c:y val="1.6921987945151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гос.гарантии</c:v>
                </c:pt>
                <c:pt idx="1">
                  <c:v>соц.поддержка педагогов</c:v>
                </c:pt>
                <c:pt idx="2">
                  <c:v>род.плата</c:v>
                </c:pt>
                <c:pt idx="3">
                  <c:v>другие расходы</c:v>
                </c:pt>
                <c:pt idx="4">
                  <c:v>льготное питание учащихся 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743673</c:v>
                </c:pt>
                <c:pt idx="1">
                  <c:v>13614</c:v>
                </c:pt>
                <c:pt idx="2">
                  <c:v>6485</c:v>
                </c:pt>
                <c:pt idx="3">
                  <c:v>33069</c:v>
                </c:pt>
                <c:pt idx="4">
                  <c:v>2499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975308641975339E-2"/>
          <c:y val="2.6578070561447956E-2"/>
          <c:w val="0.74391586468358351"/>
          <c:h val="0.94684385887710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0864197530864196E-3"/>
                  <c:y val="2.41618823285890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60 597,4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60597.4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14 371,0 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14371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"Доступная среда"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300,0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581888"/>
        <c:axId val="95648000"/>
      </c:barChart>
      <c:catAx>
        <c:axId val="305818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95648000"/>
        <c:crosses val="autoZero"/>
        <c:auto val="1"/>
        <c:lblAlgn val="ctr"/>
        <c:lblOffset val="100"/>
        <c:noMultiLvlLbl val="0"/>
      </c:catAx>
      <c:valAx>
        <c:axId val="956480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0581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0579736560707689E-2"/>
                  <c:y val="-9.269753159956796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4</a:t>
                    </a:r>
                    <a:r>
                      <a:rPr lang="ru-RU" sz="1400" dirty="0" smtClean="0"/>
                      <a:t> 109,2 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496319269847701E-2"/>
                  <c:y val="6.4577831378842779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6</a:t>
                    </a:r>
                    <a:r>
                      <a:rPr lang="ru-RU" dirty="0" smtClean="0"/>
                      <a:t>20,0 </a:t>
                    </a:r>
                  </a:p>
                  <a:p>
                    <a:r>
                      <a:rPr lang="ru-RU" sz="1200" dirty="0" smtClean="0"/>
                      <a:t>тыс.рублей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7846310877807021E-3"/>
                  <c:y val="3.7801188087535242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1</a:t>
                    </a:r>
                    <a:r>
                      <a:rPr lang="ru-RU" dirty="0" smtClean="0"/>
                      <a:t>2 376,4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Bodoni MT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МП "Комплексное и устойчивое развитие в сфере строительства,архитектуры и дорожного хозяйства"</c:v>
                </c:pt>
                <c:pt idx="1">
                  <c:v>МП "Содействие занятости населения"</c:v>
                </c:pt>
                <c:pt idx="2">
                  <c:v>МП"Обеспечение безопасности населения"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4109.2</c:v>
                </c:pt>
                <c:pt idx="1">
                  <c:v>620</c:v>
                </c:pt>
                <c:pt idx="2">
                  <c:v>12376.4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3725424065860092"/>
          <c:y val="0"/>
          <c:w val="0.35040002558072447"/>
          <c:h val="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3D6F-8BFB-4B1A-8D00-3DACFA48267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2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08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6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59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16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60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44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06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2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25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4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40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9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2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4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6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892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0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31393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БЮДЖЕТ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ГРАЖДАН</a:t>
            </a:r>
            <a:endParaRPr lang="ru-RU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933056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Заместитель главы муниципального образования, начальник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финансового управления –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М.Г. Чеботова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Мостовский район</a:t>
            </a: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п.Мостовской</a:t>
            </a:r>
          </a:p>
          <a:p>
            <a:pPr algn="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2018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Муниципальные программы</a:t>
            </a:r>
            <a:endParaRPr lang="ru-RU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МП «"Развитие здравоохранения«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714999"/>
              </p:ext>
            </p:extLst>
          </p:nvPr>
        </p:nvGraphicFramePr>
        <p:xfrm>
          <a:off x="457200" y="1052736"/>
          <a:ext cx="8686800" cy="580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641487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МП «Развитие образования»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(тыс.рублей)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333726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196975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56895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МП «Развитие культуры»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подпрограмм 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1)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«Совершенствование деятельности муниципальных учреждений отрасли «Культура, искусство и кинематография» – 81 002,8 тыс. 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2)«Кадровое обеспечение сферы культуры» средства краевого бюджета – 58 222,2 тыс. 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3)«Культура Кубани» – 13 517,0 тыс. рублей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4)«Обеспечение деятельности отдела культуры» –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7 933,2 тыс. рублей.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836712"/>
          <a:ext cx="8229600" cy="5112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228800"/>
                <a:gridCol w="1371600"/>
                <a:gridCol w="1371600"/>
                <a:gridCol w="1371600"/>
                <a:gridCol w="1371600"/>
              </a:tblGrid>
              <a:tr h="1787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утвержденный решением Совета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21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года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№122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8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физической культуры и спорта»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33 057,1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33 057,1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33 057,0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жилищно-коммунального хозяйства»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506,2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506,2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506,2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«Экономическое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развитие и инновационная экономика»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775,9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775,9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775,9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7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«Молодежь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6 044,7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6 044,7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6 036,1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99,9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«Региональная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политика и развитие гражданского общества»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393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«Казачество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291,0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291,0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291,0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0"/>
          <a:ext cx="8496944" cy="6202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3888432"/>
                <a:gridCol w="1224136"/>
                <a:gridCol w="1008112"/>
                <a:gridCol w="864096"/>
                <a:gridCol w="1080120"/>
              </a:tblGrid>
              <a:tr h="1916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Бюджет, утвержденный решением Совета от 21 декабря 2016 года №122 (тыс.руб.)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Кассовое исполнение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за 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39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«Управление муниципальными финансами Мостовского района»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54 278,4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54 278,4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54 261,3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39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санаторно-курортного и туристского комплекса» на 2015—2017 годы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45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осуществления пассажирских перевозок автомобильным транспортом по муниципальным городским и пригородным маршрутам Мостовского района»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39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«Информационное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общество Кубани в Мостовском районе»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10 349,1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10 349,1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10 349,1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42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хозяйства и регулирование рынков сельскохозяйственной продукции, сырья и продовольствия»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23 587,4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23 587,4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22 872,5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97,0</a:t>
                      </a:r>
                    </a:p>
                  </a:txBody>
                  <a:tcPr marL="68580" marR="68580" marT="0" marB="0"/>
                </a:tc>
              </a:tr>
              <a:tr h="5874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топливно-энергетического комплекса»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1 948,7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1 948,7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1 948,7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74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МП «Противодействие незаконному обороту наркотиков»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расходы МО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124745"/>
          <a:ext cx="8229600" cy="5422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872"/>
                <a:gridCol w="1872208"/>
                <a:gridCol w="1594520"/>
              </a:tblGrid>
              <a:tr h="6480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расходов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Исполнено</a:t>
                      </a:r>
                      <a:r>
                        <a:rPr lang="ru-RU" baseline="0" dirty="0" smtClean="0"/>
                        <a:t> (тыс.рублей)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 (%)</a:t>
                      </a:r>
                      <a:endParaRPr lang="ru-RU" dirty="0"/>
                    </a:p>
                  </a:txBody>
                  <a:tcPr/>
                </a:tc>
              </a:tr>
              <a:tr h="90418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законодательных (представительных) 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890,0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584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функционирования администрации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52 559,2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78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архивов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1 173,6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60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Контрольно-счетной палаты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2 984,5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08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реализацию мероприятий по организации и проведению выборов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07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хозяйственного обслуживания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14 154,6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(изменение) списков кандидатов в присяжные заседатели федеральных судов общей юрисдикции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Отчет об исполнении бюджета МО Мостовский район за 201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7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(дотации на выравнивание бюджетной обеспеченности поселений)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счет средств резервного фонда </a:t>
            </a:r>
            <a:r>
              <a:rPr lang="ru-RU" sz="2400" dirty="0" smtClean="0">
                <a:solidFill>
                  <a:srgbClr val="FF0000"/>
                </a:solidFill>
              </a:rPr>
              <a:t>выделены средства на: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выполнение аварийно-спасательных работ на территории </a:t>
            </a:r>
            <a:r>
              <a:rPr lang="ru-RU" sz="2400" dirty="0" err="1" smtClean="0"/>
              <a:t>Андрюковского</a:t>
            </a:r>
            <a:r>
              <a:rPr lang="ru-RU" sz="2400" dirty="0" smtClean="0"/>
              <a:t> сельского поселения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ликвидации последствий чрезвычайной ситуации – 951,8 тыс. рублей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выполнение условий </a:t>
            </a:r>
            <a:r>
              <a:rPr lang="ru-RU" sz="2400" dirty="0" err="1" smtClean="0"/>
              <a:t>софинансирования</a:t>
            </a:r>
            <a:r>
              <a:rPr lang="ru-RU" sz="2400" dirty="0" smtClean="0"/>
              <a:t> субсидии из краевого бюджета в целях предоставления меры социальной поддержки на приобретение жилых помещений, гражданам, утратившим жилье в результате чрезвычайной ситуации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155,3 тыс. рублей;</a:t>
            </a:r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Бюджет муниципального образования Мостовский район за 2017 год исполнен с дефицитом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 объеме 23 812,6 тыс.руб.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87220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66610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 Мостовский район за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749806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 за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20384"/>
              </p:ext>
            </p:extLst>
          </p:nvPr>
        </p:nvGraphicFramePr>
        <p:xfrm>
          <a:off x="467544" y="1916832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9265689"/>
              </p:ext>
            </p:extLst>
          </p:nvPr>
        </p:nvGraphicFramePr>
        <p:xfrm>
          <a:off x="323528" y="184482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521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Мероприятия по вовлечению задолженности в консолидированный бюджет края по МО Мостовский район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35480"/>
            <a:ext cx="8640960" cy="4661872"/>
          </a:xfrm>
        </p:spPr>
        <p:txBody>
          <a:bodyPr>
            <a:normAutofit fontScale="92500" lnSpcReduction="20000"/>
          </a:bodyPr>
          <a:lstStyle/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 2017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г. проведено   в районе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18 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заседаний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межведомственной  комиссий, на которой было рассмотрено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139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хозяйствующих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субъектов 54 физических лиц,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выявлено задолженности по налоговым и неналоговым платежам на сумму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36,0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млн. руб., взыскано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33,9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млн. рублей, процент исполнения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94,2%;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 поселениях проведено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220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заседаний  балансовых комиссий, на которых было заслушано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5856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физических лица  по имущественным и транспортному налогам на сумму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6,3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млн. руб., взыскано на сумму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4,2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млн. рублей, процент исполнения -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66,6%;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рамках реализации  плана мероприятий по обеспечению устойчивого развития экономики и социальной стабильности по неформальной занятости выявлено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1167  граждан, с которыми  заключены трудовые  договоры и 168 хозяйствующих субъектов (ИП, КФХ), оформивших свою деятельность в  2017 году,  что составляет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117,3%;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проводился ежедневный мониторинг расчетов с бюджетом по НДФЛ в разрезе налогоплательщиков, выявлялись причины снижения поступлений по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налогу.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Предприятия заслушивались на  межведомственных комиссиях, допустивших снижение поступлений по НДФЛ и  имеющих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задолженность, </a:t>
            </a:r>
            <a:r>
              <a:rPr lang="ru-RU" sz="1600" dirty="0"/>
              <a:t>­­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 хозяйствующими субъектами снижены поступления в связи сокращением численности  с начала года  на 233 чел., выплачиваемых дивидендов  по ООО «</a:t>
            </a:r>
            <a:r>
              <a:rPr lang="ru-R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Бельчуг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строй», ООО «</a:t>
            </a:r>
            <a:r>
              <a:rPr lang="ru-R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Стройтехнология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ООО «Авторитет», АО фирма «Агрокомплекс им. Ткачева», сокращением объемов  выполненных работ, др.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+mn-lt"/>
              </a:rPr>
              <a:t>Исполнение</a:t>
            </a:r>
            <a:r>
              <a:rPr lang="ru-RU" sz="4400" dirty="0" smtClean="0"/>
              <a:t> бюджета по расходам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                  21  декабря 2016 года №122 утвержден общий объем расходов бюджета в сумме                 1 371 694,2 тыс.руб. или 109,5 % к первоначальному бюджету.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1 366 755,1  тыс. руб. или 99,6 % к бюджетным назначениям.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Структура  расходов бюджета за 2017 год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7"/>
          <a:ext cx="8229600" cy="5343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2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2017 г.,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тыс.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бщегосударственные вопросы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103 657,0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7,6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11 736,1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0,9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17 367,2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1,3</a:t>
                      </a:r>
                    </a:p>
                  </a:txBody>
                  <a:tcPr marL="9525" marR="9525" marT="9525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11 485,1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0,8</a:t>
                      </a:r>
                    </a:p>
                  </a:txBody>
                  <a:tcPr marL="9525" marR="9525" marT="9525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869 597,2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63,6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Культура, кинематография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115 590,9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8,5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100 032,9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7,3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63 463,4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33 154,0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2,4</a:t>
                      </a:r>
                    </a:p>
                  </a:txBody>
                  <a:tcPr marL="9525" marR="9525" marT="9525" marB="0" anchor="ctr"/>
                </a:tc>
              </a:tr>
              <a:tr h="523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11 456,8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0,8</a:t>
                      </a:r>
                    </a:p>
                  </a:txBody>
                  <a:tcPr marL="9525" marR="9525" marT="9525" marB="0" anchor="ctr"/>
                </a:tc>
              </a:tr>
              <a:tr h="6977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29 214,5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2,1</a:t>
                      </a:r>
                    </a:p>
                  </a:txBody>
                  <a:tcPr marL="9525" marR="9525" marT="9525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1 366 755,1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1033</Words>
  <Application>Microsoft Office PowerPoint</Application>
  <PresentationFormat>Экран (4:3)</PresentationFormat>
  <Paragraphs>257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Поток</vt:lpstr>
      <vt:lpstr>1_Поток</vt:lpstr>
      <vt:lpstr>Презентация PowerPoint</vt:lpstr>
      <vt:lpstr>Отчет об исполнении бюджета МО Мостовский район за 2017 год</vt:lpstr>
      <vt:lpstr>Доходы бюджета МО Мостовский район за 2017 год</vt:lpstr>
      <vt:lpstr>Структура доходов бюджета  МО Мостовский район за 2017 год</vt:lpstr>
      <vt:lpstr>Структура налоговых и неналоговых доходов  за 2017 год</vt:lpstr>
      <vt:lpstr>Структура безвозмездных поступлений за 2017 год</vt:lpstr>
      <vt:lpstr>Мероприятия по вовлечению задолженности в консолидированный бюджет края по МО Мостовский район</vt:lpstr>
      <vt:lpstr>Исполнение бюджета по расходам</vt:lpstr>
      <vt:lpstr>Структура  расходов бюджета за 2017 год</vt:lpstr>
      <vt:lpstr>Муниципальные программы</vt:lpstr>
      <vt:lpstr>МП «"Развитие здравоохранения« тыс.рублей  </vt:lpstr>
      <vt:lpstr>МП «Развитие образования» (тыс.рублей)</vt:lpstr>
      <vt:lpstr>Презентация PowerPoint</vt:lpstr>
      <vt:lpstr>Презентация PowerPoint</vt:lpstr>
      <vt:lpstr>МП «Развитие культуры»</vt:lpstr>
      <vt:lpstr>Реализация подпрограмм МП</vt:lpstr>
      <vt:lpstr>Презентация PowerPoint</vt:lpstr>
      <vt:lpstr>Презентация PowerPoint</vt:lpstr>
      <vt:lpstr>Непрограммные расходы МО</vt:lpstr>
      <vt:lpstr>Межбюджетные трансферты  (дотации на выравнивание бюджетной обеспеченности поселений)</vt:lpstr>
      <vt:lpstr>РЕЗЕРВНЫЙ ФОНД </vt:lpstr>
      <vt:lpstr>Источники финансирования дефицита бюджета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С.Б. Пинчук</cp:lastModifiedBy>
  <cp:revision>75</cp:revision>
  <dcterms:created xsi:type="dcterms:W3CDTF">2016-04-18T07:48:36Z</dcterms:created>
  <dcterms:modified xsi:type="dcterms:W3CDTF">2019-05-14T13:57:13Z</dcterms:modified>
</cp:coreProperties>
</file>