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charts/chart11.xml" ContentType="application/vnd.openxmlformats-officedocument.drawingml.chart+xml"/>
  <Override PartName="/ppt/slideLayouts/slideLayout10.xml" ContentType="application/vnd.openxmlformats-officedocument.presentationml.slideLayou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10.xml" ContentType="application/vnd.openxmlformats-officedocument.drawingml.chart+xml"/>
  <Default Extension="xlsx" ContentType="application/vnd.openxmlformats-officedocument.spreadsheetml.sheet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26"/>
  </p:notesMasterIdLst>
  <p:sldIdLst>
    <p:sldId id="286" r:id="rId2"/>
    <p:sldId id="285" r:id="rId3"/>
    <p:sldId id="283" r:id="rId4"/>
    <p:sldId id="277" r:id="rId5"/>
    <p:sldId id="257" r:id="rId6"/>
    <p:sldId id="278" r:id="rId7"/>
    <p:sldId id="284" r:id="rId8"/>
    <p:sldId id="280" r:id="rId9"/>
    <p:sldId id="258" r:id="rId10"/>
    <p:sldId id="259" r:id="rId11"/>
    <p:sldId id="260" r:id="rId12"/>
    <p:sldId id="261" r:id="rId13"/>
    <p:sldId id="282" r:id="rId14"/>
    <p:sldId id="264" r:id="rId15"/>
    <p:sldId id="265" r:id="rId16"/>
    <p:sldId id="266" r:id="rId17"/>
    <p:sldId id="267" r:id="rId18"/>
    <p:sldId id="269" r:id="rId19"/>
    <p:sldId id="270" r:id="rId20"/>
    <p:sldId id="271" r:id="rId21"/>
    <p:sldId id="272" r:id="rId22"/>
    <p:sldId id="273" r:id="rId23"/>
    <p:sldId id="274" r:id="rId24"/>
    <p:sldId id="276" r:id="rId25"/>
  </p:sldIdLst>
  <p:sldSz cx="9144000" cy="6858000" type="screen4x3"/>
  <p:notesSz cx="6797675" cy="992822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  <a:srgbClr val="FF9900"/>
    <a:srgbClr val="CC00FF"/>
    <a:srgbClr val="FF5050"/>
    <a:srgbClr val="00FFFF"/>
    <a:srgbClr val="9900F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54" autoAdjust="0"/>
    <p:restoredTop sz="94737" autoAdjust="0"/>
  </p:normalViewPr>
  <p:slideViewPr>
    <p:cSldViewPr>
      <p:cViewPr varScale="1">
        <p:scale>
          <a:sx n="106" d="100"/>
          <a:sy n="106" d="100"/>
        </p:scale>
        <p:origin x="-1158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0.xlsx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6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7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8.xlsx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9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view3D>
      <c:perspective val="30"/>
    </c:view3D>
    <c:plotArea>
      <c:layout>
        <c:manualLayout>
          <c:layoutTarget val="inner"/>
          <c:xMode val="edge"/>
          <c:yMode val="edge"/>
          <c:x val="0"/>
          <c:y val="2.893309551999506E-2"/>
          <c:w val="0.79639277729172753"/>
          <c:h val="0.93634718985600929"/>
        </c:manualLayout>
      </c:layout>
      <c:bar3DChart>
        <c:barDir val="col"/>
        <c:grouping val="standard"/>
        <c:ser>
          <c:idx val="0"/>
          <c:order val="0"/>
          <c:tx>
            <c:strRef>
              <c:f>Лист1!$B$1</c:f>
              <c:strCache>
                <c:ptCount val="1"/>
                <c:pt idx="0">
                  <c:v>Годовое бюджетное назначение</c:v>
                </c:pt>
              </c:strCache>
            </c:strRef>
          </c:tx>
          <c:spPr>
            <a:solidFill>
              <a:srgbClr val="7030A0"/>
            </a:solidFill>
          </c:spPr>
          <c:dLbls>
            <c:dLbl>
              <c:idx val="0"/>
              <c:layout>
                <c:manualLayout>
                  <c:x val="-0.12808641975308638"/>
                  <c:y val="3.4719714623994008E-2"/>
                </c:manualLayout>
              </c:layout>
              <c:tx>
                <c:rich>
                  <a:bodyPr/>
                  <a:lstStyle/>
                  <a:p>
                    <a:r>
                      <a:rPr lang="ru-RU" sz="2000" b="1" dirty="0" smtClean="0"/>
                      <a:t>1 413,6</a:t>
                    </a:r>
                  </a:p>
                  <a:p>
                    <a:r>
                      <a:rPr lang="ru-RU" sz="2000" b="1" dirty="0" smtClean="0"/>
                      <a:t> млн. руб.</a:t>
                    </a:r>
                    <a:endParaRPr lang="en-US" dirty="0"/>
                  </a:p>
                </c:rich>
              </c:tx>
              <c:showVal val="1"/>
            </c:dLbl>
            <c:txPr>
              <a:bodyPr/>
              <a:lstStyle/>
              <a:p>
                <a:pPr>
                  <a:defRPr sz="2000"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</c:dLbls>
          <c:cat>
            <c:strRef>
              <c:f>Лист1!$A$2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Лист1!$B$2</c:f>
              <c:numCache>
                <c:formatCode>General</c:formatCode>
                <c:ptCount val="1"/>
                <c:pt idx="0">
                  <c:v>1413.6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Фактическое исполнение</c:v>
                </c:pt>
              </c:strCache>
            </c:strRef>
          </c:tx>
          <c:spPr>
            <a:solidFill>
              <a:srgbClr val="FFFF00"/>
            </a:solidFill>
          </c:spPr>
          <c:dLbls>
            <c:dLbl>
              <c:idx val="0"/>
              <c:layout>
                <c:manualLayout>
                  <c:x val="0.13734555749975697"/>
                  <c:y val="7.5226048351986832E-2"/>
                </c:manualLayout>
              </c:layout>
              <c:tx>
                <c:rich>
                  <a:bodyPr/>
                  <a:lstStyle/>
                  <a:p>
                    <a:r>
                      <a:rPr lang="ru-RU" sz="2000" b="1" dirty="0" smtClean="0"/>
                      <a:t>1 413,3 </a:t>
                    </a:r>
                  </a:p>
                  <a:p>
                    <a:r>
                      <a:rPr lang="ru-RU" sz="2000" b="1" dirty="0" smtClean="0"/>
                      <a:t>млн. руб.</a:t>
                    </a:r>
                  </a:p>
                  <a:p>
                    <a:endParaRPr lang="en-US" dirty="0"/>
                  </a:p>
                </c:rich>
              </c:tx>
              <c:showVal val="1"/>
            </c:dLbl>
            <c:txPr>
              <a:bodyPr/>
              <a:lstStyle/>
              <a:p>
                <a:pPr>
                  <a:defRPr sz="2000"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</c:dLbls>
          <c:cat>
            <c:strRef>
              <c:f>Лист1!$A$2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Лист1!$C$2</c:f>
              <c:numCache>
                <c:formatCode>General</c:formatCode>
                <c:ptCount val="1"/>
                <c:pt idx="0">
                  <c:v>1413.3</c:v>
                </c:pt>
              </c:numCache>
            </c:numRef>
          </c:val>
        </c:ser>
        <c:dLbls/>
        <c:shape val="cylinder"/>
        <c:axId val="80591872"/>
        <c:axId val="64758528"/>
        <c:axId val="80672064"/>
      </c:bar3DChart>
      <c:catAx>
        <c:axId val="80591872"/>
        <c:scaling>
          <c:orientation val="minMax"/>
        </c:scaling>
        <c:delete val="1"/>
        <c:axPos val="b"/>
        <c:tickLblPos val="none"/>
        <c:crossAx val="64758528"/>
        <c:crosses val="autoZero"/>
        <c:auto val="1"/>
        <c:lblAlgn val="ctr"/>
        <c:lblOffset val="100"/>
      </c:catAx>
      <c:valAx>
        <c:axId val="64758528"/>
        <c:scaling>
          <c:orientation val="minMax"/>
        </c:scaling>
        <c:delete val="1"/>
        <c:axPos val="l"/>
        <c:majorGridlines/>
        <c:numFmt formatCode="General" sourceLinked="1"/>
        <c:tickLblPos val="none"/>
        <c:crossAx val="80591872"/>
        <c:crosses val="autoZero"/>
        <c:crossBetween val="between"/>
      </c:valAx>
      <c:serAx>
        <c:axId val="80672064"/>
        <c:scaling>
          <c:orientation val="minMax"/>
        </c:scaling>
        <c:delete val="1"/>
        <c:axPos val="b"/>
        <c:tickLblPos val="none"/>
        <c:crossAx val="64758528"/>
        <c:crosses val="autoZero"/>
      </c:serAx>
    </c:plotArea>
    <c:legend>
      <c:legendPos val="r"/>
      <c:legendEntry>
        <c:idx val="0"/>
        <c:txPr>
          <a:bodyPr/>
          <a:lstStyle/>
          <a:p>
            <a:pPr>
              <a:defRPr b="1">
                <a:latin typeface="Bernard MT Condensed" pitchFamily="18" charset="0"/>
              </a:defRPr>
            </a:pPr>
            <a:endParaRPr lang="ru-RU"/>
          </a:p>
        </c:txPr>
      </c:legendEntry>
      <c:legendEntry>
        <c:idx val="1"/>
        <c:txPr>
          <a:bodyPr/>
          <a:lstStyle/>
          <a:p>
            <a:pPr>
              <a:defRPr b="1">
                <a:latin typeface="Bernard MT Condensed" pitchFamily="18" charset="0"/>
              </a:defRPr>
            </a:pPr>
            <a:endParaRPr lang="ru-RU"/>
          </a:p>
        </c:txPr>
      </c:legendEntry>
      <c:layout/>
      <c:txPr>
        <a:bodyPr/>
        <a:lstStyle/>
        <a:p>
          <a:pPr>
            <a:defRPr b="1"/>
          </a:pPr>
          <a:endParaRPr lang="ru-RU"/>
        </a:p>
      </c:txPr>
    </c:legend>
    <c:plotVisOnly val="1"/>
    <c:dispBlanksAs val="gap"/>
  </c:chart>
  <c:txPr>
    <a:bodyPr/>
    <a:lstStyle/>
    <a:p>
      <a:pPr>
        <a:defRPr sz="1800"/>
      </a:pPr>
      <a:endParaRPr lang="ru-RU"/>
    </a:p>
  </c:txPr>
  <c:externalData r:id="rId1"/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style val="22"/>
  <c:chart>
    <c:title>
      <c:tx>
        <c:rich>
          <a:bodyPr/>
          <a:lstStyle/>
          <a:p>
            <a:pPr>
              <a:defRPr>
                <a:solidFill>
                  <a:srgbClr val="0070C0"/>
                </a:solidFill>
                <a:latin typeface="Book Antiqua" pitchFamily="18" charset="0"/>
              </a:defRPr>
            </a:pPr>
            <a:r>
              <a:rPr lang="ru-RU" dirty="0" smtClean="0"/>
              <a:t>млн.рублей</a:t>
            </a:r>
            <a:endParaRPr lang="ru-RU" dirty="0"/>
          </a:p>
        </c:rich>
      </c:tx>
    </c:title>
    <c:view3D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тыс.рублей</c:v>
                </c:pt>
              </c:strCache>
            </c:strRef>
          </c:tx>
          <c:dPt>
            <c:idx val="1"/>
            <c:spPr>
              <a:solidFill>
                <a:schemeClr val="bg2">
                  <a:lumMod val="50000"/>
                </a:schemeClr>
              </a:solidFill>
            </c:spPr>
          </c:dPt>
          <c:dPt>
            <c:idx val="2"/>
            <c:spPr>
              <a:solidFill>
                <a:schemeClr val="accent6">
                  <a:lumMod val="75000"/>
                </a:schemeClr>
              </a:solidFill>
            </c:spPr>
          </c:dPt>
          <c:dLbls>
            <c:dLbl>
              <c:idx val="0"/>
              <c:layout>
                <c:manualLayout>
                  <c:x val="4.6296296296296493E-3"/>
                  <c:y val="-8.1012667455985538E-2"/>
                </c:manualLayout>
              </c:layout>
              <c:showVal val="1"/>
            </c:dLbl>
            <c:dLbl>
              <c:idx val="1"/>
              <c:layout>
                <c:manualLayout>
                  <c:x val="9.2592592592593177E-3"/>
                  <c:y val="-9.2585905663983864E-2"/>
                </c:manualLayout>
              </c:layout>
              <c:showVal val="1"/>
            </c:dLbl>
            <c:dLbl>
              <c:idx val="2"/>
              <c:layout>
                <c:manualLayout>
                  <c:x val="-4.6296296296296493E-3"/>
                  <c:y val="-8.3905977007985327E-2"/>
                </c:manualLayout>
              </c:layout>
              <c:showVal val="1"/>
            </c:dLbl>
            <c:txPr>
              <a:bodyPr/>
              <a:lstStyle/>
              <a:p>
                <a:pPr>
                  <a:defRPr b="1">
                    <a:latin typeface="Bodoni MT" pitchFamily="18" charset="0"/>
                  </a:defRPr>
                </a:pPr>
                <a:endParaRPr lang="ru-RU"/>
              </a:p>
            </c:txPr>
            <c:showVal val="1"/>
          </c:dLbls>
          <c:cat>
            <c:strRef>
              <c:f>Лист1!$A$2:$A$4</c:f>
              <c:strCache>
                <c:ptCount val="3"/>
                <c:pt idx="0">
                  <c:v>Бюджет поселений</c:v>
                </c:pt>
                <c:pt idx="1">
                  <c:v>Краевой и федеральный бюджеты</c:v>
                </c:pt>
                <c:pt idx="2">
                  <c:v>Районный бюджет</c:v>
                </c:pt>
              </c:strCache>
            </c:strRef>
          </c:cat>
          <c:val>
            <c:numRef>
              <c:f>Лист1!$B$2:$B$4</c:f>
              <c:numCache>
                <c:formatCode>#,##0.00</c:formatCode>
                <c:ptCount val="3"/>
                <c:pt idx="0">
                  <c:v>65.5</c:v>
                </c:pt>
                <c:pt idx="1">
                  <c:v>66.3</c:v>
                </c:pt>
                <c:pt idx="2">
                  <c:v>56.9</c:v>
                </c:pt>
              </c:numCache>
            </c:numRef>
          </c:val>
        </c:ser>
        <c:dLbls/>
        <c:shape val="cylinder"/>
        <c:axId val="134283648"/>
        <c:axId val="134285184"/>
        <c:axId val="0"/>
      </c:bar3DChart>
      <c:catAx>
        <c:axId val="134283648"/>
        <c:scaling>
          <c:orientation val="minMax"/>
        </c:scaling>
        <c:axPos val="b"/>
        <c:tickLblPos val="nextTo"/>
        <c:txPr>
          <a:bodyPr/>
          <a:lstStyle/>
          <a:p>
            <a:pPr>
              <a:defRPr>
                <a:latin typeface="Book Antiqua" pitchFamily="18" charset="0"/>
              </a:defRPr>
            </a:pPr>
            <a:endParaRPr lang="ru-RU"/>
          </a:p>
        </c:txPr>
        <c:crossAx val="134285184"/>
        <c:crosses val="autoZero"/>
        <c:auto val="1"/>
        <c:lblAlgn val="ctr"/>
        <c:lblOffset val="100"/>
      </c:catAx>
      <c:valAx>
        <c:axId val="134285184"/>
        <c:scaling>
          <c:orientation val="minMax"/>
        </c:scaling>
        <c:delete val="1"/>
        <c:axPos val="l"/>
        <c:numFmt formatCode="#,##0.00" sourceLinked="1"/>
        <c:tickLblPos val="none"/>
        <c:crossAx val="134283648"/>
        <c:crosses val="autoZero"/>
        <c:crossBetween val="between"/>
      </c:valAx>
    </c:plotArea>
    <c:plotVisOnly val="1"/>
    <c:dispBlanksAs val="gap"/>
  </c:chart>
  <c:txPr>
    <a:bodyPr/>
    <a:lstStyle/>
    <a:p>
      <a:pPr>
        <a:defRPr sz="1800"/>
      </a:pPr>
      <a:endParaRPr lang="ru-RU"/>
    </a:p>
  </c:txPr>
  <c:externalData r:id="rId1"/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title>
      <c:tx>
        <c:rich>
          <a:bodyPr/>
          <a:lstStyle/>
          <a:p>
            <a:pPr>
              <a:defRPr>
                <a:solidFill>
                  <a:schemeClr val="accent6"/>
                </a:solidFill>
                <a:latin typeface="Book Antiqua" pitchFamily="18" charset="0"/>
              </a:defRPr>
            </a:pPr>
            <a:r>
              <a:rPr lang="ru-RU" dirty="0" smtClean="0"/>
              <a:t>млн.рублей</a:t>
            </a:r>
            <a:endParaRPr lang="ru-RU" dirty="0"/>
          </a:p>
        </c:rich>
      </c:tx>
    </c:title>
    <c:view3D>
      <c:rAngAx val="1"/>
    </c:view3D>
    <c:floor>
      <c:spPr>
        <a:noFill/>
        <a:ln w="9525">
          <a:noFill/>
        </a:ln>
      </c:spPr>
    </c:floor>
    <c:sideWall>
      <c:spPr>
        <a:noFill/>
        <a:ln w="25400">
          <a:noFill/>
        </a:ln>
      </c:spPr>
    </c:sideWall>
    <c:backWall>
      <c:spPr>
        <a:noFill/>
        <a:ln w="25400">
          <a:noFill/>
        </a:ln>
      </c:spPr>
    </c:backWall>
    <c:plotArea>
      <c:layout/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тыс.рублей</c:v>
                </c:pt>
              </c:strCache>
            </c:strRef>
          </c:tx>
          <c:spPr>
            <a:gradFill rotWithShape="1">
              <a:gsLst>
                <a:gs pos="0">
                  <a:schemeClr val="accent5">
                    <a:tint val="98000"/>
                    <a:shade val="25000"/>
                    <a:satMod val="250000"/>
                  </a:schemeClr>
                </a:gs>
                <a:gs pos="68000">
                  <a:schemeClr val="accent5">
                    <a:tint val="86000"/>
                    <a:satMod val="115000"/>
                  </a:schemeClr>
                </a:gs>
                <a:gs pos="100000">
                  <a:schemeClr val="accent5">
                    <a:tint val="50000"/>
                    <a:satMod val="150000"/>
                  </a:schemeClr>
                </a:gs>
              </a:gsLst>
              <a:path path="circle">
                <a:fillToRect l="50000" t="130000" r="50000" b="-30000"/>
              </a:path>
            </a:gradFill>
            <a:ln w="9525" cap="flat" cmpd="sng" algn="ctr">
              <a:solidFill>
                <a:schemeClr val="accent5">
                  <a:shade val="50000"/>
                  <a:satMod val="103000"/>
                </a:schemeClr>
              </a:solidFill>
              <a:prstDash val="solid"/>
            </a:ln>
            <a:effectLst>
              <a:outerShdw blurRad="57150" dist="38100" dir="5400000" algn="ctr" rotWithShape="0">
                <a:schemeClr val="accent5">
                  <a:shade val="9000"/>
                  <a:satMod val="105000"/>
                  <a:alpha val="48000"/>
                </a:schemeClr>
              </a:outerShdw>
            </a:effectLst>
          </c:spPr>
          <c:dPt>
            <c:idx val="1"/>
            <c:spPr>
              <a:gradFill rotWithShape="1">
                <a:gsLst>
                  <a:gs pos="0">
                    <a:schemeClr val="accent1">
                      <a:tint val="98000"/>
                      <a:shade val="25000"/>
                      <a:satMod val="250000"/>
                    </a:schemeClr>
                  </a:gs>
                  <a:gs pos="68000">
                    <a:schemeClr val="accent1">
                      <a:tint val="86000"/>
                      <a:satMod val="115000"/>
                    </a:schemeClr>
                  </a:gs>
                  <a:gs pos="100000">
                    <a:schemeClr val="accent1">
                      <a:tint val="50000"/>
                      <a:satMod val="150000"/>
                    </a:schemeClr>
                  </a:gs>
                </a:gsLst>
                <a:path path="circle">
                  <a:fillToRect l="50000" t="130000" r="50000" b="-30000"/>
                </a:path>
              </a:gradFill>
              <a:ln w="9525" cap="flat" cmpd="sng" algn="ctr">
                <a:solidFill>
                  <a:schemeClr val="accent1">
                    <a:shade val="50000"/>
                    <a:satMod val="103000"/>
                  </a:schemeClr>
                </a:solidFill>
                <a:prstDash val="solid"/>
              </a:ln>
              <a:effectLst>
                <a:outerShdw blurRad="57150" dist="38100" dir="5400000" algn="ctr" rotWithShape="0">
                  <a:schemeClr val="accent1">
                    <a:shade val="9000"/>
                    <a:satMod val="105000"/>
                    <a:alpha val="48000"/>
                  </a:schemeClr>
                </a:outerShdw>
              </a:effectLst>
            </c:spPr>
          </c:dPt>
          <c:dLbls>
            <c:dLbl>
              <c:idx val="0"/>
              <c:layout>
                <c:manualLayout>
                  <c:x val="-3.0864197530864269E-2"/>
                  <c:y val="-0.15045209670397391"/>
                </c:manualLayout>
              </c:layout>
              <c:showVal val="1"/>
            </c:dLbl>
            <c:dLbl>
              <c:idx val="1"/>
              <c:layout>
                <c:manualLayout>
                  <c:x val="3.8580246913580245E-2"/>
                  <c:y val="-0.14466547759997508"/>
                </c:manualLayout>
              </c:layout>
              <c:showVal val="1"/>
            </c:dLbl>
            <c:txPr>
              <a:bodyPr/>
              <a:lstStyle/>
              <a:p>
                <a:pPr>
                  <a:defRPr sz="2400" b="1">
                    <a:latin typeface="Book Antiqua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</c:dLbls>
          <c:cat>
            <c:strRef>
              <c:f>Лист1!$A$2:$A$3</c:f>
              <c:strCache>
                <c:ptCount val="2"/>
                <c:pt idx="0">
                  <c:v>Средства краевого бюджета</c:v>
                </c:pt>
                <c:pt idx="1">
                  <c:v>Средства районного бюджета</c:v>
                </c:pt>
              </c:strCache>
            </c:strRef>
          </c:cat>
          <c:val>
            <c:numRef>
              <c:f>Лист1!$B$2:$B$3</c:f>
              <c:numCache>
                <c:formatCode>#,##0.00</c:formatCode>
                <c:ptCount val="2"/>
                <c:pt idx="0">
                  <c:v>24.3</c:v>
                </c:pt>
                <c:pt idx="1">
                  <c:v>2</c:v>
                </c:pt>
              </c:numCache>
            </c:numRef>
          </c:val>
        </c:ser>
        <c:dLbls/>
        <c:shape val="cylinder"/>
        <c:axId val="137955200"/>
        <c:axId val="137956736"/>
        <c:axId val="0"/>
      </c:bar3DChart>
      <c:catAx>
        <c:axId val="137955200"/>
        <c:scaling>
          <c:orientation val="minMax"/>
        </c:scaling>
        <c:axPos val="b"/>
        <c:tickLblPos val="nextTo"/>
        <c:txPr>
          <a:bodyPr/>
          <a:lstStyle/>
          <a:p>
            <a:pPr>
              <a:defRPr>
                <a:latin typeface="Book Antiqua" pitchFamily="18" charset="0"/>
              </a:defRPr>
            </a:pPr>
            <a:endParaRPr lang="ru-RU"/>
          </a:p>
        </c:txPr>
        <c:crossAx val="137956736"/>
        <c:crosses val="autoZero"/>
        <c:auto val="1"/>
        <c:lblAlgn val="ctr"/>
        <c:lblOffset val="100"/>
      </c:catAx>
      <c:valAx>
        <c:axId val="137956736"/>
        <c:scaling>
          <c:orientation val="minMax"/>
        </c:scaling>
        <c:delete val="1"/>
        <c:axPos val="l"/>
        <c:numFmt formatCode="#,##0.00" sourceLinked="1"/>
        <c:tickLblPos val="none"/>
        <c:crossAx val="137955200"/>
        <c:crosses val="autoZero"/>
        <c:crossBetween val="between"/>
      </c:valAx>
    </c:plotArea>
    <c:plotVisOnly val="1"/>
    <c:dispBlanksAs val="gap"/>
  </c:chart>
  <c:txPr>
    <a:bodyPr/>
    <a:lstStyle/>
    <a:p>
      <a:pPr>
        <a:defRPr sz="1800"/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view3D>
      <c:rotX val="30"/>
      <c:perspective val="30"/>
    </c:view3D>
    <c:plotArea>
      <c:layout>
        <c:manualLayout>
          <c:layoutTarget val="inner"/>
          <c:xMode val="edge"/>
          <c:yMode val="edge"/>
          <c:x val="1.6081662222716005E-2"/>
          <c:y val="7.6984718711809799E-2"/>
          <c:w val="0.81139954356923361"/>
          <c:h val="0.91930410509943339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Структура доходов бюджета МО Мостовский район</c:v>
                </c:pt>
              </c:strCache>
            </c:strRef>
          </c:tx>
          <c:spPr>
            <a:solidFill>
              <a:schemeClr val="bg1">
                <a:lumMod val="65000"/>
              </a:schemeClr>
            </a:solidFill>
            <a:ln>
              <a:solidFill>
                <a:schemeClr val="accent1"/>
              </a:solidFill>
            </a:ln>
          </c:spPr>
          <c:explosion val="25"/>
          <c:dPt>
            <c:idx val="0"/>
            <c:spPr>
              <a:solidFill>
                <a:schemeClr val="accent1"/>
              </a:solidFill>
              <a:ln w="38100" cap="flat" cmpd="sng" algn="ctr">
                <a:solidFill>
                  <a:schemeClr val="lt1"/>
                </a:solidFill>
                <a:prstDash val="solid"/>
              </a:ln>
              <a:effectLst>
                <a:outerShdw blurRad="76200" dist="50800" dir="5400000" rotWithShape="0">
                  <a:srgbClr val="4E3B30">
                    <a:alpha val="60000"/>
                  </a:srgbClr>
                </a:outerShdw>
              </a:effectLst>
            </c:spPr>
          </c:dPt>
          <c:dPt>
            <c:idx val="1"/>
            <c:spPr>
              <a:solidFill>
                <a:schemeClr val="bg1">
                  <a:lumMod val="65000"/>
                </a:schemeClr>
              </a:solidFill>
              <a:ln w="9525" cap="flat" cmpd="sng" algn="ctr">
                <a:solidFill>
                  <a:schemeClr val="accent1"/>
                </a:solidFill>
                <a:prstDash val="solid"/>
              </a:ln>
              <a:effectLst>
                <a:outerShdw blurRad="57150" dist="38100" dir="5400000" algn="ctr" rotWithShape="0">
                  <a:schemeClr val="accent1">
                    <a:shade val="9000"/>
                    <a:satMod val="105000"/>
                    <a:alpha val="48000"/>
                  </a:schemeClr>
                </a:outerShdw>
              </a:effectLst>
            </c:spPr>
          </c:dPt>
          <c:dLbls>
            <c:dLbl>
              <c:idx val="0"/>
              <c:layout>
                <c:manualLayout>
                  <c:x val="-0.12655955707287769"/>
                  <c:y val="7.010640729095971E-2"/>
                </c:manualLayout>
              </c:layout>
              <c:tx>
                <c:rich>
                  <a:bodyPr/>
                  <a:lstStyle/>
                  <a:p>
                    <a:r>
                      <a:rPr lang="ru-RU" sz="2400" dirty="0" smtClean="0"/>
                      <a:t>315,2</a:t>
                    </a:r>
                  </a:p>
                  <a:p>
                    <a:r>
                      <a:rPr lang="ru-RU" sz="2400" dirty="0" smtClean="0"/>
                      <a:t> млн. руб.</a:t>
                    </a:r>
                    <a:endParaRPr lang="en-US" dirty="0"/>
                  </a:p>
                </c:rich>
              </c:tx>
              <c:showVal val="1"/>
            </c:dLbl>
            <c:dLbl>
              <c:idx val="1"/>
              <c:layout>
                <c:manualLayout>
                  <c:x val="0.13308881978249706"/>
                  <c:y val="-0.24596272109031991"/>
                </c:manualLayout>
              </c:layout>
              <c:tx>
                <c:rich>
                  <a:bodyPr/>
                  <a:lstStyle/>
                  <a:p>
                    <a:r>
                      <a:rPr lang="ru-RU" sz="2400" dirty="0" smtClean="0"/>
                      <a:t>1 098,0</a:t>
                    </a:r>
                  </a:p>
                  <a:p>
                    <a:r>
                      <a:rPr lang="ru-RU" sz="2400" dirty="0" smtClean="0"/>
                      <a:t> млн. руб.</a:t>
                    </a:r>
                  </a:p>
                  <a:p>
                    <a:endParaRPr lang="en-US" dirty="0"/>
                  </a:p>
                </c:rich>
              </c:tx>
              <c:showVal val="1"/>
            </c:dLbl>
            <c:spPr>
              <a:gradFill rotWithShape="1">
                <a:gsLst>
                  <a:gs pos="0">
                    <a:schemeClr val="accent6">
                      <a:tint val="75000"/>
                      <a:shade val="85000"/>
                      <a:satMod val="230000"/>
                    </a:schemeClr>
                  </a:gs>
                  <a:gs pos="25000">
                    <a:schemeClr val="accent6">
                      <a:tint val="90000"/>
                      <a:shade val="70000"/>
                      <a:satMod val="220000"/>
                    </a:schemeClr>
                  </a:gs>
                  <a:gs pos="50000">
                    <a:schemeClr val="accent6">
                      <a:tint val="90000"/>
                      <a:shade val="58000"/>
                      <a:satMod val="225000"/>
                    </a:schemeClr>
                  </a:gs>
                  <a:gs pos="65000">
                    <a:schemeClr val="accent6">
                      <a:tint val="90000"/>
                      <a:shade val="58000"/>
                      <a:satMod val="225000"/>
                    </a:schemeClr>
                  </a:gs>
                  <a:gs pos="80000">
                    <a:schemeClr val="accent6">
                      <a:tint val="90000"/>
                      <a:shade val="69000"/>
                      <a:satMod val="220000"/>
                    </a:schemeClr>
                  </a:gs>
                  <a:gs pos="100000">
                    <a:schemeClr val="accent6">
                      <a:tint val="77000"/>
                      <a:shade val="80000"/>
                      <a:satMod val="230000"/>
                    </a:schemeClr>
                  </a:gs>
                </a:gsLst>
                <a:lin ang="5400000" scaled="1"/>
              </a:gradFill>
              <a:ln>
                <a:noFill/>
              </a:ln>
              <a:effectLst>
                <a:outerShdw blurRad="76200" dist="50800" dir="5400000" rotWithShape="0">
                  <a:srgbClr val="4E3B30">
                    <a:alpha val="60000"/>
                  </a:srgbClr>
                </a:outerShdw>
              </a:effectLst>
              <a:scene3d>
                <a:camera prst="obliqueTopLeft" fov="600000">
                  <a:rot lat="0" lon="0" rev="0"/>
                </a:camera>
                <a:lightRig rig="balanced" dir="t">
                  <a:rot lat="0" lon="0" rev="19200000"/>
                </a:lightRig>
              </a:scene3d>
              <a:sp3d contourW="12700" prstMaterial="matte">
                <a:bevelT w="60000" h="50800"/>
                <a:contourClr>
                  <a:schemeClr val="accent6">
                    <a:shade val="60000"/>
                    <a:satMod val="110000"/>
                  </a:schemeClr>
                </a:contourClr>
              </a:sp3d>
            </c:spPr>
            <c:txPr>
              <a:bodyPr/>
              <a:lstStyle/>
              <a:p>
                <a:pPr>
                  <a:defRPr>
                    <a:solidFill>
                      <a:schemeClr val="lt1"/>
                    </a:solidFill>
                    <a:latin typeface="Bernard MT Condensed" pitchFamily="18" charset="0"/>
                    <a:ea typeface="+mn-ea"/>
                    <a:cs typeface="+mn-cs"/>
                  </a:defRPr>
                </a:pPr>
                <a:endParaRPr lang="ru-RU"/>
              </a:p>
            </c:txPr>
            <c:showVal val="1"/>
            <c:showLeaderLines val="1"/>
          </c:dLbls>
          <c:cat>
            <c:strRef>
              <c:f>Лист1!$A$2:$A$3</c:f>
              <c:strCache>
                <c:ptCount val="2"/>
                <c:pt idx="0">
                  <c:v>налоговые и неналоговые доходы</c:v>
                </c:pt>
                <c:pt idx="1">
                  <c:v>безвозмездные поступления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315.2</c:v>
                </c:pt>
                <c:pt idx="1">
                  <c:v>1098</c:v>
                </c:pt>
              </c:numCache>
            </c:numRef>
          </c:val>
        </c:ser>
        <c:dLbls/>
      </c:pie3DChart>
    </c:plotArea>
    <c:legend>
      <c:legendPos val="r"/>
      <c:layout>
        <c:manualLayout>
          <c:xMode val="edge"/>
          <c:yMode val="edge"/>
          <c:x val="0.70530531329852486"/>
          <c:y val="0.43796652802466557"/>
          <c:w val="0.28587622208643482"/>
          <c:h val="0.54569978335740565"/>
        </c:manualLayout>
      </c:layout>
      <c:txPr>
        <a:bodyPr/>
        <a:lstStyle/>
        <a:p>
          <a:pPr>
            <a:defRPr>
              <a:latin typeface="Bernard MT Condensed" pitchFamily="18" charset="0"/>
            </a:defRPr>
          </a:pPr>
          <a:endParaRPr lang="ru-RU"/>
        </a:p>
      </c:txPr>
    </c:legend>
    <c:plotVisOnly val="1"/>
    <c:dispBlanksAs val="zero"/>
  </c:chart>
  <c:txPr>
    <a:bodyPr/>
    <a:lstStyle/>
    <a:p>
      <a:pPr>
        <a:defRPr sz="1800"/>
      </a:pPr>
      <a:endParaRPr lang="ru-RU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plotArea>
      <c:layout>
        <c:manualLayout>
          <c:layoutTarget val="inner"/>
          <c:xMode val="edge"/>
          <c:yMode val="edge"/>
          <c:x val="9.28702725322012E-3"/>
          <c:y val="0"/>
          <c:w val="0.61510749955574762"/>
          <c:h val="1"/>
        </c:manualLayout>
      </c:layout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explosion val="6"/>
          <c:dPt>
            <c:idx val="0"/>
            <c:spPr>
              <a:solidFill>
                <a:srgbClr val="FF9900"/>
              </a:solidFill>
              <a:ln>
                <a:solidFill>
                  <a:schemeClr val="bg2">
                    <a:lumMod val="25000"/>
                  </a:schemeClr>
                </a:solidFill>
              </a:ln>
            </c:spPr>
          </c:dPt>
          <c:dPt>
            <c:idx val="3"/>
            <c:spPr>
              <a:solidFill>
                <a:srgbClr val="9900FF"/>
              </a:solidFill>
            </c:spPr>
          </c:dPt>
          <c:dLbls>
            <c:dLbl>
              <c:idx val="0"/>
              <c:layout>
                <c:manualLayout>
                  <c:x val="-0.13734567901234573"/>
                  <c:y val="-1.4466547759997467E-2"/>
                </c:manualLayout>
              </c:layout>
              <c:tx>
                <c:rich>
                  <a:bodyPr/>
                  <a:lstStyle/>
                  <a:p>
                    <a:r>
                      <a:rPr lang="ru-RU" b="1" dirty="0" smtClean="0"/>
                      <a:t>67%</a:t>
                    </a:r>
                  </a:p>
                  <a:p>
                    <a:endParaRPr lang="en-US" dirty="0"/>
                  </a:p>
                </c:rich>
              </c:tx>
              <c:dLblPos val="bestFit"/>
              <c:showLegendKey val="1"/>
              <c:showVal val="1"/>
              <c:showCatName val="1"/>
              <c:showPercent val="1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ru-RU" b="1" dirty="0" smtClean="0"/>
                      <a:t>5,8%</a:t>
                    </a:r>
                  </a:p>
                  <a:p>
                    <a:endParaRPr lang="en-US" dirty="0"/>
                  </a:p>
                </c:rich>
              </c:tx>
              <c:dLblPos val="outEnd"/>
              <c:showLegendKey val="1"/>
              <c:showVal val="1"/>
              <c:showCatName val="1"/>
              <c:showPercent val="1"/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ru-RU" b="1" dirty="0" smtClean="0"/>
                      <a:t>3,9%</a:t>
                    </a:r>
                    <a:endParaRPr lang="en-US" dirty="0"/>
                  </a:p>
                </c:rich>
              </c:tx>
              <c:dLblPos val="outEnd"/>
              <c:showLegendKey val="1"/>
              <c:showVal val="1"/>
              <c:showCatName val="1"/>
              <c:showPercent val="1"/>
            </c:dLbl>
            <c:dLbl>
              <c:idx val="3"/>
              <c:layout>
                <c:manualLayout>
                  <c:x val="3.7916713639603278E-2"/>
                  <c:y val="3.0672920400148754E-2"/>
                </c:manualLayout>
              </c:layout>
              <c:tx>
                <c:rich>
                  <a:bodyPr/>
                  <a:lstStyle/>
                  <a:p>
                    <a:r>
                      <a:rPr lang="ru-RU" b="1" dirty="0" smtClean="0"/>
                      <a:t>3,6%</a:t>
                    </a:r>
                    <a:endParaRPr lang="en-US" dirty="0"/>
                  </a:p>
                </c:rich>
              </c:tx>
              <c:dLblPos val="bestFit"/>
              <c:showLegendKey val="1"/>
              <c:showVal val="1"/>
              <c:showCatName val="1"/>
              <c:showPercent val="1"/>
            </c:dLbl>
            <c:dLbl>
              <c:idx val="4"/>
              <c:layout/>
              <c:tx>
                <c:rich>
                  <a:bodyPr/>
                  <a:lstStyle/>
                  <a:p>
                    <a:r>
                      <a:rPr lang="ru-RU" b="1" dirty="0" smtClean="0"/>
                      <a:t>10,7%</a:t>
                    </a:r>
                    <a:endParaRPr lang="en-US" dirty="0"/>
                  </a:p>
                </c:rich>
              </c:tx>
              <c:dLblPos val="bestFit"/>
              <c:showLegendKey val="1"/>
              <c:showVal val="1"/>
              <c:showCatName val="1"/>
              <c:showPercent val="1"/>
            </c:dLbl>
            <c:dLbl>
              <c:idx val="5"/>
              <c:layout/>
              <c:tx>
                <c:rich>
                  <a:bodyPr/>
                  <a:lstStyle/>
                  <a:p>
                    <a:r>
                      <a:rPr lang="ru-RU" dirty="0" smtClean="0"/>
                      <a:t>1,8%</a:t>
                    </a:r>
                    <a:endParaRPr lang="en-US" dirty="0"/>
                  </a:p>
                </c:rich>
              </c:tx>
              <c:dLblPos val="outEnd"/>
              <c:showLegendKey val="1"/>
              <c:showVal val="1"/>
              <c:showCatName val="1"/>
              <c:showPercent val="1"/>
            </c:dLbl>
            <c:dLbl>
              <c:idx val="6"/>
              <c:layout/>
              <c:tx>
                <c:rich>
                  <a:bodyPr/>
                  <a:lstStyle/>
                  <a:p>
                    <a:r>
                      <a:rPr lang="ru-RU" dirty="0" smtClean="0"/>
                      <a:t>7,2</a:t>
                    </a:r>
                    <a:r>
                      <a:rPr lang="en-US" dirty="0" smtClean="0"/>
                      <a:t>%</a:t>
                    </a:r>
                    <a:endParaRPr lang="en-US" dirty="0"/>
                  </a:p>
                </c:rich>
              </c:tx>
              <c:dLblPos val="outEnd"/>
              <c:showPercent val="1"/>
            </c:dLbl>
            <c:txPr>
              <a:bodyPr/>
              <a:lstStyle/>
              <a:p>
                <a:pPr>
                  <a:defRPr b="1"/>
                </a:pPr>
                <a:endParaRPr lang="ru-RU"/>
              </a:p>
            </c:txPr>
            <c:dLblPos val="outEnd"/>
            <c:showLegendKey val="1"/>
            <c:showVal val="1"/>
            <c:showCatName val="1"/>
            <c:showPercent val="1"/>
            <c:showLeaderLines val="1"/>
          </c:dLbls>
          <c:cat>
            <c:strRef>
              <c:f>Лист1!$A$2:$A$8</c:f>
              <c:strCache>
                <c:ptCount val="7"/>
                <c:pt idx="0">
                  <c:v>НДФЛ</c:v>
                </c:pt>
                <c:pt idx="1">
                  <c:v>ЕНВД</c:v>
                </c:pt>
                <c:pt idx="2">
                  <c:v>УСН</c:v>
                </c:pt>
                <c:pt idx="3">
                  <c:v>налог на прибыль</c:v>
                </c:pt>
                <c:pt idx="4">
                  <c:v>арендная плата на землю</c:v>
                </c:pt>
                <c:pt idx="5">
                  <c:v>государственная пошлина</c:v>
                </c:pt>
                <c:pt idx="6">
                  <c:v>прочие доходы</c:v>
                </c:pt>
              </c:strCache>
            </c:strRef>
          </c:cat>
          <c:val>
            <c:numRef>
              <c:f>Лист1!$B$2:$B$8</c:f>
              <c:numCache>
                <c:formatCode>General</c:formatCode>
                <c:ptCount val="7"/>
                <c:pt idx="0">
                  <c:v>67</c:v>
                </c:pt>
                <c:pt idx="1">
                  <c:v>5.8</c:v>
                </c:pt>
                <c:pt idx="2">
                  <c:v>3.9</c:v>
                </c:pt>
                <c:pt idx="3">
                  <c:v>3.6</c:v>
                </c:pt>
                <c:pt idx="4">
                  <c:v>10.7</c:v>
                </c:pt>
                <c:pt idx="5">
                  <c:v>1.8</c:v>
                </c:pt>
                <c:pt idx="6">
                  <c:v>7.2</c:v>
                </c:pt>
              </c:numCache>
            </c:numRef>
          </c:val>
        </c:ser>
        <c:dLbls/>
        <c:firstSliceAng val="0"/>
      </c:pieChart>
    </c:plotArea>
    <c:legend>
      <c:legendPos val="r"/>
      <c:layout>
        <c:manualLayout>
          <c:xMode val="edge"/>
          <c:yMode val="edge"/>
          <c:x val="0.65704858073296357"/>
          <c:y val="3.1367576297370255E-2"/>
          <c:w val="0.34295141926703632"/>
          <c:h val="0.89492137602157384"/>
        </c:manualLayout>
      </c:layout>
      <c:txPr>
        <a:bodyPr/>
        <a:lstStyle/>
        <a:p>
          <a:pPr>
            <a:defRPr b="1">
              <a:latin typeface="Bernard MT Condensed" pitchFamily="18" charset="0"/>
            </a:defRPr>
          </a:pPr>
          <a:endParaRPr lang="ru-RU"/>
        </a:p>
      </c:txPr>
    </c:legend>
    <c:plotVisOnly val="1"/>
    <c:dispBlanksAs val="zero"/>
  </c:chart>
  <c:txPr>
    <a:bodyPr/>
    <a:lstStyle/>
    <a:p>
      <a:pPr>
        <a:defRPr sz="1800"/>
      </a:pPr>
      <a:endParaRPr lang="ru-RU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style val="26"/>
  <c:chart>
    <c:title>
      <c:tx>
        <c:rich>
          <a:bodyPr/>
          <a:lstStyle/>
          <a:p>
            <a:pPr>
              <a:defRPr>
                <a:latin typeface="Book Antiqua" pitchFamily="18" charset="0"/>
              </a:defRPr>
            </a:pPr>
            <a:r>
              <a:rPr lang="ru-RU" dirty="0" smtClean="0"/>
              <a:t>млн.рублей</a:t>
            </a:r>
            <a:endParaRPr lang="ru-RU" dirty="0"/>
          </a:p>
        </c:rich>
      </c:tx>
      <c:layout>
        <c:manualLayout>
          <c:xMode val="edge"/>
          <c:yMode val="edge"/>
          <c:x val="0.40095397614771838"/>
          <c:y val="1.683619968528241E-2"/>
        </c:manualLayout>
      </c:layout>
    </c:title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тыс.рублей</c:v>
                </c:pt>
              </c:strCache>
            </c:strRef>
          </c:tx>
          <c:explosion val="25"/>
          <c:dLbls>
            <c:txPr>
              <a:bodyPr/>
              <a:lstStyle/>
              <a:p>
                <a:pPr>
                  <a:defRPr>
                    <a:latin typeface="Bookman Old Style" pitchFamily="18" charset="0"/>
                  </a:defRPr>
                </a:pPr>
                <a:endParaRPr lang="ru-RU"/>
              </a:p>
            </c:txPr>
            <c:showVal val="1"/>
            <c:showLeaderLines val="1"/>
          </c:dLbls>
          <c:cat>
            <c:strRef>
              <c:f>Лист1!$A$2:$A$3</c:f>
              <c:strCache>
                <c:ptCount val="2"/>
                <c:pt idx="0">
                  <c:v>Краевой и федеральный бюджеты</c:v>
                </c:pt>
                <c:pt idx="1">
                  <c:v>Местный бюджет</c:v>
                </c:pt>
              </c:strCache>
            </c:strRef>
          </c:cat>
          <c:val>
            <c:numRef>
              <c:f>Лист1!$B$2:$B$3</c:f>
              <c:numCache>
                <c:formatCode>#,##0.0</c:formatCode>
                <c:ptCount val="2"/>
                <c:pt idx="0">
                  <c:v>862799.5</c:v>
                </c:pt>
                <c:pt idx="1">
                  <c:v>469273.5</c:v>
                </c:pt>
              </c:numCache>
            </c:numRef>
          </c:val>
        </c:ser>
        <c:dLbls/>
        <c:firstSliceAng val="0"/>
      </c:pieChart>
    </c:plotArea>
    <c:legend>
      <c:legendPos val="r"/>
      <c:txPr>
        <a:bodyPr/>
        <a:lstStyle/>
        <a:p>
          <a:pPr>
            <a:defRPr>
              <a:latin typeface="Bernard MT Condensed" pitchFamily="18" charset="0"/>
            </a:defRPr>
          </a:pPr>
          <a:endParaRPr lang="ru-RU"/>
        </a:p>
      </c:txPr>
    </c:legend>
    <c:plotVisOnly val="1"/>
    <c:dispBlanksAs val="zero"/>
  </c:chart>
  <c:txPr>
    <a:bodyPr/>
    <a:lstStyle/>
    <a:p>
      <a:pPr>
        <a:defRPr sz="1800"/>
      </a:pPr>
      <a:endParaRPr lang="ru-RU"/>
    </a:p>
  </c:txPr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view3D>
      <c:rAngAx val="1"/>
    </c:view3D>
    <c:floor>
      <c:spPr>
        <a:noFill/>
        <a:ln w="9525">
          <a:noFill/>
        </a:ln>
      </c:spPr>
    </c:floor>
    <c:sideWall>
      <c:spPr>
        <a:noFill/>
        <a:ln w="25400">
          <a:noFill/>
        </a:ln>
      </c:spPr>
    </c:sideWall>
    <c:backWall>
      <c:spPr>
        <a:noFill/>
        <a:ln w="25400">
          <a:noFill/>
        </a:ln>
      </c:spPr>
    </c:backWall>
    <c:plotArea>
      <c:layout/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dLbls>
            <c:txPr>
              <a:bodyPr/>
              <a:lstStyle/>
              <a:p>
                <a:pPr>
                  <a:defRPr b="1">
                    <a:latin typeface="Bodoni MT" pitchFamily="18" charset="0"/>
                  </a:defRPr>
                </a:pPr>
                <a:endParaRPr lang="ru-RU"/>
              </a:p>
            </c:txPr>
            <c:showVal val="1"/>
          </c:dLbls>
          <c:cat>
            <c:strRef>
              <c:f>Лист1!$A$2:$A$4</c:f>
              <c:strCache>
                <c:ptCount val="3"/>
                <c:pt idx="0">
                  <c:v>Льготные лекарства для отдельных групп населения</c:v>
                </c:pt>
                <c:pt idx="1">
                  <c:v>Изготовление и ремонт зубных протезов</c:v>
                </c:pt>
                <c:pt idx="2">
                  <c:v>Питание доноров</c:v>
                </c:pt>
              </c:strCache>
            </c:strRef>
          </c:cat>
          <c:val>
            <c:numRef>
              <c:f>Лист1!$B$2:$B$4</c:f>
              <c:numCache>
                <c:formatCode>#,##0.00</c:formatCode>
                <c:ptCount val="3"/>
                <c:pt idx="0">
                  <c:v>26.2</c:v>
                </c:pt>
                <c:pt idx="1">
                  <c:v>1.9000000000000001</c:v>
                </c:pt>
                <c:pt idx="2">
                  <c:v>0.5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Столбец1</c:v>
                </c:pt>
              </c:strCache>
            </c:strRef>
          </c:tx>
          <c:cat>
            <c:strRef>
              <c:f>Лист1!$A$2:$A$4</c:f>
              <c:strCache>
                <c:ptCount val="3"/>
                <c:pt idx="0">
                  <c:v>Льготные лекарства для отдельных групп населения</c:v>
                </c:pt>
                <c:pt idx="1">
                  <c:v>Изготовление и ремонт зубных протезов</c:v>
                </c:pt>
                <c:pt idx="2">
                  <c:v>Питание доноров</c:v>
                </c:pt>
              </c:strCache>
            </c:strRef>
          </c:cat>
          <c:val>
            <c:numRef>
              <c:f>Лист1!$C$2:$C$4</c:f>
              <c:numCache>
                <c:formatCode>General</c:formatCode>
                <c:ptCount val="3"/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Столбец2</c:v>
                </c:pt>
              </c:strCache>
            </c:strRef>
          </c:tx>
          <c:cat>
            <c:strRef>
              <c:f>Лист1!$A$2:$A$4</c:f>
              <c:strCache>
                <c:ptCount val="3"/>
                <c:pt idx="0">
                  <c:v>Льготные лекарства для отдельных групп населения</c:v>
                </c:pt>
                <c:pt idx="1">
                  <c:v>Изготовление и ремонт зубных протезов</c:v>
                </c:pt>
                <c:pt idx="2">
                  <c:v>Питание доноров</c:v>
                </c:pt>
              </c:strCache>
            </c:strRef>
          </c:cat>
          <c:val>
            <c:numRef>
              <c:f>Лист1!$D$2:$D$4</c:f>
              <c:numCache>
                <c:formatCode>General</c:formatCode>
                <c:ptCount val="3"/>
              </c:numCache>
            </c:numRef>
          </c:val>
        </c:ser>
        <c:dLbls/>
        <c:shape val="cone"/>
        <c:axId val="110545536"/>
        <c:axId val="115999104"/>
        <c:axId val="0"/>
      </c:bar3DChart>
      <c:catAx>
        <c:axId val="110545536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>
                <a:latin typeface="Book Antiqua" pitchFamily="18" charset="0"/>
              </a:defRPr>
            </a:pPr>
            <a:endParaRPr lang="ru-RU"/>
          </a:p>
        </c:txPr>
        <c:crossAx val="115999104"/>
        <c:crosses val="autoZero"/>
        <c:auto val="1"/>
        <c:lblAlgn val="ctr"/>
        <c:lblOffset val="100"/>
      </c:catAx>
      <c:valAx>
        <c:axId val="115999104"/>
        <c:scaling>
          <c:orientation val="minMax"/>
        </c:scaling>
        <c:delete val="1"/>
        <c:axPos val="l"/>
        <c:numFmt formatCode="#,##0.00" sourceLinked="1"/>
        <c:tickLblPos val="none"/>
        <c:crossAx val="110545536"/>
        <c:crosses val="autoZero"/>
        <c:crossBetween val="between"/>
      </c:valAx>
    </c:plotArea>
    <c:plotVisOnly val="1"/>
    <c:dispBlanksAs val="gap"/>
  </c:chart>
  <c:txPr>
    <a:bodyPr/>
    <a:lstStyle/>
    <a:p>
      <a:pPr>
        <a:defRPr sz="1800"/>
      </a:pPr>
      <a:endParaRPr lang="ru-RU"/>
    </a:p>
  </c:txPr>
  <c:externalData r:id="rId1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style val="19"/>
  <c:chart>
    <c:view3D>
      <c:perspective val="30"/>
    </c:view3D>
    <c:plotArea>
      <c:layout>
        <c:manualLayout>
          <c:layoutTarget val="inner"/>
          <c:xMode val="edge"/>
          <c:yMode val="edge"/>
          <c:x val="0"/>
          <c:y val="2.8933095519995067E-2"/>
          <c:w val="0.79639277729172753"/>
          <c:h val="0.93634718985600873"/>
        </c:manualLayout>
      </c:layout>
      <c:bar3DChart>
        <c:barDir val="col"/>
        <c:grouping val="standard"/>
        <c:dLbls/>
        <c:shape val="cylinder"/>
        <c:axId val="116109312"/>
        <c:axId val="116110848"/>
        <c:axId val="116057408"/>
      </c:bar3DChart>
      <c:catAx>
        <c:axId val="116109312"/>
        <c:scaling>
          <c:orientation val="minMax"/>
        </c:scaling>
        <c:delete val="1"/>
        <c:axPos val="b"/>
        <c:tickLblPos val="none"/>
        <c:crossAx val="116110848"/>
        <c:crosses val="autoZero"/>
        <c:auto val="1"/>
        <c:lblAlgn val="ctr"/>
        <c:lblOffset val="100"/>
      </c:catAx>
      <c:valAx>
        <c:axId val="116110848"/>
        <c:scaling>
          <c:orientation val="minMax"/>
        </c:scaling>
        <c:delete val="1"/>
        <c:axPos val="l"/>
        <c:majorGridlines/>
        <c:numFmt formatCode="General" sourceLinked="1"/>
        <c:tickLblPos val="none"/>
        <c:crossAx val="116109312"/>
        <c:crosses val="autoZero"/>
        <c:crossBetween val="between"/>
      </c:valAx>
      <c:serAx>
        <c:axId val="116057408"/>
        <c:scaling>
          <c:orientation val="minMax"/>
        </c:scaling>
        <c:delete val="1"/>
        <c:axPos val="b"/>
        <c:tickLblPos val="none"/>
        <c:crossAx val="116110848"/>
        <c:crosses val="autoZero"/>
      </c:serAx>
    </c:plotArea>
    <c:legend>
      <c:legendPos val="r"/>
      <c:layout>
        <c:manualLayout>
          <c:xMode val="edge"/>
          <c:yMode val="edge"/>
          <c:x val="0.77758870418975379"/>
          <c:y val="0.3471671841371094"/>
          <c:w val="0.21315203655098691"/>
          <c:h val="0.22382071819137692"/>
        </c:manualLayout>
      </c:layout>
    </c:legend>
    <c:plotVisOnly val="1"/>
    <c:dispBlanksAs val="gap"/>
  </c:chart>
  <c:txPr>
    <a:bodyPr/>
    <a:lstStyle/>
    <a:p>
      <a:pPr>
        <a:defRPr sz="1800"/>
      </a:pPr>
      <a:endParaRPr lang="ru-RU"/>
    </a:p>
  </c:txPr>
  <c:externalData r:id="rId1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view3D>
      <c:rotX val="30"/>
      <c:perspective val="30"/>
    </c:view3D>
    <c:plotArea>
      <c:layout>
        <c:manualLayout>
          <c:layoutTarget val="inner"/>
          <c:xMode val="edge"/>
          <c:yMode val="edge"/>
          <c:x val="1.7125151637885427E-2"/>
          <c:y val="0"/>
          <c:w val="0.73201442288361562"/>
          <c:h val="1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explosion val="25"/>
          <c:dPt>
            <c:idx val="0"/>
            <c:spPr>
              <a:solidFill>
                <a:srgbClr val="8CC69A"/>
              </a:solidFill>
            </c:spPr>
          </c:dPt>
          <c:dPt>
            <c:idx val="1"/>
            <c:spPr>
              <a:solidFill>
                <a:srgbClr val="FFC000"/>
              </a:solidFill>
            </c:spPr>
          </c:dPt>
          <c:dPt>
            <c:idx val="2"/>
            <c:spPr>
              <a:solidFill>
                <a:srgbClr val="C5C000"/>
              </a:solidFill>
            </c:spPr>
          </c:dPt>
          <c:dPt>
            <c:idx val="3"/>
            <c:spPr>
              <a:solidFill>
                <a:schemeClr val="accent3">
                  <a:lumMod val="75000"/>
                </a:schemeClr>
              </a:solidFill>
            </c:spPr>
          </c:dPt>
          <c:dPt>
            <c:idx val="4"/>
            <c:spPr>
              <a:solidFill>
                <a:schemeClr val="tx1"/>
              </a:solidFill>
            </c:spPr>
          </c:dPt>
          <c:dLbls>
            <c:dLbl>
              <c:idx val="0"/>
              <c:layout>
                <c:manualLayout>
                  <c:x val="-8.9311475472484206E-2"/>
                  <c:y val="0.10339749002647489"/>
                </c:manualLayout>
              </c:layout>
              <c:showVal val="1"/>
            </c:dLbl>
            <c:dLbl>
              <c:idx val="1"/>
              <c:layout>
                <c:manualLayout>
                  <c:x val="-0.13403946395440175"/>
                  <c:y val="5.3591040289821694E-2"/>
                </c:manualLayout>
              </c:layout>
              <c:showVal val="1"/>
            </c:dLbl>
            <c:dLbl>
              <c:idx val="2"/>
              <c:layout>
                <c:manualLayout>
                  <c:x val="-0.10411081664122165"/>
                  <c:y val="-1.855714432607429E-2"/>
                </c:manualLayout>
              </c:layout>
              <c:showVal val="1"/>
            </c:dLbl>
            <c:dLbl>
              <c:idx val="3"/>
              <c:layout>
                <c:manualLayout>
                  <c:x val="-1.0347142739767402E-2"/>
                  <c:y val="-5.6377291625770334E-2"/>
                </c:manualLayout>
              </c:layout>
              <c:showVal val="1"/>
            </c:dLbl>
            <c:dLbl>
              <c:idx val="4"/>
              <c:layout>
                <c:manualLayout>
                  <c:x val="5.8530388783053756E-2"/>
                  <c:y val="-5.4170600509555987E-2"/>
                </c:manualLayout>
              </c:layout>
              <c:showVal val="1"/>
            </c:dLbl>
            <c:dLbl>
              <c:idx val="5"/>
              <c:layout>
                <c:manualLayout>
                  <c:x val="0.12473655347940507"/>
                  <c:y val="-8.9867147763967557E-3"/>
                </c:manualLayout>
              </c:layout>
              <c:showVal val="1"/>
            </c:dLbl>
            <c:txPr>
              <a:bodyPr/>
              <a:lstStyle/>
              <a:p>
                <a:pPr>
                  <a:defRPr b="1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Book Antiqua" pitchFamily="18" charset="0"/>
                  </a:defRPr>
                </a:pPr>
                <a:endParaRPr lang="ru-RU"/>
              </a:p>
            </c:txPr>
            <c:showVal val="1"/>
            <c:showLeaderLines val="1"/>
          </c:dLbls>
          <c:cat>
            <c:strRef>
              <c:f>Лист1!$A$3:$A$8</c:f>
              <c:strCache>
                <c:ptCount val="6"/>
                <c:pt idx="0">
                  <c:v>Гос.гарантии</c:v>
                </c:pt>
                <c:pt idx="1">
                  <c:v>льготное питание</c:v>
                </c:pt>
                <c:pt idx="2">
                  <c:v>род.плата</c:v>
                </c:pt>
                <c:pt idx="3">
                  <c:v>соц.поддрежка педагогов</c:v>
                </c:pt>
                <c:pt idx="4">
                  <c:v>развитие сети инфраструктуры</c:v>
                </c:pt>
                <c:pt idx="5">
                  <c:v>другие расходы</c:v>
                </c:pt>
              </c:strCache>
            </c:strRef>
          </c:cat>
          <c:val>
            <c:numRef>
              <c:f>Лист1!$B$3:$B$8</c:f>
              <c:numCache>
                <c:formatCode>#,##0.0</c:formatCode>
                <c:ptCount val="6"/>
                <c:pt idx="0">
                  <c:v>787.3</c:v>
                </c:pt>
                <c:pt idx="1">
                  <c:v>2.8</c:v>
                </c:pt>
                <c:pt idx="2">
                  <c:v>6.8</c:v>
                </c:pt>
                <c:pt idx="3">
                  <c:v>13.6</c:v>
                </c:pt>
                <c:pt idx="4">
                  <c:v>11.5</c:v>
                </c:pt>
                <c:pt idx="5">
                  <c:v>7.2</c:v>
                </c:pt>
              </c:numCache>
            </c:numRef>
          </c:val>
        </c:ser>
        <c:dLbls/>
      </c:pie3DChart>
    </c:plotArea>
    <c:legend>
      <c:legendPos val="r"/>
      <c:layout>
        <c:manualLayout>
          <c:xMode val="edge"/>
          <c:yMode val="edge"/>
          <c:x val="0.71258474236220049"/>
          <c:y val="0"/>
          <c:w val="0.28741525763779951"/>
          <c:h val="1"/>
        </c:manualLayout>
      </c:layout>
      <c:txPr>
        <a:bodyPr/>
        <a:lstStyle/>
        <a:p>
          <a:pPr>
            <a:defRPr b="1">
              <a:solidFill>
                <a:schemeClr val="tx1"/>
              </a:solidFill>
              <a:latin typeface="Book Antiqua" pitchFamily="18" charset="0"/>
            </a:defRPr>
          </a:pPr>
          <a:endParaRPr lang="ru-RU"/>
        </a:p>
      </c:txPr>
    </c:legend>
    <c:plotVisOnly val="1"/>
    <c:dispBlanksAs val="zero"/>
  </c:chart>
  <c:txPr>
    <a:bodyPr/>
    <a:lstStyle/>
    <a:p>
      <a:pPr>
        <a:defRPr sz="1800"/>
      </a:pPr>
      <a:endParaRPr lang="ru-RU"/>
    </a:p>
  </c:txPr>
  <c:externalData r:id="rId1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style val="26"/>
  <c:chart>
    <c:plotArea>
      <c:layout>
        <c:manualLayout>
          <c:layoutTarget val="inner"/>
          <c:xMode val="edge"/>
          <c:yMode val="edge"/>
          <c:x val="7.7160493827160516E-3"/>
          <c:y val="4.1075199958601379E-2"/>
          <c:w val="0.7439158646835855"/>
          <c:h val="0.94684385887710465"/>
        </c:manualLayout>
      </c:layout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МП "Социальная поддержка" граждан"</c:v>
                </c:pt>
              </c:strCache>
            </c:strRef>
          </c:tx>
          <c:dLbls>
            <c:dLbl>
              <c:idx val="0"/>
              <c:tx>
                <c:rich>
                  <a:bodyPr/>
                  <a:lstStyle/>
                  <a:p>
                    <a:r>
                      <a:rPr lang="ru-RU" b="1" smtClean="0">
                        <a:latin typeface="Bodoni MT" pitchFamily="18" charset="0"/>
                      </a:rPr>
                      <a:t>67,0</a:t>
                    </a:r>
                  </a:p>
                  <a:p>
                    <a:r>
                      <a:rPr lang="ru-RU" sz="1400" smtClean="0"/>
                      <a:t>млн.рублей</a:t>
                    </a:r>
                    <a:endParaRPr lang="en-US" sz="1400" dirty="0"/>
                  </a:p>
                </c:rich>
              </c:tx>
              <c:showVal val="1"/>
              <c:showCatName val="1"/>
            </c:dLbl>
            <c:txPr>
              <a:bodyPr/>
              <a:lstStyle/>
              <a:p>
                <a:pPr>
                  <a:defRPr b="1">
                    <a:latin typeface="Bodoni MT" pitchFamily="18" charset="0"/>
                  </a:defRPr>
                </a:pPr>
                <a:endParaRPr lang="ru-RU"/>
              </a:p>
            </c:txPr>
            <c:showVal val="1"/>
            <c:showCatName val="1"/>
          </c:dLbls>
          <c:cat>
            <c:numRef>
              <c:f>Лист1!$A$2</c:f>
              <c:numCache>
                <c:formatCode>General</c:formatCode>
                <c:ptCount val="1"/>
              </c:numCache>
            </c:numRef>
          </c:cat>
          <c:val>
            <c:numRef>
              <c:f>Лист1!$B$2</c:f>
              <c:numCache>
                <c:formatCode>General</c:formatCode>
                <c:ptCount val="1"/>
                <c:pt idx="0">
                  <c:v>66.5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МП "Дети Кубани"</c:v>
                </c:pt>
              </c:strCache>
            </c:strRef>
          </c:tx>
          <c:dLbls>
            <c:dLbl>
              <c:idx val="0"/>
              <c:tx>
                <c:rich>
                  <a:bodyPr/>
                  <a:lstStyle/>
                  <a:p>
                    <a:r>
                      <a:rPr lang="ru-RU" sz="1800" dirty="0" smtClean="0"/>
                      <a:t>19,7 </a:t>
                    </a:r>
                    <a:r>
                      <a:rPr lang="ru-RU" sz="1400" dirty="0" smtClean="0"/>
                      <a:t>млн.рублей</a:t>
                    </a:r>
                    <a:endParaRPr lang="en-US" sz="1400" dirty="0"/>
                  </a:p>
                </c:rich>
              </c:tx>
              <c:showVal val="1"/>
            </c:dLbl>
            <c:txPr>
              <a:bodyPr/>
              <a:lstStyle/>
              <a:p>
                <a:pPr>
                  <a:defRPr b="1">
                    <a:latin typeface="Bodoni MT" pitchFamily="18" charset="0"/>
                  </a:defRPr>
                </a:pPr>
                <a:endParaRPr lang="ru-RU"/>
              </a:p>
            </c:txPr>
            <c:showVal val="1"/>
          </c:dLbls>
          <c:cat>
            <c:numRef>
              <c:f>Лист1!$A$2</c:f>
              <c:numCache>
                <c:formatCode>General</c:formatCode>
                <c:ptCount val="1"/>
              </c:numCache>
            </c:numRef>
          </c:cat>
          <c:val>
            <c:numRef>
              <c:f>Лист1!$C$2</c:f>
              <c:numCache>
                <c:formatCode>General</c:formatCode>
                <c:ptCount val="1"/>
                <c:pt idx="0">
                  <c:v>19.7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МП "Доступная среда"</c:v>
                </c:pt>
              </c:strCache>
            </c:strRef>
          </c:tx>
          <c:dLbls>
            <c:dLbl>
              <c:idx val="0"/>
              <c:tx>
                <c:rich>
                  <a:bodyPr/>
                  <a:lstStyle/>
                  <a:p>
                    <a:r>
                      <a:rPr lang="ru-RU" b="1" dirty="0" smtClean="0"/>
                      <a:t>0,09</a:t>
                    </a:r>
                  </a:p>
                  <a:p>
                    <a:r>
                      <a:rPr lang="ru-RU" sz="1400" dirty="0" smtClean="0"/>
                      <a:t>млн.рублей</a:t>
                    </a:r>
                    <a:endParaRPr lang="en-US" sz="1400" dirty="0"/>
                  </a:p>
                </c:rich>
              </c:tx>
              <c:showVal val="1"/>
            </c:dLbl>
            <c:txPr>
              <a:bodyPr/>
              <a:lstStyle/>
              <a:p>
                <a:pPr>
                  <a:defRPr b="1">
                    <a:latin typeface="Bodoni MT" pitchFamily="18" charset="0"/>
                  </a:defRPr>
                </a:pPr>
                <a:endParaRPr lang="ru-RU"/>
              </a:p>
            </c:txPr>
            <c:showVal val="1"/>
          </c:dLbls>
          <c:cat>
            <c:numRef>
              <c:f>Лист1!$A$2</c:f>
              <c:numCache>
                <c:formatCode>General</c:formatCode>
                <c:ptCount val="1"/>
              </c:numCache>
            </c:numRef>
          </c:cat>
          <c:val>
            <c:numRef>
              <c:f>Лист1!$D$2</c:f>
              <c:numCache>
                <c:formatCode>General</c:formatCode>
                <c:ptCount val="1"/>
                <c:pt idx="0">
                  <c:v>9.0000000000000024E-2</c:v>
                </c:pt>
              </c:numCache>
            </c:numRef>
          </c:val>
        </c:ser>
        <c:dLbls/>
        <c:axId val="108837888"/>
        <c:axId val="116114560"/>
      </c:barChart>
      <c:catAx>
        <c:axId val="108837888"/>
        <c:scaling>
          <c:orientation val="minMax"/>
        </c:scaling>
        <c:delete val="1"/>
        <c:axPos val="b"/>
        <c:numFmt formatCode="General" sourceLinked="1"/>
        <c:tickLblPos val="none"/>
        <c:crossAx val="116114560"/>
        <c:crosses val="autoZero"/>
        <c:auto val="1"/>
        <c:lblAlgn val="ctr"/>
        <c:lblOffset val="100"/>
      </c:catAx>
      <c:valAx>
        <c:axId val="116114560"/>
        <c:scaling>
          <c:orientation val="minMax"/>
        </c:scaling>
        <c:delete val="1"/>
        <c:axPos val="l"/>
        <c:numFmt formatCode="General" sourceLinked="1"/>
        <c:tickLblPos val="none"/>
        <c:crossAx val="108837888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61074219889180514"/>
          <c:y val="0.19138817243517339"/>
          <c:w val="0.37382570234276358"/>
          <c:h val="0.46500360620850034"/>
        </c:manualLayout>
      </c:layout>
      <c:txPr>
        <a:bodyPr/>
        <a:lstStyle/>
        <a:p>
          <a:pPr>
            <a:defRPr b="1">
              <a:latin typeface="Book Antiqua" pitchFamily="18" charset="0"/>
            </a:defRPr>
          </a:pPr>
          <a:endParaRPr lang="ru-RU"/>
        </a:p>
      </c:txPr>
    </c:legend>
    <c:plotVisOnly val="1"/>
    <c:dispBlanksAs val="gap"/>
  </c:chart>
  <c:txPr>
    <a:bodyPr/>
    <a:lstStyle/>
    <a:p>
      <a:pPr>
        <a:defRPr sz="1800"/>
      </a:pPr>
      <a:endParaRPr lang="ru-RU"/>
    </a:p>
  </c:txPr>
  <c:externalData r:id="rId1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style val="7"/>
  <c:chart>
    <c:autoTitleDeleted val="1"/>
    <c:view3D>
      <c:rotX val="30"/>
      <c:perspective val="30"/>
    </c:view3D>
    <c:plotArea>
      <c:layout>
        <c:manualLayout>
          <c:layoutTarget val="inner"/>
          <c:xMode val="edge"/>
          <c:yMode val="edge"/>
          <c:x val="3.5130555417214229E-2"/>
          <c:y val="8.5874159899234762E-2"/>
          <c:w val="0.59103622107122078"/>
          <c:h val="0.90262427334044626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25"/>
          <c:dLbls>
            <c:dLbl>
              <c:idx val="0"/>
              <c:layout>
                <c:manualLayout>
                  <c:x val="-9.4672071877071148E-2"/>
                  <c:y val="-1.6200174545532461E-2"/>
                </c:manualLayout>
              </c:layout>
              <c:tx>
                <c:rich>
                  <a:bodyPr/>
                  <a:lstStyle/>
                  <a:p>
                    <a:r>
                      <a:rPr lang="ru-RU" sz="2000" dirty="0" smtClean="0"/>
                      <a:t>1</a:t>
                    </a:r>
                    <a:r>
                      <a:rPr lang="ru-RU" dirty="0" smtClean="0"/>
                      <a:t>,8</a:t>
                    </a:r>
                  </a:p>
                  <a:p>
                    <a:r>
                      <a:rPr lang="ru-RU" sz="1200" dirty="0" smtClean="0"/>
                      <a:t>млн.рублей</a:t>
                    </a:r>
                    <a:endParaRPr lang="en-US" sz="1200" dirty="0"/>
                  </a:p>
                </c:rich>
              </c:tx>
              <c:showVal val="1"/>
            </c:dLbl>
            <c:dLbl>
              <c:idx val="1"/>
              <c:layout>
                <c:manualLayout>
                  <c:x val="4.4358217860850799E-2"/>
                  <c:y val="3.4828794123276795E-2"/>
                </c:manualLayout>
              </c:layout>
              <c:tx>
                <c:rich>
                  <a:bodyPr/>
                  <a:lstStyle/>
                  <a:p>
                    <a:r>
                      <a:rPr lang="ru-RU" sz="2000" dirty="0" smtClean="0"/>
                      <a:t>1</a:t>
                    </a:r>
                    <a:r>
                      <a:rPr lang="ru-RU" dirty="0" smtClean="0"/>
                      <a:t>2,5</a:t>
                    </a:r>
                  </a:p>
                  <a:p>
                    <a:r>
                      <a:rPr lang="ru-RU" sz="1200" dirty="0" smtClean="0"/>
                      <a:t>млн.рублей</a:t>
                    </a:r>
                    <a:endParaRPr lang="en-US" sz="1200" dirty="0"/>
                  </a:p>
                </c:rich>
              </c:tx>
              <c:showVal val="1"/>
            </c:dLbl>
            <c:dLbl>
              <c:idx val="2"/>
              <c:layout>
                <c:manualLayout>
                  <c:x val="3.3449348539817465E-2"/>
                  <c:y val="1.6773571343478622E-3"/>
                </c:manualLayout>
              </c:layout>
              <c:tx>
                <c:rich>
                  <a:bodyPr/>
                  <a:lstStyle/>
                  <a:p>
                    <a:r>
                      <a:rPr lang="ru-RU" sz="2000" dirty="0" smtClean="0"/>
                      <a:t>1</a:t>
                    </a:r>
                    <a:r>
                      <a:rPr lang="ru-RU" dirty="0" smtClean="0"/>
                      <a:t>9 679,4 </a:t>
                    </a:r>
                    <a:r>
                      <a:rPr lang="ru-RU" sz="1400" dirty="0" smtClean="0"/>
                      <a:t>тыс.рублей</a:t>
                    </a:r>
                    <a:endParaRPr lang="en-US" sz="1400" dirty="0"/>
                  </a:p>
                </c:rich>
              </c:tx>
              <c:showVal val="1"/>
            </c:dLbl>
            <c:delete val="1"/>
            <c:txPr>
              <a:bodyPr/>
              <a:lstStyle/>
              <a:p>
                <a:pPr>
                  <a:defRPr sz="2000">
                    <a:latin typeface="Bodoni MT" pitchFamily="18" charset="0"/>
                  </a:defRPr>
                </a:pPr>
                <a:endParaRPr lang="ru-RU"/>
              </a:p>
            </c:txPr>
          </c:dLbls>
          <c:cat>
            <c:strRef>
              <c:f>Лист1!$A$2:$A$3</c:f>
              <c:strCache>
                <c:ptCount val="2"/>
                <c:pt idx="0">
                  <c:v>МП "Комплексное и устойчивое развитие в сфере строительства,архитектуры и дорожного хозяйства"</c:v>
                </c:pt>
                <c:pt idx="1">
                  <c:v>МП"Обеспечение безопасности населения"</c:v>
                </c:pt>
              </c:strCache>
            </c:strRef>
          </c:cat>
          <c:val>
            <c:numRef>
              <c:f>Лист1!$B$2:$B$3</c:f>
              <c:numCache>
                <c:formatCode>#,##0.00</c:formatCode>
                <c:ptCount val="2"/>
                <c:pt idx="0">
                  <c:v>1.8</c:v>
                </c:pt>
                <c:pt idx="1">
                  <c:v>12.5</c:v>
                </c:pt>
              </c:numCache>
            </c:numRef>
          </c:val>
        </c:ser>
        <c:dLbls/>
      </c:pie3DChart>
    </c:plotArea>
    <c:legend>
      <c:legendPos val="r"/>
      <c:layout>
        <c:manualLayout>
          <c:xMode val="edge"/>
          <c:yMode val="edge"/>
          <c:x val="0.66246524739963064"/>
          <c:y val="0"/>
          <c:w val="0.33753475260036941"/>
          <c:h val="1"/>
        </c:manualLayout>
      </c:layout>
      <c:txPr>
        <a:bodyPr/>
        <a:lstStyle/>
        <a:p>
          <a:pPr>
            <a:defRPr sz="1600">
              <a:latin typeface="Book Antiqua" pitchFamily="18" charset="0"/>
            </a:defRPr>
          </a:pPr>
          <a:endParaRPr lang="ru-RU"/>
        </a:p>
      </c:txPr>
    </c:legend>
    <c:plotVisOnly val="1"/>
    <c:dispBlanksAs val="zero"/>
  </c:chart>
  <c:txPr>
    <a:bodyPr/>
    <a:lstStyle/>
    <a:p>
      <a:pPr>
        <a:defRPr sz="1800"/>
      </a:pPr>
      <a:endParaRPr lang="ru-RU"/>
    </a:p>
  </c:txPr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F01392-D648-4B7B-A7AB-56684D66FBC9}" type="datetimeFigureOut">
              <a:rPr lang="ru-RU" smtClean="0"/>
              <a:pPr/>
              <a:t>13.05.2019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61DC4FA-6235-4908-BFB1-A36D8E79D50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845694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13.05.2019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13.05.2019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13.05.2019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13.05.2019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13.05.2019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13.05.2019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13.05.2019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13.05.2019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13.05.2019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13.05.2019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13.05.2019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13.05.2019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11560" y="692696"/>
            <a:ext cx="7704856" cy="3139321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pPr algn="ctr"/>
            <a:r>
              <a:rPr lang="ru-RU" sz="6600" b="1" dirty="0" smtClean="0">
                <a:solidFill>
                  <a:schemeClr val="accent6">
                    <a:lumMod val="50000"/>
                  </a:schemeClr>
                </a:solidFill>
              </a:rPr>
              <a:t>БЮДЖЕТ </a:t>
            </a:r>
          </a:p>
          <a:p>
            <a:pPr algn="ctr"/>
            <a:r>
              <a:rPr lang="ru-RU" sz="6600" b="1" dirty="0" smtClean="0">
                <a:solidFill>
                  <a:schemeClr val="accent6">
                    <a:lumMod val="50000"/>
                  </a:schemeClr>
                </a:solidFill>
              </a:rPr>
              <a:t>ДЛЯ </a:t>
            </a:r>
          </a:p>
          <a:p>
            <a:pPr algn="ctr"/>
            <a:r>
              <a:rPr lang="ru-RU" sz="6600" b="1" dirty="0" smtClean="0">
                <a:solidFill>
                  <a:schemeClr val="accent6">
                    <a:lumMod val="50000"/>
                  </a:schemeClr>
                </a:solidFill>
              </a:rPr>
              <a:t>ГРАЖДАН</a:t>
            </a:r>
            <a:endParaRPr lang="ru-RU" sz="66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286000" y="3933056"/>
            <a:ext cx="45720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000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algn="ctr"/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</a:rPr>
              <a:t>Начальник </a:t>
            </a:r>
            <a:r>
              <a:rPr lang="ru-RU" sz="2000" dirty="0">
                <a:solidFill>
                  <a:schemeClr val="accent6">
                    <a:lumMod val="50000"/>
                  </a:schemeClr>
                </a:solidFill>
              </a:rPr>
              <a:t>финансового управления –  </a:t>
            </a:r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</a:rPr>
              <a:t>Тютерева Е.М.</a:t>
            </a:r>
            <a:endParaRPr lang="ru-RU" sz="20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286000" y="5691157"/>
            <a:ext cx="646246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b="1" dirty="0">
                <a:solidFill>
                  <a:schemeClr val="accent6">
                    <a:lumMod val="50000"/>
                  </a:schemeClr>
                </a:solidFill>
              </a:rPr>
              <a:t>Мостовский район</a:t>
            </a:r>
          </a:p>
          <a:p>
            <a:pPr algn="r"/>
            <a:r>
              <a:rPr lang="ru-RU" b="1" dirty="0">
                <a:solidFill>
                  <a:schemeClr val="accent6">
                    <a:lumMod val="50000"/>
                  </a:schemeClr>
                </a:solidFill>
              </a:rPr>
              <a:t> п.Мостовской</a:t>
            </a:r>
          </a:p>
          <a:p>
            <a:pPr algn="r"/>
            <a:r>
              <a:rPr lang="ru-RU" b="1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2019 </a:t>
            </a:r>
            <a:r>
              <a:rPr lang="ru-RU" b="1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г.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72008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b="1" dirty="0" smtClean="0">
                <a:latin typeface="Book Antiqua" pitchFamily="18" charset="0"/>
              </a:rPr>
              <a:t>Структура  расходов бюджета за 2018 год</a:t>
            </a:r>
            <a:endParaRPr lang="ru-RU" sz="3600" b="1" dirty="0">
              <a:latin typeface="Book Antiqua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340767"/>
          <a:ext cx="8229600" cy="533445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14400"/>
                <a:gridCol w="4104456"/>
                <a:gridCol w="1553344"/>
                <a:gridCol w="2057400"/>
              </a:tblGrid>
              <a:tr h="82200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Calibri"/>
                          <a:cs typeface="Times New Roman"/>
                        </a:rPr>
                        <a:t>№</a:t>
                      </a:r>
                      <a:r>
                        <a:rPr lang="ru-RU" sz="1400" b="1" dirty="0" err="1">
                          <a:latin typeface="Times New Roman"/>
                          <a:ea typeface="Calibri"/>
                          <a:cs typeface="Times New Roman"/>
                        </a:rPr>
                        <a:t>п</a:t>
                      </a:r>
                      <a:r>
                        <a:rPr lang="ru-RU" sz="1400" b="1" dirty="0">
                          <a:latin typeface="Times New Roman"/>
                          <a:ea typeface="Calibri"/>
                          <a:cs typeface="Times New Roman"/>
                        </a:rPr>
                        <a:t>/</a:t>
                      </a:r>
                      <a:r>
                        <a:rPr lang="ru-RU" sz="1400" b="1" dirty="0" err="1">
                          <a:latin typeface="Times New Roman"/>
                          <a:ea typeface="Calibri"/>
                          <a:cs typeface="Times New Roman"/>
                        </a:rPr>
                        <a:t>п</a:t>
                      </a:r>
                      <a:endParaRPr lang="ru-RU" sz="12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Calibri"/>
                          <a:cs typeface="Times New Roman"/>
                        </a:rPr>
                        <a:t>Направление расходов</a:t>
                      </a:r>
                      <a:endParaRPr lang="ru-RU" sz="12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Calibri"/>
                          <a:cs typeface="Times New Roman"/>
                        </a:rPr>
                        <a:t>Кассовое исполнение за </a:t>
                      </a:r>
                      <a:r>
                        <a:rPr lang="ru-RU" sz="1400" b="1" dirty="0" smtClean="0">
                          <a:latin typeface="Times New Roman"/>
                          <a:ea typeface="Calibri"/>
                          <a:cs typeface="Times New Roman"/>
                        </a:rPr>
                        <a:t>2018 г., млн. руб.</a:t>
                      </a:r>
                      <a:endParaRPr lang="ru-RU" sz="12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Calibri"/>
                          <a:cs typeface="Times New Roman"/>
                        </a:rPr>
                        <a:t>Удельный вес расходов в общем объеме расходов </a:t>
                      </a:r>
                      <a:r>
                        <a:rPr lang="ru-RU" sz="1400" b="1" dirty="0" smtClean="0">
                          <a:latin typeface="Times New Roman"/>
                          <a:ea typeface="Calibri"/>
                          <a:cs typeface="Times New Roman"/>
                        </a:rPr>
                        <a:t>бюджета, </a:t>
                      </a:r>
                      <a:r>
                        <a:rPr lang="ru-RU" sz="1400" b="1" dirty="0">
                          <a:latin typeface="Times New Roman"/>
                          <a:ea typeface="Calibri"/>
                          <a:cs typeface="Times New Roman"/>
                        </a:rPr>
                        <a:t>%</a:t>
                      </a:r>
                      <a:endParaRPr lang="ru-RU" sz="12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80126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1.</a:t>
                      </a:r>
                      <a:endParaRPr lang="ru-RU" sz="14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kumimoji="0" lang="ru-RU" sz="14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Общегосударственные вопросы</a:t>
                      </a:r>
                      <a:endParaRPr lang="ru-RU" sz="14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102,5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7,0</a:t>
                      </a:r>
                      <a:endParaRPr lang="ru-RU" sz="14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348851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2.</a:t>
                      </a:r>
                      <a:endParaRPr lang="ru-RU" sz="14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kumimoji="0" lang="ru-RU" sz="14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Национальная безопасность и правоохранительная деятельность</a:t>
                      </a:r>
                      <a:endParaRPr lang="ru-RU" sz="14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ru-RU" sz="14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12,3</a:t>
                      </a:r>
                      <a:endParaRPr lang="ru-RU" sz="14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0,9</a:t>
                      </a:r>
                      <a:endParaRPr lang="ru-RU" sz="14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348851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3.</a:t>
                      </a:r>
                      <a:endParaRPr lang="ru-RU" sz="14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Национальная экономика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ru-RU" sz="14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16,6</a:t>
                      </a:r>
                      <a:endParaRPr lang="ru-RU" sz="14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1,2</a:t>
                      </a:r>
                      <a:endParaRPr lang="ru-RU" sz="14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280126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4. </a:t>
                      </a:r>
                      <a:endParaRPr lang="ru-RU" sz="14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Жилищно-коммунальное хозяйство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ru-RU" sz="14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0,2</a:t>
                      </a:r>
                      <a:endParaRPr lang="ru-RU" sz="14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0,1</a:t>
                      </a:r>
                      <a:endParaRPr lang="ru-RU" sz="14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280126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5.</a:t>
                      </a:r>
                      <a:endParaRPr lang="ru-RU" sz="14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Образование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ru-RU" sz="14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892,2</a:t>
                      </a:r>
                      <a:endParaRPr lang="ru-RU" sz="14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62,6</a:t>
                      </a:r>
                      <a:endParaRPr lang="ru-RU" sz="14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348851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6.</a:t>
                      </a:r>
                      <a:endParaRPr lang="ru-RU" sz="14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Культура, кинематография 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ru-RU" sz="14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141,8</a:t>
                      </a:r>
                      <a:endParaRPr lang="ru-RU" sz="14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10,0</a:t>
                      </a:r>
                      <a:endParaRPr lang="ru-RU" sz="14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348851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7.</a:t>
                      </a:r>
                      <a:endParaRPr lang="ru-RU" sz="14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Здравоохранение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ru-RU" sz="14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111,2</a:t>
                      </a:r>
                      <a:endParaRPr lang="ru-RU" sz="14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7,8</a:t>
                      </a:r>
                      <a:endParaRPr lang="ru-RU" sz="14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348851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8.</a:t>
                      </a:r>
                      <a:endParaRPr lang="ru-RU" sz="14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Социальная политика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ru-RU" sz="14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82,4</a:t>
                      </a:r>
                      <a:endParaRPr lang="ru-RU" sz="14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5,8</a:t>
                      </a:r>
                      <a:endParaRPr lang="ru-RU" sz="14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348851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9.</a:t>
                      </a:r>
                      <a:endParaRPr lang="ru-RU" sz="14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Физическая культура и спорт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ru-RU" sz="14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32,5</a:t>
                      </a:r>
                      <a:endParaRPr lang="ru-RU" sz="14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2,3</a:t>
                      </a:r>
                      <a:endParaRPr lang="ru-RU" sz="14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23276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10.</a:t>
                      </a:r>
                      <a:endParaRPr lang="ru-RU" sz="14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Обслуживание государственного и муниципального долга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ru-RU" sz="14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6,5</a:t>
                      </a:r>
                      <a:endParaRPr lang="ru-RU" sz="14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0,5</a:t>
                      </a:r>
                      <a:endParaRPr lang="ru-RU" sz="14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697702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11.</a:t>
                      </a:r>
                      <a:endParaRPr lang="ru-RU" sz="14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Межбюджетные трансферты общего характера бюджетам бюджетной системы Российской Федерации 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ru-RU" sz="14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26,4</a:t>
                      </a:r>
                      <a:endParaRPr lang="ru-RU" sz="14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1,8</a:t>
                      </a:r>
                      <a:endParaRPr lang="ru-RU" sz="14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280126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400" b="1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Всего:</a:t>
                      </a:r>
                      <a:endParaRPr lang="ru-RU" sz="14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1 </a:t>
                      </a:r>
                      <a:r>
                        <a:rPr lang="ru-RU" sz="1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424,6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100,0</a:t>
                      </a:r>
                      <a:endParaRPr lang="ru-RU" sz="14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51480114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chemeClr val="accent6"/>
                </a:solidFill>
                <a:latin typeface="Book Antiqua" pitchFamily="18" charset="0"/>
              </a:rPr>
              <a:t>Муниципальные программы</a:t>
            </a:r>
            <a:endParaRPr lang="ru-RU" b="1" dirty="0">
              <a:solidFill>
                <a:schemeClr val="accent6"/>
              </a:solidFill>
              <a:latin typeface="Book Antiqua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937207526"/>
              </p:ext>
            </p:extLst>
          </p:nvPr>
        </p:nvGraphicFramePr>
        <p:xfrm>
          <a:off x="304800" y="1554163"/>
          <a:ext cx="8686800" cy="45259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xmlns="" val="305754461"/>
      </p:ext>
    </p:extLst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2004832"/>
          </a:xfrm>
        </p:spPr>
        <p:txBody>
          <a:bodyPr>
            <a:normAutofit/>
          </a:bodyPr>
          <a:lstStyle/>
          <a:p>
            <a:pPr algn="ctr"/>
            <a:r>
              <a:rPr lang="ru-RU" sz="3100" b="1" dirty="0" smtClean="0">
                <a:latin typeface="Book Antiqua" pitchFamily="18" charset="0"/>
                <a:cs typeface="Times New Roman" pitchFamily="18" charset="0"/>
              </a:rPr>
              <a:t>МП «Развитие здравоохранения»</a:t>
            </a:r>
            <a:br>
              <a:rPr lang="ru-RU" sz="3100" b="1" dirty="0" smtClean="0">
                <a:latin typeface="Book Antiqua" pitchFamily="18" charset="0"/>
                <a:cs typeface="Times New Roman" pitchFamily="18" charset="0"/>
              </a:rPr>
            </a:br>
            <a:r>
              <a:rPr lang="ru-RU" sz="2200" b="1" dirty="0" smtClean="0">
                <a:latin typeface="Book Antiqua" pitchFamily="18" charset="0"/>
                <a:cs typeface="Times New Roman" pitchFamily="18" charset="0"/>
              </a:rPr>
              <a:t>млн.рублей</a:t>
            </a:r>
            <a:r>
              <a:rPr lang="ru-RU" sz="2200" dirty="0" smtClean="0">
                <a:latin typeface="Book Antiqua" pitchFamily="18" charset="0"/>
                <a:cs typeface="Times New Roman" pitchFamily="18" charset="0"/>
              </a:rPr>
              <a:t/>
            </a:r>
            <a:br>
              <a:rPr lang="ru-RU" sz="2200" dirty="0" smtClean="0">
                <a:latin typeface="Book Antiqua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8" name="Содержимое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3815714999"/>
              </p:ext>
            </p:extLst>
          </p:nvPr>
        </p:nvGraphicFramePr>
        <p:xfrm>
          <a:off x="457200" y="1052737"/>
          <a:ext cx="8686800" cy="58052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xmlns="" val="3846414878"/>
      </p:ext>
    </p:extLst>
  </p:cSld>
  <p:clrMapOvr>
    <a:masterClrMapping/>
  </p:clrMapOvr>
  <p:transition>
    <p:pull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1"/>
          <p:cNvSpPr>
            <a:spLocks noGrp="1"/>
          </p:cNvSpPr>
          <p:nvPr>
            <p:ph type="title"/>
          </p:nvPr>
        </p:nvSpPr>
        <p:spPr>
          <a:xfrm>
            <a:off x="395536" y="36240"/>
            <a:ext cx="8301608" cy="1160512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МП «Развитие образования»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(тыс.рублей)</a:t>
            </a:r>
            <a:endParaRPr lang="ru-RU" sz="27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0" name="Объект 3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xmlns="" val="3837892554"/>
              </p:ext>
            </p:extLst>
          </p:nvPr>
        </p:nvGraphicFramePr>
        <p:xfrm>
          <a:off x="395536" y="1772816"/>
          <a:ext cx="8229600" cy="496550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Объект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3103753543"/>
              </p:ext>
            </p:extLst>
          </p:nvPr>
        </p:nvGraphicFramePr>
        <p:xfrm>
          <a:off x="467544" y="1844824"/>
          <a:ext cx="8373616" cy="481399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Заголовок 1"/>
          <p:cNvSpPr txBox="1">
            <a:spLocks/>
          </p:cNvSpPr>
          <p:nvPr/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МП «Развитие ОБРАЗОВАНИЯ»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000" b="1" cap="all" dirty="0" smtClean="0"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млн.рублей</a:t>
            </a:r>
            <a:endParaRPr kumimoji="0" lang="ru-RU" sz="2000" b="1" i="0" u="none" strike="noStrike" kern="1200" cap="all" spc="0" normalizeH="0" baseline="0" noProof="0" dirty="0">
              <a:ln>
                <a:noFill/>
              </a:ln>
              <a:solidFill>
                <a:schemeClr val="tx2"/>
              </a:solidFill>
              <a:effectLst>
                <a:reflection blurRad="12700" stA="48000" endA="300" endPos="55000" dir="5400000" sy="-90000" algn="bl" rotWithShape="0"/>
              </a:effectLst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062262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prism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2175507074"/>
              </p:ext>
            </p:extLst>
          </p:nvPr>
        </p:nvGraphicFramePr>
        <p:xfrm>
          <a:off x="395536" y="1196752"/>
          <a:ext cx="8229600" cy="52562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xmlns="" val="506975395"/>
      </p:ext>
    </p:extLst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95536" y="476672"/>
          <a:ext cx="8352928" cy="59766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xmlns="" val="1547761694"/>
      </p:ext>
    </p:extLst>
  </p:cSld>
  <p:clrMapOvr>
    <a:masterClrMapping/>
  </p:clrMapOvr>
  <p:transition>
    <p:split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0070C0"/>
                </a:solidFill>
                <a:latin typeface="Book Antiqua" pitchFamily="18" charset="0"/>
                <a:cs typeface="Raavi" pitchFamily="34" charset="0"/>
              </a:rPr>
              <a:t>МП «Развитие культуры»</a:t>
            </a:r>
            <a:endParaRPr lang="ru-RU" dirty="0">
              <a:solidFill>
                <a:srgbClr val="0070C0"/>
              </a:solidFill>
              <a:latin typeface="Book Antiqua" pitchFamily="18" charset="0"/>
              <a:cs typeface="Raavi" pitchFamily="34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04800" y="1124744"/>
          <a:ext cx="8686800" cy="495538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xmlns="" val="1793741878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00B050"/>
                </a:solidFill>
                <a:latin typeface="Book Antiqua" pitchFamily="18" charset="0"/>
              </a:rPr>
              <a:t>Реализация подпрограмм </a:t>
            </a:r>
            <a:br>
              <a:rPr lang="ru-RU" b="1" dirty="0" smtClean="0">
                <a:solidFill>
                  <a:srgbClr val="00B050"/>
                </a:solidFill>
                <a:latin typeface="Book Antiqua" pitchFamily="18" charset="0"/>
              </a:rPr>
            </a:br>
            <a:r>
              <a:rPr lang="ru-RU" b="1" dirty="0" smtClean="0">
                <a:solidFill>
                  <a:srgbClr val="00B050"/>
                </a:solidFill>
                <a:latin typeface="Book Antiqua" pitchFamily="18" charset="0"/>
              </a:rPr>
              <a:t>МП «Развитие культуры»</a:t>
            </a:r>
            <a:endParaRPr lang="ru-RU" b="1" dirty="0">
              <a:solidFill>
                <a:srgbClr val="00B050"/>
              </a:solidFill>
              <a:latin typeface="Book Antiqu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1556792"/>
            <a:ext cx="8640960" cy="4525963"/>
          </a:xfrm>
        </p:spPr>
        <p:txBody>
          <a:bodyPr>
            <a:normAutofit fontScale="92500" lnSpcReduction="20000"/>
          </a:bodyPr>
          <a:lstStyle/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1) «Совершенствование деятельности муниципальных учреждений отрасли «Культура, искусство и кинематография» – </a:t>
            </a:r>
            <a:r>
              <a:rPr lang="ru-RU" b="1" dirty="0" smtClean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98,5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млн. рублей;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2)«Кадровое обеспечение сферы культуры» – </a:t>
            </a:r>
          </a:p>
          <a:p>
            <a:pPr lvl="0"/>
            <a:r>
              <a:rPr lang="ru-RU" b="1" dirty="0" smtClean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77,8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млн.рублей;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3)«Культура Кубани» – </a:t>
            </a:r>
            <a:r>
              <a:rPr lang="ru-RU" b="1" dirty="0" smtClean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1,0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млн.рублей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4)«Обеспечение деятельности отдела культуры» – </a:t>
            </a:r>
            <a:r>
              <a:rPr lang="ru-RU" b="1" dirty="0" smtClean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7,6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млн.рублей. 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5)«Поддержка муниципальных учреждений культуры» – </a:t>
            </a:r>
            <a:r>
              <a:rPr lang="ru-RU" b="1" dirty="0" smtClean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3,8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млн.рублей.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33691420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457200" y="332656"/>
          <a:ext cx="8435281" cy="60894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14400"/>
                <a:gridCol w="3024336"/>
                <a:gridCol w="1368152"/>
                <a:gridCol w="1152128"/>
                <a:gridCol w="1080120"/>
                <a:gridCol w="1296145"/>
              </a:tblGrid>
              <a:tr h="191098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500" dirty="0" smtClean="0">
                          <a:latin typeface="Book Antiqua" pitchFamily="18" charset="0"/>
                          <a:ea typeface="Times New Roman"/>
                        </a:rPr>
                        <a:t>№ </a:t>
                      </a:r>
                      <a:r>
                        <a:rPr lang="ru-RU" sz="1500" dirty="0" err="1" smtClean="0">
                          <a:latin typeface="Book Antiqua" pitchFamily="18" charset="0"/>
                          <a:ea typeface="Times New Roman"/>
                        </a:rPr>
                        <a:t>п</a:t>
                      </a:r>
                      <a:r>
                        <a:rPr lang="ru-RU" sz="1500" dirty="0" smtClean="0">
                          <a:latin typeface="Book Antiqua" pitchFamily="18" charset="0"/>
                          <a:ea typeface="Times New Roman"/>
                        </a:rPr>
                        <a:t>/</a:t>
                      </a:r>
                      <a:r>
                        <a:rPr lang="ru-RU" sz="1500" dirty="0" err="1" smtClean="0">
                          <a:latin typeface="Book Antiqua" pitchFamily="18" charset="0"/>
                          <a:ea typeface="Times New Roman"/>
                        </a:rPr>
                        <a:t>п</a:t>
                      </a:r>
                      <a:endParaRPr lang="ru-RU" sz="1500" dirty="0">
                        <a:latin typeface="Book Antiqua" pitchFamily="18" charset="0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500" dirty="0">
                          <a:latin typeface="Book Antiqua" pitchFamily="18" charset="0"/>
                          <a:ea typeface="Times New Roman"/>
                        </a:rPr>
                        <a:t>Наименование программ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 dirty="0">
                          <a:latin typeface="Book Antiqua" pitchFamily="18" charset="0"/>
                          <a:ea typeface="Times New Roman"/>
                        </a:rPr>
                        <a:t>Бюджет, утвержденный решением Совета от </a:t>
                      </a:r>
                      <a:r>
                        <a:rPr lang="ru-RU" sz="1500" dirty="0" smtClean="0">
                          <a:latin typeface="Book Antiqua" pitchFamily="18" charset="0"/>
                          <a:ea typeface="Times New Roman"/>
                        </a:rPr>
                        <a:t>20 </a:t>
                      </a:r>
                      <a:r>
                        <a:rPr lang="ru-RU" sz="1500" dirty="0">
                          <a:latin typeface="Book Antiqua" pitchFamily="18" charset="0"/>
                          <a:ea typeface="Times New Roman"/>
                        </a:rPr>
                        <a:t>декабря </a:t>
                      </a:r>
                      <a:r>
                        <a:rPr lang="ru-RU" sz="1500" dirty="0" smtClean="0">
                          <a:latin typeface="Book Antiqua" pitchFamily="18" charset="0"/>
                          <a:ea typeface="Times New Roman"/>
                        </a:rPr>
                        <a:t>2017 </a:t>
                      </a:r>
                      <a:r>
                        <a:rPr lang="ru-RU" sz="1500" dirty="0">
                          <a:latin typeface="Book Antiqua" pitchFamily="18" charset="0"/>
                          <a:ea typeface="Times New Roman"/>
                        </a:rPr>
                        <a:t>года </a:t>
                      </a:r>
                      <a:r>
                        <a:rPr lang="ru-RU" sz="1500" dirty="0" smtClean="0">
                          <a:latin typeface="Book Antiqua" pitchFamily="18" charset="0"/>
                          <a:ea typeface="Times New Roman"/>
                        </a:rPr>
                        <a:t>№210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 dirty="0" smtClean="0">
                          <a:latin typeface="Book Antiqua" pitchFamily="18" charset="0"/>
                          <a:ea typeface="Times New Roman"/>
                        </a:rPr>
                        <a:t>(млн.руб.)</a:t>
                      </a:r>
                      <a:endParaRPr lang="ru-RU" sz="1500" dirty="0">
                        <a:latin typeface="Book Antiqua" pitchFamily="18" charset="0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 dirty="0">
                          <a:latin typeface="Book Antiqua" pitchFamily="18" charset="0"/>
                          <a:ea typeface="Times New Roman"/>
                        </a:rPr>
                        <a:t>Уточненная сводная бюджетная роспись на </a:t>
                      </a:r>
                      <a:r>
                        <a:rPr lang="ru-RU" sz="1500" dirty="0" smtClean="0">
                          <a:latin typeface="Book Antiqua" pitchFamily="18" charset="0"/>
                          <a:ea typeface="Times New Roman"/>
                        </a:rPr>
                        <a:t>2018 год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 dirty="0" smtClean="0">
                          <a:latin typeface="Book Antiqua" pitchFamily="18" charset="0"/>
                          <a:ea typeface="Times New Roman"/>
                        </a:rPr>
                        <a:t>(млн.руб.)</a:t>
                      </a:r>
                      <a:endParaRPr lang="ru-RU" sz="1500" dirty="0">
                        <a:latin typeface="Book Antiqua" pitchFamily="18" charset="0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 dirty="0">
                          <a:latin typeface="Book Antiqua" pitchFamily="18" charset="0"/>
                          <a:ea typeface="Times New Roman"/>
                        </a:rPr>
                        <a:t>Кассовое исполнение за </a:t>
                      </a:r>
                      <a:r>
                        <a:rPr lang="ru-RU" sz="1500" dirty="0" smtClean="0">
                          <a:latin typeface="Book Antiqua" pitchFamily="18" charset="0"/>
                          <a:ea typeface="Times New Roman"/>
                        </a:rPr>
                        <a:t>2018 год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 dirty="0" smtClean="0">
                          <a:latin typeface="Book Antiqua" pitchFamily="18" charset="0"/>
                          <a:ea typeface="Times New Roman"/>
                        </a:rPr>
                        <a:t>(млн.руб.)</a:t>
                      </a:r>
                      <a:endParaRPr lang="ru-RU" sz="1500" dirty="0">
                        <a:latin typeface="Book Antiqua" pitchFamily="18" charset="0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 dirty="0">
                          <a:latin typeface="Book Antiqua" pitchFamily="18" charset="0"/>
                          <a:ea typeface="Times New Roman"/>
                        </a:rPr>
                        <a:t>Процент исполнения к уточненной сводной бюджетной росписи на </a:t>
                      </a:r>
                      <a:r>
                        <a:rPr lang="ru-RU" sz="1500" dirty="0" smtClean="0">
                          <a:latin typeface="Book Antiqua" pitchFamily="18" charset="0"/>
                          <a:ea typeface="Times New Roman"/>
                        </a:rPr>
                        <a:t>2018 год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 dirty="0" smtClean="0">
                          <a:latin typeface="Book Antiqua" pitchFamily="18" charset="0"/>
                          <a:ea typeface="Times New Roman"/>
                        </a:rPr>
                        <a:t>(%)</a:t>
                      </a:r>
                      <a:endParaRPr lang="ru-RU" sz="1500" dirty="0">
                        <a:latin typeface="Book Antiqua" pitchFamily="18" charset="0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132012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500" dirty="0" smtClean="0">
                          <a:latin typeface="Book Antiqua" pitchFamily="18" charset="0"/>
                          <a:ea typeface="Times New Roman"/>
                        </a:rPr>
                        <a:t>1</a:t>
                      </a:r>
                      <a:endParaRPr lang="ru-RU" sz="1500" dirty="0">
                        <a:latin typeface="Book Antiqua" pitchFamily="18" charset="0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kumimoji="0" lang="ru-RU" sz="1500" kern="1200" dirty="0" smtClean="0">
                          <a:solidFill>
                            <a:schemeClr val="dk1"/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МП «Развитие осуществления пассажирских перевозок автомобильным транспортом по муниципальным городским и пригородным маршрутам Мостовского района»</a:t>
                      </a:r>
                      <a:endParaRPr lang="ru-RU" sz="1500" dirty="0">
                        <a:latin typeface="Book Antiqua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500" dirty="0" smtClean="0">
                          <a:latin typeface="Book Antiqua" pitchFamily="18" charset="0"/>
                          <a:ea typeface="Times New Roman"/>
                          <a:cs typeface="Times New Roman"/>
                        </a:rPr>
                        <a:t>0,4</a:t>
                      </a:r>
                      <a:endParaRPr lang="ru-RU" sz="1500" dirty="0">
                        <a:latin typeface="Book Antiqua" pitchFamily="18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500" dirty="0" smtClean="0">
                          <a:latin typeface="Book Antiqua" pitchFamily="18" charset="0"/>
                          <a:ea typeface="Times New Roman"/>
                          <a:cs typeface="Times New Roman"/>
                        </a:rPr>
                        <a:t>0,4</a:t>
                      </a:r>
                      <a:endParaRPr lang="ru-RU" sz="1500" dirty="0">
                        <a:latin typeface="Book Antiqua" pitchFamily="18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500" dirty="0" smtClean="0">
                          <a:latin typeface="Book Antiqua" pitchFamily="18" charset="0"/>
                          <a:ea typeface="Times New Roman"/>
                          <a:cs typeface="Times New Roman"/>
                        </a:rPr>
                        <a:t>0,4</a:t>
                      </a:r>
                      <a:endParaRPr lang="ru-RU" sz="1500" dirty="0">
                        <a:latin typeface="Book Antiqua" pitchFamily="18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ru-RU" sz="1500" kern="1200" dirty="0" smtClean="0">
                          <a:solidFill>
                            <a:schemeClr val="dk1"/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96,5</a:t>
                      </a:r>
                      <a:endParaRPr lang="ru-RU" sz="1500" dirty="0">
                        <a:latin typeface="Book Antiqua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21602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500" dirty="0" smtClean="0">
                          <a:latin typeface="Book Antiqua" pitchFamily="18" charset="0"/>
                          <a:ea typeface="Times New Roman"/>
                        </a:rPr>
                        <a:t>2</a:t>
                      </a:r>
                      <a:endParaRPr lang="ru-RU" sz="1500" dirty="0">
                        <a:latin typeface="Book Antiqua" pitchFamily="18" charset="0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kumimoji="0" lang="ru-RU" sz="1500" kern="1200" dirty="0" smtClean="0">
                          <a:solidFill>
                            <a:schemeClr val="dk1"/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МП «Развитие физической культуры и спорта»</a:t>
                      </a:r>
                      <a:endParaRPr lang="ru-RU" sz="1500" dirty="0">
                        <a:latin typeface="Book Antiqua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500" dirty="0" smtClean="0">
                          <a:latin typeface="Book Antiqua" pitchFamily="18" charset="0"/>
                          <a:ea typeface="Times New Roman"/>
                          <a:cs typeface="Times New Roman"/>
                        </a:rPr>
                        <a:t>32,5</a:t>
                      </a:r>
                      <a:endParaRPr lang="ru-RU" sz="1500" dirty="0">
                        <a:latin typeface="Book Antiqua" pitchFamily="18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500" dirty="0" smtClean="0">
                          <a:latin typeface="Book Antiqua" pitchFamily="18" charset="0"/>
                          <a:ea typeface="Times New Roman"/>
                          <a:cs typeface="Times New Roman"/>
                        </a:rPr>
                        <a:t>32,5</a:t>
                      </a:r>
                      <a:endParaRPr lang="ru-RU" sz="1500" dirty="0">
                        <a:latin typeface="Book Antiqua" pitchFamily="18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500" dirty="0" smtClean="0">
                          <a:latin typeface="Book Antiqua" pitchFamily="18" charset="0"/>
                          <a:ea typeface="Times New Roman"/>
                          <a:cs typeface="Times New Roman"/>
                        </a:rPr>
                        <a:t>32,5</a:t>
                      </a:r>
                      <a:endParaRPr lang="ru-RU" sz="1500" dirty="0">
                        <a:latin typeface="Book Antiqua" pitchFamily="18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500" dirty="0" smtClean="0">
                          <a:latin typeface="Book Antiqua" pitchFamily="18" charset="0"/>
                        </a:rPr>
                        <a:t>100,0</a:t>
                      </a:r>
                      <a:endParaRPr lang="ru-RU" sz="1500" dirty="0">
                        <a:latin typeface="Book Antiqua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81392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500" dirty="0" smtClean="0">
                          <a:latin typeface="Book Antiqua" pitchFamily="18" charset="0"/>
                          <a:ea typeface="Times New Roman"/>
                        </a:rPr>
                        <a:t>3</a:t>
                      </a:r>
                      <a:endParaRPr lang="ru-RU" sz="1500" dirty="0">
                        <a:latin typeface="Book Antiqua" pitchFamily="18" charset="0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kumimoji="0" lang="ru-RU" sz="1500" kern="1200" dirty="0" smtClean="0">
                          <a:solidFill>
                            <a:schemeClr val="dk1"/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МП «Развитие жилищно-коммунального хозяйства»</a:t>
                      </a:r>
                      <a:endParaRPr lang="ru-RU" sz="1500" dirty="0">
                        <a:latin typeface="Book Antiqua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500" dirty="0" smtClean="0">
                          <a:latin typeface="Book Antiqua" pitchFamily="18" charset="0"/>
                          <a:ea typeface="Times New Roman"/>
                          <a:cs typeface="Times New Roman"/>
                        </a:rPr>
                        <a:t>0,6</a:t>
                      </a:r>
                      <a:endParaRPr lang="ru-RU" sz="1500" dirty="0">
                        <a:latin typeface="Book Antiqua" pitchFamily="18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500" dirty="0" smtClean="0">
                          <a:latin typeface="Book Antiqua" pitchFamily="18" charset="0"/>
                          <a:ea typeface="Times New Roman"/>
                          <a:cs typeface="Times New Roman"/>
                        </a:rPr>
                        <a:t>0,6</a:t>
                      </a:r>
                      <a:endParaRPr lang="ru-RU" sz="1500" dirty="0">
                        <a:latin typeface="Book Antiqua" pitchFamily="18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500" dirty="0" smtClean="0">
                          <a:latin typeface="Book Antiqua" pitchFamily="18" charset="0"/>
                          <a:ea typeface="Times New Roman"/>
                          <a:cs typeface="Times New Roman"/>
                        </a:rPr>
                        <a:t>0,6</a:t>
                      </a:r>
                      <a:endParaRPr lang="ru-RU" sz="1500" dirty="0">
                        <a:latin typeface="Book Antiqua" pitchFamily="18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500" dirty="0" smtClean="0">
                          <a:latin typeface="Book Antiqua" pitchFamily="18" charset="0"/>
                        </a:rPr>
                        <a:t>100,0</a:t>
                      </a:r>
                      <a:endParaRPr lang="ru-RU" sz="1500" dirty="0">
                        <a:latin typeface="Book Antiqua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7606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500" dirty="0" smtClean="0">
                          <a:latin typeface="Book Antiqua" pitchFamily="18" charset="0"/>
                          <a:ea typeface="Times New Roman"/>
                        </a:rPr>
                        <a:t>4</a:t>
                      </a:r>
                      <a:endParaRPr lang="ru-RU" sz="1500" dirty="0">
                        <a:latin typeface="Book Antiqua" pitchFamily="18" charset="0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kumimoji="0" lang="ru-RU" sz="1500" kern="1200" dirty="0" smtClean="0">
                          <a:solidFill>
                            <a:schemeClr val="dk1"/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МП «Экономическое развитие и инновационная экономика»</a:t>
                      </a:r>
                      <a:endParaRPr lang="ru-RU" sz="1500" dirty="0">
                        <a:latin typeface="Book Antiqua" pitchFamily="18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500" dirty="0" smtClean="0">
                          <a:latin typeface="Book Antiqua" pitchFamily="18" charset="0"/>
                          <a:ea typeface="Times New Roman"/>
                          <a:cs typeface="Times New Roman"/>
                        </a:rPr>
                        <a:t>0,7</a:t>
                      </a:r>
                      <a:endParaRPr lang="ru-RU" sz="1500" dirty="0">
                        <a:latin typeface="Book Antiqua" pitchFamily="18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500" dirty="0" smtClean="0">
                          <a:latin typeface="Book Antiqua" pitchFamily="18" charset="0"/>
                          <a:ea typeface="Times New Roman"/>
                          <a:cs typeface="Times New Roman"/>
                        </a:rPr>
                        <a:t>0,7</a:t>
                      </a:r>
                      <a:endParaRPr lang="ru-RU" sz="1500" dirty="0">
                        <a:latin typeface="Book Antiqua" pitchFamily="18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500" dirty="0" smtClean="0">
                          <a:latin typeface="Book Antiqua" pitchFamily="18" charset="0"/>
                          <a:ea typeface="Times New Roman"/>
                          <a:cs typeface="Times New Roman"/>
                        </a:rPr>
                        <a:t>0,7</a:t>
                      </a:r>
                      <a:endParaRPr lang="ru-RU" sz="1500" dirty="0">
                        <a:latin typeface="Book Antiqua" pitchFamily="18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500" dirty="0" smtClean="0">
                          <a:latin typeface="Book Antiqua" pitchFamily="18" charset="0"/>
                          <a:ea typeface="Times New Roman"/>
                          <a:cs typeface="Times New Roman"/>
                        </a:rPr>
                        <a:t>96,4</a:t>
                      </a:r>
                      <a:endParaRPr lang="ru-RU" sz="1500" dirty="0">
                        <a:latin typeface="Book Antiqua" pitchFamily="18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6004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500" dirty="0" smtClean="0">
                          <a:latin typeface="Book Antiqua" pitchFamily="18" charset="0"/>
                          <a:ea typeface="Times New Roman"/>
                        </a:rPr>
                        <a:t>5</a:t>
                      </a:r>
                      <a:endParaRPr lang="ru-RU" sz="1500" dirty="0">
                        <a:latin typeface="Book Antiqua" pitchFamily="18" charset="0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kumimoji="0" lang="ru-RU" sz="1500" kern="1200" dirty="0" smtClean="0">
                          <a:solidFill>
                            <a:schemeClr val="dk1"/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МП «Молодежь Кубани»</a:t>
                      </a:r>
                      <a:endParaRPr lang="ru-RU" sz="1500" dirty="0">
                        <a:latin typeface="Book Antiqua" pitchFamily="18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500" dirty="0" smtClean="0">
                          <a:latin typeface="Book Antiqua" pitchFamily="18" charset="0"/>
                          <a:ea typeface="Times New Roman"/>
                          <a:cs typeface="Times New Roman"/>
                        </a:rPr>
                        <a:t>4,6</a:t>
                      </a:r>
                      <a:endParaRPr lang="ru-RU" sz="1500" dirty="0">
                        <a:latin typeface="Book Antiqua" pitchFamily="18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500" dirty="0" smtClean="0">
                          <a:latin typeface="Book Antiqua" pitchFamily="18" charset="0"/>
                          <a:ea typeface="Times New Roman"/>
                          <a:cs typeface="Times New Roman"/>
                        </a:rPr>
                        <a:t>4,6</a:t>
                      </a:r>
                      <a:endParaRPr lang="ru-RU" sz="1500" dirty="0">
                        <a:latin typeface="Book Antiqua" pitchFamily="18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500" dirty="0" smtClean="0">
                          <a:latin typeface="Book Antiqua" pitchFamily="18" charset="0"/>
                          <a:ea typeface="Times New Roman"/>
                          <a:cs typeface="Times New Roman"/>
                        </a:rPr>
                        <a:t>4,6</a:t>
                      </a:r>
                      <a:endParaRPr lang="ru-RU" sz="1500" dirty="0">
                        <a:latin typeface="Book Antiqua" pitchFamily="18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500" dirty="0" smtClean="0">
                          <a:latin typeface="Book Antiqua" pitchFamily="18" charset="0"/>
                          <a:ea typeface="Times New Roman"/>
                          <a:cs typeface="Times New Roman"/>
                        </a:rPr>
                        <a:t>100,0</a:t>
                      </a:r>
                      <a:endParaRPr lang="ru-RU" sz="1500" dirty="0">
                        <a:latin typeface="Book Antiqua" pitchFamily="18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432048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500" dirty="0" smtClean="0">
                          <a:latin typeface="Book Antiqua" pitchFamily="18" charset="0"/>
                          <a:ea typeface="Times New Roman"/>
                        </a:rPr>
                        <a:t>6</a:t>
                      </a:r>
                      <a:endParaRPr lang="ru-RU" sz="1500" dirty="0">
                        <a:latin typeface="Book Antiqua" pitchFamily="18" charset="0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kumimoji="0" lang="ru-RU" sz="1500" kern="1200" dirty="0" smtClean="0">
                          <a:solidFill>
                            <a:schemeClr val="dk1"/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МП «Региональная политика и развитие гражданского общества»</a:t>
                      </a:r>
                      <a:endParaRPr lang="ru-RU" sz="1500" dirty="0">
                        <a:latin typeface="Book Antiqua" pitchFamily="18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500" dirty="0" smtClean="0">
                          <a:latin typeface="Book Antiqua" pitchFamily="18" charset="0"/>
                          <a:ea typeface="Times New Roman"/>
                          <a:cs typeface="Times New Roman"/>
                        </a:rPr>
                        <a:t>0,01</a:t>
                      </a:r>
                      <a:endParaRPr lang="ru-RU" sz="1500" dirty="0">
                        <a:latin typeface="Book Antiqua" pitchFamily="18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500" dirty="0" smtClean="0">
                          <a:latin typeface="Book Antiqua" pitchFamily="18" charset="0"/>
                          <a:ea typeface="Times New Roman"/>
                          <a:cs typeface="Times New Roman"/>
                        </a:rPr>
                        <a:t>0,01</a:t>
                      </a:r>
                      <a:endParaRPr lang="ru-RU" sz="1500" dirty="0">
                        <a:latin typeface="Book Antiqua" pitchFamily="18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500" dirty="0" smtClean="0">
                          <a:latin typeface="Book Antiqua" pitchFamily="18" charset="0"/>
                          <a:ea typeface="Times New Roman"/>
                          <a:cs typeface="Times New Roman"/>
                        </a:rPr>
                        <a:t>0,01</a:t>
                      </a:r>
                      <a:endParaRPr lang="ru-RU" sz="1500" dirty="0">
                        <a:latin typeface="Book Antiqua" pitchFamily="18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500" dirty="0" smtClean="0">
                          <a:latin typeface="Book Antiqua" pitchFamily="18" charset="0"/>
                          <a:ea typeface="Times New Roman"/>
                          <a:cs typeface="Times New Roman"/>
                        </a:rPr>
                        <a:t>100,0</a:t>
                      </a:r>
                      <a:endParaRPr lang="ru-RU" sz="1500" dirty="0">
                        <a:latin typeface="Book Antiqua" pitchFamily="18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858354983"/>
      </p:ext>
    </p:extLst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539552" y="283297"/>
          <a:ext cx="8229600" cy="617003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2048"/>
                <a:gridCol w="2664296"/>
                <a:gridCol w="1296144"/>
                <a:gridCol w="1224136"/>
                <a:gridCol w="1080120"/>
                <a:gridCol w="1532856"/>
              </a:tblGrid>
              <a:tr h="168887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</a:rPr>
                        <a:t>№ </a:t>
                      </a:r>
                      <a:r>
                        <a:rPr lang="ru-RU" sz="1400" dirty="0" err="1" smtClean="0">
                          <a:latin typeface="Times New Roman"/>
                          <a:ea typeface="Times New Roman"/>
                        </a:rPr>
                        <a:t>п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</a:rPr>
                        <a:t>/</a:t>
                      </a:r>
                      <a:r>
                        <a:rPr lang="ru-RU" sz="1400" dirty="0" err="1" smtClean="0">
                          <a:latin typeface="Times New Roman"/>
                          <a:ea typeface="Times New Roman"/>
                        </a:rPr>
                        <a:t>п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Наименование программ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Бюджет, утвержденный решением Совета от 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</a:rPr>
                        <a:t>20 </a:t>
                      </a: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декабря 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</a:rPr>
                        <a:t>2017 </a:t>
                      </a: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года 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</a:rPr>
                        <a:t>№210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</a:rPr>
                        <a:t>(млн.руб.)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Уточненная сводная бюджетная роспись на 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</a:rPr>
                        <a:t>2018 год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</a:rPr>
                        <a:t>(млн.руб.)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Кассовое исполнение за 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</a:rPr>
                        <a:t>2018 год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</a:rPr>
                        <a:t>(млн.руб.)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Процент исполнения к уточненной сводной бюджетной росписи на 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</a:rPr>
                        <a:t>2018 год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</a:rPr>
                        <a:t>(%)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677019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500" dirty="0" smtClean="0">
                          <a:latin typeface="Book Antiqua" pitchFamily="18" charset="0"/>
                          <a:ea typeface="Times New Roman"/>
                          <a:cs typeface="Times New Roman"/>
                        </a:rPr>
                        <a:t>7</a:t>
                      </a:r>
                      <a:endParaRPr lang="ru-RU" sz="1500" dirty="0">
                        <a:latin typeface="Book Antiqua" pitchFamily="18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0" lang="ru-RU" sz="1500" kern="1200" dirty="0" smtClean="0">
                          <a:solidFill>
                            <a:schemeClr val="dk1"/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МП «Казачество Кубани»</a:t>
                      </a:r>
                      <a:endParaRPr lang="ru-RU" sz="1500" dirty="0">
                        <a:latin typeface="Book Antiqua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500" dirty="0" smtClean="0">
                          <a:latin typeface="Book Antiqua" pitchFamily="18" charset="0"/>
                          <a:ea typeface="Times New Roman"/>
                          <a:cs typeface="Times New Roman"/>
                        </a:rPr>
                        <a:t>0,1</a:t>
                      </a:r>
                      <a:endParaRPr lang="ru-RU" sz="1500" dirty="0">
                        <a:latin typeface="Book Antiqua" pitchFamily="18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500" dirty="0" smtClean="0">
                          <a:latin typeface="Book Antiqua" pitchFamily="18" charset="0"/>
                          <a:ea typeface="Times New Roman"/>
                          <a:cs typeface="Times New Roman"/>
                        </a:rPr>
                        <a:t>0,1</a:t>
                      </a:r>
                      <a:endParaRPr lang="ru-RU" sz="1500" dirty="0">
                        <a:latin typeface="Book Antiqua" pitchFamily="18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500" dirty="0" smtClean="0">
                          <a:latin typeface="Book Antiqua" pitchFamily="18" charset="0"/>
                          <a:ea typeface="Times New Roman"/>
                          <a:cs typeface="Times New Roman"/>
                        </a:rPr>
                        <a:t>0,1</a:t>
                      </a:r>
                      <a:endParaRPr lang="ru-RU" sz="1500" dirty="0">
                        <a:latin typeface="Book Antiqua" pitchFamily="18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500" dirty="0" smtClean="0">
                          <a:latin typeface="Book Antiqua" pitchFamily="18" charset="0"/>
                        </a:rPr>
                        <a:t>100,0</a:t>
                      </a:r>
                      <a:endParaRPr lang="ru-RU" sz="1500" dirty="0">
                        <a:latin typeface="Book Antiqua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678565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500" dirty="0" smtClean="0">
                          <a:latin typeface="Book Antiqua" pitchFamily="18" charset="0"/>
                          <a:ea typeface="Times New Roman"/>
                          <a:cs typeface="Times New Roman"/>
                        </a:rPr>
                        <a:t>8</a:t>
                      </a:r>
                      <a:endParaRPr lang="ru-RU" sz="1500" dirty="0">
                        <a:latin typeface="Book Antiqua" pitchFamily="18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0" lang="ru-RU" sz="1500" kern="1200" dirty="0" smtClean="0">
                          <a:solidFill>
                            <a:schemeClr val="dk1"/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МП «Информационное общество Кубани в Мостовском районе»</a:t>
                      </a:r>
                      <a:endParaRPr lang="ru-RU" sz="1500" dirty="0">
                        <a:latin typeface="Book Antiqua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500" dirty="0" smtClean="0">
                          <a:latin typeface="Book Antiqua" pitchFamily="18" charset="0"/>
                          <a:ea typeface="Times New Roman"/>
                          <a:cs typeface="Times New Roman"/>
                        </a:rPr>
                        <a:t>0,03</a:t>
                      </a:r>
                      <a:endParaRPr lang="ru-RU" sz="1500" dirty="0">
                        <a:latin typeface="Book Antiqua" pitchFamily="18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500" dirty="0" smtClean="0">
                          <a:latin typeface="Book Antiqua" pitchFamily="18" charset="0"/>
                          <a:ea typeface="Times New Roman"/>
                          <a:cs typeface="Times New Roman"/>
                        </a:rPr>
                        <a:t>0,03</a:t>
                      </a:r>
                      <a:endParaRPr lang="ru-RU" sz="1500" dirty="0">
                        <a:latin typeface="Book Antiqua" pitchFamily="18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500" dirty="0" smtClean="0">
                          <a:latin typeface="Book Antiqua" pitchFamily="18" charset="0"/>
                          <a:ea typeface="Times New Roman"/>
                          <a:cs typeface="Times New Roman"/>
                        </a:rPr>
                        <a:t>0,03</a:t>
                      </a:r>
                      <a:endParaRPr lang="ru-RU" sz="1500" dirty="0">
                        <a:latin typeface="Book Antiqua" pitchFamily="18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ru-RU" sz="1500" kern="1200" dirty="0" smtClean="0">
                          <a:solidFill>
                            <a:schemeClr val="dk1"/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100,0</a:t>
                      </a:r>
                      <a:endParaRPr lang="ru-RU" sz="1500" dirty="0">
                        <a:latin typeface="Book Antiqua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135713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500" dirty="0" smtClean="0">
                          <a:latin typeface="Book Antiqua" pitchFamily="18" charset="0"/>
                          <a:ea typeface="Times New Roman"/>
                          <a:cs typeface="Times New Roman"/>
                        </a:rPr>
                        <a:t>9</a:t>
                      </a:r>
                      <a:endParaRPr lang="ru-RU" sz="1500" dirty="0">
                        <a:latin typeface="Book Antiqua" pitchFamily="18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500" dirty="0" smtClean="0">
                          <a:latin typeface="Book Antiqua" pitchFamily="18" charset="0"/>
                        </a:rPr>
                        <a:t>МП «</a:t>
                      </a:r>
                      <a:r>
                        <a:rPr kumimoji="0" lang="ru-RU" sz="1500" kern="1200" dirty="0" smtClean="0">
                          <a:solidFill>
                            <a:schemeClr val="dk1"/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Развитие сельского хозяйства и регулирование рынков сельскохозяйственной продукции, сырья и продовольствия»</a:t>
                      </a:r>
                      <a:endParaRPr lang="ru-RU" sz="1500" dirty="0">
                        <a:latin typeface="Book Antiqua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500" dirty="0" smtClean="0">
                          <a:latin typeface="Book Antiqua" pitchFamily="18" charset="0"/>
                          <a:ea typeface="Times New Roman"/>
                          <a:cs typeface="Times New Roman"/>
                        </a:rPr>
                        <a:t>16,5</a:t>
                      </a:r>
                      <a:endParaRPr lang="ru-RU" sz="1500" dirty="0">
                        <a:latin typeface="Book Antiqua" pitchFamily="18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500" dirty="0" smtClean="0">
                          <a:latin typeface="Book Antiqua" pitchFamily="18" charset="0"/>
                          <a:ea typeface="Times New Roman"/>
                          <a:cs typeface="Times New Roman"/>
                        </a:rPr>
                        <a:t>16,5</a:t>
                      </a:r>
                      <a:endParaRPr lang="ru-RU" sz="1500" dirty="0">
                        <a:latin typeface="Book Antiqua" pitchFamily="18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500" dirty="0" smtClean="0">
                          <a:latin typeface="Book Antiqua" pitchFamily="18" charset="0"/>
                          <a:ea typeface="Times New Roman"/>
                          <a:cs typeface="Times New Roman"/>
                        </a:rPr>
                        <a:t>14,6</a:t>
                      </a:r>
                      <a:endParaRPr lang="ru-RU" sz="1500" dirty="0">
                        <a:latin typeface="Book Antiqua" pitchFamily="18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500" dirty="0" smtClean="0">
                          <a:latin typeface="Book Antiqua" pitchFamily="18" charset="0"/>
                        </a:rPr>
                        <a:t>88,9</a:t>
                      </a:r>
                      <a:endParaRPr lang="ru-RU" sz="1500" dirty="0">
                        <a:latin typeface="Book Antiqua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814339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500" dirty="0" smtClean="0">
                          <a:latin typeface="Book Antiqua" pitchFamily="18" charset="0"/>
                          <a:ea typeface="Times New Roman"/>
                          <a:cs typeface="Times New Roman"/>
                        </a:rPr>
                        <a:t>10</a:t>
                      </a:r>
                      <a:endParaRPr lang="ru-RU" sz="1500" dirty="0">
                        <a:latin typeface="Book Antiqua" pitchFamily="18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500" dirty="0" smtClean="0">
                          <a:latin typeface="Book Antiqua" pitchFamily="18" charset="0"/>
                        </a:rPr>
                        <a:t>МП «</a:t>
                      </a:r>
                      <a:r>
                        <a:rPr kumimoji="0" lang="ru-RU" sz="1500" kern="1200" dirty="0" smtClean="0">
                          <a:solidFill>
                            <a:schemeClr val="dk1"/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Развитие топливно-энергетического комплекса»</a:t>
                      </a:r>
                      <a:endParaRPr lang="ru-RU" sz="1500" dirty="0">
                        <a:latin typeface="Book Antiqua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500" dirty="0" smtClean="0">
                          <a:latin typeface="Book Antiqua" pitchFamily="18" charset="0"/>
                          <a:ea typeface="Times New Roman"/>
                          <a:cs typeface="Times New Roman"/>
                        </a:rPr>
                        <a:t>0,2</a:t>
                      </a:r>
                      <a:endParaRPr lang="ru-RU" sz="1500" dirty="0">
                        <a:latin typeface="Book Antiqua" pitchFamily="18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500" dirty="0" smtClean="0">
                          <a:latin typeface="Book Antiqua" pitchFamily="18" charset="0"/>
                          <a:ea typeface="Times New Roman"/>
                          <a:cs typeface="Times New Roman"/>
                        </a:rPr>
                        <a:t>0,2</a:t>
                      </a:r>
                      <a:endParaRPr lang="ru-RU" sz="1500" dirty="0">
                        <a:latin typeface="Book Antiqua" pitchFamily="18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500" dirty="0" smtClean="0">
                          <a:latin typeface="Book Antiqua" pitchFamily="18" charset="0"/>
                          <a:ea typeface="Times New Roman"/>
                          <a:cs typeface="Times New Roman"/>
                        </a:rPr>
                        <a:t>0,2</a:t>
                      </a:r>
                      <a:endParaRPr lang="ru-RU" sz="1500" dirty="0">
                        <a:latin typeface="Book Antiqua" pitchFamily="18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500" dirty="0" smtClean="0">
                          <a:latin typeface="Book Antiqua" pitchFamily="18" charset="0"/>
                        </a:rPr>
                        <a:t>100,0</a:t>
                      </a:r>
                      <a:endParaRPr lang="ru-RU" sz="1500" dirty="0">
                        <a:latin typeface="Book Antiqua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904754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500" dirty="0" smtClean="0">
                          <a:latin typeface="Book Antiqua" pitchFamily="18" charset="0"/>
                          <a:ea typeface="Times New Roman"/>
                          <a:cs typeface="Times New Roman"/>
                        </a:rPr>
                        <a:t>11</a:t>
                      </a:r>
                      <a:endParaRPr lang="ru-RU" sz="1500" dirty="0">
                        <a:latin typeface="Book Antiqua" pitchFamily="18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0" lang="ru-RU" sz="1500" kern="1200" dirty="0" smtClean="0">
                          <a:solidFill>
                            <a:schemeClr val="dk1"/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МП «Управление муниципальными финансами Мостовского района»</a:t>
                      </a:r>
                      <a:endParaRPr lang="ru-RU" sz="1500" dirty="0">
                        <a:latin typeface="Book Antiqua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500" dirty="0" smtClean="0">
                          <a:latin typeface="Book Antiqua" pitchFamily="18" charset="0"/>
                          <a:ea typeface="Times New Roman"/>
                          <a:cs typeface="Times New Roman"/>
                        </a:rPr>
                        <a:t>46,9</a:t>
                      </a:r>
                      <a:endParaRPr lang="ru-RU" sz="1500" dirty="0">
                        <a:latin typeface="Book Antiqua" pitchFamily="18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500" dirty="0" smtClean="0">
                          <a:latin typeface="Book Antiqua" pitchFamily="18" charset="0"/>
                          <a:ea typeface="Times New Roman"/>
                          <a:cs typeface="Times New Roman"/>
                        </a:rPr>
                        <a:t>46,9</a:t>
                      </a:r>
                      <a:endParaRPr lang="ru-RU" sz="1500" dirty="0">
                        <a:latin typeface="Book Antiqua" pitchFamily="18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500" dirty="0" smtClean="0">
                          <a:latin typeface="Book Antiqua" pitchFamily="18" charset="0"/>
                          <a:ea typeface="Times New Roman"/>
                          <a:cs typeface="Times New Roman"/>
                        </a:rPr>
                        <a:t>46,9</a:t>
                      </a:r>
                      <a:endParaRPr lang="ru-RU" sz="1500" dirty="0">
                        <a:latin typeface="Book Antiqua" pitchFamily="18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500" dirty="0" smtClean="0">
                          <a:latin typeface="Book Antiqua" pitchFamily="18" charset="0"/>
                        </a:rPr>
                        <a:t>99,9</a:t>
                      </a:r>
                      <a:endParaRPr lang="ru-RU" sz="1500" dirty="0">
                        <a:latin typeface="Book Antiqua" pitchFamily="18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3130286813"/>
      </p:ext>
    </p:extLst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4289648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rgbClr val="0070C0"/>
                </a:solidFill>
                <a:latin typeface="Book Antiqua" pitchFamily="18" charset="0"/>
              </a:rPr>
              <a:t/>
            </a:r>
            <a:br>
              <a:rPr lang="ru-RU" b="1" dirty="0" smtClean="0">
                <a:solidFill>
                  <a:srgbClr val="0070C0"/>
                </a:solidFill>
                <a:latin typeface="Book Antiqua" pitchFamily="18" charset="0"/>
              </a:rPr>
            </a:br>
            <a:r>
              <a:rPr lang="ru-RU" b="1" dirty="0" smtClean="0">
                <a:solidFill>
                  <a:srgbClr val="0070C0"/>
                </a:solidFill>
                <a:latin typeface="Book Antiqua" pitchFamily="18" charset="0"/>
              </a:rPr>
              <a:t>Отчет </a:t>
            </a:r>
            <a:br>
              <a:rPr lang="ru-RU" b="1" dirty="0" smtClean="0">
                <a:solidFill>
                  <a:srgbClr val="0070C0"/>
                </a:solidFill>
                <a:latin typeface="Book Antiqua" pitchFamily="18" charset="0"/>
              </a:rPr>
            </a:br>
            <a:r>
              <a:rPr lang="ru-RU" b="1" dirty="0" smtClean="0">
                <a:solidFill>
                  <a:srgbClr val="0070C0"/>
                </a:solidFill>
                <a:latin typeface="Book Antiqua" pitchFamily="18" charset="0"/>
              </a:rPr>
              <a:t>об исполнении бюджета МО Мостовский район </a:t>
            </a:r>
            <a:br>
              <a:rPr lang="ru-RU" b="1" dirty="0" smtClean="0">
                <a:solidFill>
                  <a:srgbClr val="0070C0"/>
                </a:solidFill>
                <a:latin typeface="Book Antiqua" pitchFamily="18" charset="0"/>
              </a:rPr>
            </a:br>
            <a:r>
              <a:rPr lang="ru-RU" b="1" dirty="0" smtClean="0">
                <a:solidFill>
                  <a:srgbClr val="0070C0"/>
                </a:solidFill>
                <a:latin typeface="Book Antiqua" pitchFamily="18" charset="0"/>
              </a:rPr>
              <a:t>за 2018</a:t>
            </a:r>
            <a:r>
              <a:rPr lang="ru-RU" sz="4000" b="1" dirty="0" smtClean="0">
                <a:solidFill>
                  <a:srgbClr val="0070C0"/>
                </a:solidFill>
                <a:latin typeface="Book Antiqua" pitchFamily="18" charset="0"/>
              </a:rPr>
              <a:t> </a:t>
            </a:r>
            <a:r>
              <a:rPr lang="ru-RU" b="1" dirty="0" smtClean="0">
                <a:solidFill>
                  <a:srgbClr val="0070C0"/>
                </a:solidFill>
                <a:latin typeface="Book Antiqua" pitchFamily="18" charset="0"/>
              </a:rPr>
              <a:t>год</a:t>
            </a:r>
            <a:endParaRPr lang="ru-RU" b="1" dirty="0">
              <a:solidFill>
                <a:srgbClr val="0070C0"/>
              </a:solidFill>
              <a:latin typeface="Book Antiqu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09761681"/>
      </p:ext>
    </p:extLst>
  </p:cSld>
  <p:clrMapOvr>
    <a:masterClrMapping/>
  </p:clrMapOvr>
  <p:transition>
    <p:split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576064"/>
          </a:xfrm>
        </p:spPr>
        <p:txBody>
          <a:bodyPr>
            <a:noAutofit/>
          </a:bodyPr>
          <a:lstStyle/>
          <a:p>
            <a:pPr algn="ctr"/>
            <a:r>
              <a:rPr lang="ru-RU" sz="3300" b="1" dirty="0" err="1" smtClean="0">
                <a:latin typeface="Book Antiqua" pitchFamily="18" charset="0"/>
                <a:cs typeface="Times New Roman" pitchFamily="18" charset="0"/>
              </a:rPr>
              <a:t>Непрограммные</a:t>
            </a:r>
            <a:r>
              <a:rPr lang="ru-RU" sz="3300" b="1" dirty="0" smtClean="0">
                <a:latin typeface="Book Antiqua" pitchFamily="18" charset="0"/>
                <a:cs typeface="Times New Roman" pitchFamily="18" charset="0"/>
              </a:rPr>
              <a:t> расходы </a:t>
            </a:r>
            <a:endParaRPr lang="ru-RU" sz="3300" b="1" dirty="0">
              <a:latin typeface="Book Antiqua" pitchFamily="18" charset="0"/>
              <a:cs typeface="Times New Roman" pitchFamily="18" charset="0"/>
            </a:endParaRPr>
          </a:p>
        </p:txBody>
      </p:sp>
      <p:graphicFrame>
        <p:nvGraphicFramePr>
          <p:cNvPr id="7" name="Содержимое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121454417"/>
              </p:ext>
            </p:extLst>
          </p:nvPr>
        </p:nvGraphicFramePr>
        <p:xfrm>
          <a:off x="457200" y="1124745"/>
          <a:ext cx="8229600" cy="521012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762872"/>
                <a:gridCol w="1872208"/>
                <a:gridCol w="1594520"/>
              </a:tblGrid>
              <a:tr h="824007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Book Antiqua" pitchFamily="18" charset="0"/>
                        </a:rPr>
                        <a:t>Наименование расходов</a:t>
                      </a:r>
                      <a:endParaRPr lang="ru-RU" dirty="0">
                        <a:latin typeface="Book Antiqu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Book Antiqua" pitchFamily="18" charset="0"/>
                        </a:rPr>
                        <a:t>Исполнено</a:t>
                      </a:r>
                      <a:r>
                        <a:rPr lang="ru-RU" baseline="0" dirty="0" smtClean="0">
                          <a:latin typeface="Book Antiqua" pitchFamily="18" charset="0"/>
                        </a:rPr>
                        <a:t> (млн.рублей)</a:t>
                      </a:r>
                      <a:endParaRPr lang="ru-RU" dirty="0">
                        <a:latin typeface="Book Antiqu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Book Antiqua" pitchFamily="18" charset="0"/>
                        </a:rPr>
                        <a:t>Исполнение (%)</a:t>
                      </a:r>
                      <a:endParaRPr lang="ru-RU" dirty="0">
                        <a:latin typeface="Book Antiqua" pitchFamily="18" charset="0"/>
                      </a:endParaRPr>
                    </a:p>
                  </a:txBody>
                  <a:tcPr/>
                </a:tc>
              </a:tr>
              <a:tr h="951249">
                <a:tc>
                  <a:txBody>
                    <a:bodyPr/>
                    <a:lstStyle/>
                    <a:p>
                      <a:r>
                        <a:rPr kumimoji="0" lang="ru-RU" sz="1800" kern="1200" dirty="0" smtClean="0">
                          <a:solidFill>
                            <a:schemeClr val="tx1"/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на обеспечение деятельности законодательных (представительных) органов</a:t>
                      </a:r>
                      <a:endParaRPr lang="ru-RU" dirty="0">
                        <a:solidFill>
                          <a:schemeClr val="tx1"/>
                        </a:solidFill>
                        <a:latin typeface="Book Antiqu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  <a:latin typeface="Book Antiqua" pitchFamily="18" charset="0"/>
                          <a:cs typeface="Times New Roman" pitchFamily="18" charset="0"/>
                        </a:rPr>
                        <a:t>0,9</a:t>
                      </a:r>
                      <a:endParaRPr lang="ru-RU" dirty="0">
                        <a:solidFill>
                          <a:schemeClr val="tx1"/>
                        </a:solidFill>
                        <a:latin typeface="Book Antiqua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  <a:latin typeface="Book Antiqua" pitchFamily="18" charset="0"/>
                          <a:cs typeface="Times New Roman" pitchFamily="18" charset="0"/>
                        </a:rPr>
                        <a:t>100,0</a:t>
                      </a:r>
                      <a:endParaRPr lang="ru-RU" dirty="0">
                        <a:solidFill>
                          <a:schemeClr val="tx1"/>
                        </a:solidFill>
                        <a:latin typeface="Book Antiqua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665874">
                <a:tc>
                  <a:txBody>
                    <a:bodyPr/>
                    <a:lstStyle/>
                    <a:p>
                      <a:r>
                        <a:rPr kumimoji="0" lang="ru-RU" sz="1800" kern="1200" dirty="0" smtClean="0">
                          <a:solidFill>
                            <a:schemeClr val="tx1"/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на обеспечение функционирования администрации </a:t>
                      </a:r>
                      <a:endParaRPr lang="ru-RU" dirty="0">
                        <a:solidFill>
                          <a:schemeClr val="tx1"/>
                        </a:solidFill>
                        <a:latin typeface="Book Antiqu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  <a:latin typeface="Book Antiqua" pitchFamily="18" charset="0"/>
                          <a:cs typeface="Times New Roman" pitchFamily="18" charset="0"/>
                        </a:rPr>
                        <a:t>58,2</a:t>
                      </a:r>
                      <a:endParaRPr lang="ru-RU" dirty="0">
                        <a:solidFill>
                          <a:schemeClr val="tx1"/>
                        </a:solidFill>
                        <a:latin typeface="Book Antiqua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  <a:latin typeface="Book Antiqua" pitchFamily="18" charset="0"/>
                          <a:cs typeface="Times New Roman" pitchFamily="18" charset="0"/>
                        </a:rPr>
                        <a:t>99,9</a:t>
                      </a:r>
                      <a:endParaRPr lang="ru-RU" dirty="0">
                        <a:solidFill>
                          <a:schemeClr val="tx1"/>
                        </a:solidFill>
                        <a:latin typeface="Book Antiqua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665874">
                <a:tc>
                  <a:txBody>
                    <a:bodyPr/>
                    <a:lstStyle/>
                    <a:p>
                      <a:r>
                        <a:rPr kumimoji="0" lang="ru-RU" sz="1800" kern="1200" dirty="0" smtClean="0">
                          <a:solidFill>
                            <a:schemeClr val="tx1"/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на обеспечение деятельности Контрольно-счетной палаты </a:t>
                      </a:r>
                      <a:endParaRPr lang="ru-RU" dirty="0">
                        <a:solidFill>
                          <a:schemeClr val="tx1"/>
                        </a:solidFill>
                        <a:latin typeface="Book Antiqu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  <a:latin typeface="Book Antiqua" pitchFamily="18" charset="0"/>
                          <a:cs typeface="Times New Roman" pitchFamily="18" charset="0"/>
                        </a:rPr>
                        <a:t>2,9</a:t>
                      </a:r>
                      <a:endParaRPr lang="ru-RU" dirty="0">
                        <a:solidFill>
                          <a:schemeClr val="tx1"/>
                        </a:solidFill>
                        <a:latin typeface="Book Antiqua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  <a:latin typeface="Book Antiqua" pitchFamily="18" charset="0"/>
                          <a:cs typeface="Times New Roman" pitchFamily="18" charset="0"/>
                        </a:rPr>
                        <a:t>100,0</a:t>
                      </a:r>
                      <a:endParaRPr lang="ru-RU" dirty="0">
                        <a:solidFill>
                          <a:schemeClr val="tx1"/>
                        </a:solidFill>
                        <a:latin typeface="Book Antiqua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665874">
                <a:tc>
                  <a:txBody>
                    <a:bodyPr/>
                    <a:lstStyle/>
                    <a:p>
                      <a:r>
                        <a:rPr kumimoji="0" lang="ru-RU" sz="1800" kern="1200" dirty="0" smtClean="0">
                          <a:solidFill>
                            <a:schemeClr val="tx1"/>
                          </a:solidFill>
                          <a:effectLst/>
                          <a:latin typeface="Book Antiqua" pitchFamily="18" charset="0"/>
                          <a:ea typeface="+mn-ea"/>
                          <a:cs typeface="Times New Roman" pitchFamily="18" charset="0"/>
                        </a:rPr>
                        <a:t>составление (изменение) списков кандидатов в присяжные заседатели федеральных судов общей юрисдикции </a:t>
                      </a:r>
                      <a:endParaRPr lang="ru-RU" dirty="0">
                        <a:solidFill>
                          <a:schemeClr val="tx1"/>
                        </a:solidFill>
                        <a:latin typeface="Book Antiqua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  <a:latin typeface="Book Antiqua" pitchFamily="18" charset="0"/>
                          <a:cs typeface="Times New Roman" pitchFamily="18" charset="0"/>
                        </a:rPr>
                        <a:t>0,1</a:t>
                      </a:r>
                      <a:endParaRPr lang="ru-RU" dirty="0">
                        <a:solidFill>
                          <a:schemeClr val="tx1"/>
                        </a:solidFill>
                        <a:latin typeface="Book Antiqua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  <a:latin typeface="Book Antiqua" pitchFamily="18" charset="0"/>
                          <a:cs typeface="Times New Roman" pitchFamily="18" charset="0"/>
                        </a:rPr>
                        <a:t>96,3</a:t>
                      </a:r>
                      <a:endParaRPr lang="ru-RU" dirty="0">
                        <a:solidFill>
                          <a:schemeClr val="tx1"/>
                        </a:solidFill>
                        <a:latin typeface="Book Antiqua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665874">
                <a:tc>
                  <a:txBody>
                    <a:bodyPr/>
                    <a:lstStyle/>
                    <a:p>
                      <a:r>
                        <a:rPr kumimoji="0" lang="ru-RU" sz="1800" kern="1200" dirty="0" smtClean="0">
                          <a:solidFill>
                            <a:schemeClr val="tx1"/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обеспечение деятельности муниципальных  учреждений, подведомственных администрации муниципального образования </a:t>
                      </a:r>
                      <a:endParaRPr lang="ru-RU" dirty="0">
                        <a:solidFill>
                          <a:schemeClr val="tx1"/>
                        </a:solidFill>
                        <a:latin typeface="Book Antiqu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mtClean="0">
                          <a:solidFill>
                            <a:schemeClr val="tx1"/>
                          </a:solidFill>
                          <a:latin typeface="Book Antiqua" pitchFamily="18" charset="0"/>
                          <a:cs typeface="Times New Roman" pitchFamily="18" charset="0"/>
                        </a:rPr>
                        <a:t>17,3</a:t>
                      </a:r>
                      <a:endParaRPr lang="ru-RU" dirty="0">
                        <a:solidFill>
                          <a:schemeClr val="tx1"/>
                        </a:solidFill>
                        <a:latin typeface="Book Antiqua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  <a:latin typeface="Book Antiqua" pitchFamily="18" charset="0"/>
                          <a:cs typeface="Times New Roman" pitchFamily="18" charset="0"/>
                        </a:rPr>
                        <a:t>96,7</a:t>
                      </a:r>
                      <a:endParaRPr lang="ru-RU" dirty="0">
                        <a:solidFill>
                          <a:schemeClr val="tx1"/>
                        </a:solidFill>
                        <a:latin typeface="Book Antiqua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864511830"/>
      </p:ext>
    </p:extLst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800" b="1" dirty="0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Межбюджетные трансферты </a:t>
            </a:r>
            <a:br>
              <a:rPr lang="ru-RU" sz="2800" b="1" dirty="0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(дотации на выравнивание бюджетной обеспеченности поселений)</a:t>
            </a:r>
            <a:endParaRPr lang="ru-RU" sz="2800" b="1" dirty="0">
              <a:solidFill>
                <a:schemeClr val="accent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04800" y="1554163"/>
          <a:ext cx="8686800" cy="45259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xmlns="" val="3083483400"/>
      </p:ext>
    </p:extLst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РЕЗЕРВНЫЙ ФОНД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3600" dirty="0" smtClean="0">
                <a:latin typeface="Book Antiqua" pitchFamily="18" charset="0"/>
                <a:cs typeface="Times New Roman" pitchFamily="18" charset="0"/>
              </a:rPr>
              <a:t>Средства в </a:t>
            </a:r>
            <a:r>
              <a:rPr lang="ru-RU" sz="3600" dirty="0">
                <a:latin typeface="Book Antiqua" pitchFamily="18" charset="0"/>
                <a:cs typeface="Times New Roman" pitchFamily="18" charset="0"/>
              </a:rPr>
              <a:t>2018 году </a:t>
            </a:r>
            <a:r>
              <a:rPr lang="ru-RU" sz="3600" dirty="0" smtClean="0">
                <a:latin typeface="Book Antiqua" pitchFamily="18" charset="0"/>
                <a:cs typeface="Times New Roman" pitchFamily="18" charset="0"/>
              </a:rPr>
              <a:t>выделены</a:t>
            </a:r>
          </a:p>
          <a:p>
            <a:pPr algn="ctr">
              <a:buNone/>
            </a:pPr>
            <a:r>
              <a:rPr lang="ru-RU" sz="3600" dirty="0" smtClean="0">
                <a:latin typeface="Book Antiqua" pitchFamily="18" charset="0"/>
                <a:cs typeface="Times New Roman" pitchFamily="18" charset="0"/>
              </a:rPr>
              <a:t> </a:t>
            </a:r>
            <a:r>
              <a:rPr lang="ru-RU" sz="3600" dirty="0">
                <a:latin typeface="Book Antiqua" pitchFamily="18" charset="0"/>
                <a:cs typeface="Times New Roman" pitchFamily="18" charset="0"/>
              </a:rPr>
              <a:t>в  сумме </a:t>
            </a:r>
            <a:r>
              <a:rPr lang="ru-RU" sz="3600" dirty="0" smtClean="0">
                <a:latin typeface="Book Antiqua" pitchFamily="18" charset="0"/>
                <a:cs typeface="Times New Roman" pitchFamily="18" charset="0"/>
              </a:rPr>
              <a:t>0,2 млн. </a:t>
            </a:r>
            <a:r>
              <a:rPr lang="ru-RU" sz="3600" dirty="0">
                <a:latin typeface="Book Antiqua" pitchFamily="18" charset="0"/>
                <a:cs typeface="Times New Roman" pitchFamily="18" charset="0"/>
              </a:rPr>
              <a:t>рублей. </a:t>
            </a:r>
          </a:p>
          <a:p>
            <a:pPr algn="ctr">
              <a:buNone/>
            </a:pPr>
            <a:r>
              <a:rPr lang="ru-RU" sz="3600" dirty="0" smtClean="0">
                <a:latin typeface="Book Antiqua" pitchFamily="18" charset="0"/>
                <a:cs typeface="Times New Roman" pitchFamily="18" charset="0"/>
              </a:rPr>
              <a:t> </a:t>
            </a:r>
          </a:p>
          <a:p>
            <a:pPr algn="ctr">
              <a:buNone/>
            </a:pPr>
            <a:r>
              <a:rPr lang="ru-RU" sz="3600" dirty="0" smtClean="0">
                <a:latin typeface="Book Antiqua" pitchFamily="18" charset="0"/>
                <a:cs typeface="Times New Roman" pitchFamily="18" charset="0"/>
              </a:rPr>
              <a:t>Средства </a:t>
            </a:r>
            <a:r>
              <a:rPr lang="ru-RU" sz="3600" dirty="0">
                <a:latin typeface="Book Antiqua" pitchFamily="18" charset="0"/>
                <a:cs typeface="Times New Roman" pitchFamily="18" charset="0"/>
              </a:rPr>
              <a:t>остались </a:t>
            </a:r>
            <a:r>
              <a:rPr lang="ru-RU" sz="3600" dirty="0" smtClean="0">
                <a:latin typeface="Book Antiqua" pitchFamily="18" charset="0"/>
                <a:cs typeface="Times New Roman" pitchFamily="18" charset="0"/>
              </a:rPr>
              <a:t> невостребованными.</a:t>
            </a:r>
            <a:endParaRPr lang="ru-RU" sz="3600" dirty="0">
              <a:latin typeface="Book Antiqua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3600" dirty="0" smtClean="0">
                <a:latin typeface="Book Antiqua" pitchFamily="18" charset="0"/>
                <a:cs typeface="Times New Roman" pitchFamily="18" charset="0"/>
              </a:rPr>
              <a:t> </a:t>
            </a:r>
            <a:endParaRPr lang="ru-RU" sz="3600" dirty="0" smtClean="0">
              <a:latin typeface="Book Antiqua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659678166"/>
      </p:ext>
    </p:extLst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Источники финансирования дефицита бюджета</a:t>
            </a:r>
            <a:endParaRPr lang="ru-RU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endParaRPr lang="ru-RU" sz="40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ru-RU" sz="4000" dirty="0" smtClean="0">
                <a:latin typeface="Book Antiqua" pitchFamily="18" charset="0"/>
                <a:cs typeface="Times New Roman" pitchFamily="18" charset="0"/>
              </a:rPr>
              <a:t>Бюджет муниципального образования Мостовский район за 2018 год исполнен с профицитом </a:t>
            </a:r>
          </a:p>
          <a:p>
            <a:pPr algn="ctr">
              <a:buNone/>
            </a:pPr>
            <a:r>
              <a:rPr lang="ru-RU" sz="4000" dirty="0" smtClean="0">
                <a:latin typeface="Book Antiqua" pitchFamily="18" charset="0"/>
                <a:cs typeface="Times New Roman" pitchFamily="18" charset="0"/>
              </a:rPr>
              <a:t>   11,3 млн. руб.</a:t>
            </a:r>
            <a:endParaRPr lang="ru-RU" sz="4000" dirty="0">
              <a:latin typeface="Book Antiqua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42805639"/>
      </p:ext>
    </p:extLst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916832"/>
            <a:ext cx="8229600" cy="1872208"/>
          </a:xfrm>
        </p:spPr>
        <p:txBody>
          <a:bodyPr>
            <a:normAutofit/>
          </a:bodyPr>
          <a:lstStyle/>
          <a:p>
            <a:pPr algn="ctr"/>
            <a:r>
              <a:rPr lang="ru-RU" sz="48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48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830187075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611560" y="2348880"/>
          <a:ext cx="8136904" cy="426507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76264"/>
                <a:gridCol w="1584176"/>
                <a:gridCol w="1368152"/>
                <a:gridCol w="1440160"/>
                <a:gridCol w="1368152"/>
              </a:tblGrid>
              <a:tr h="170975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70C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Наименование показателя</a:t>
                      </a: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70C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Бюджет, утвержденный решением Совета муниципального образования Мостовский район от 20 декабря 2017 года №210</a:t>
                      </a: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70C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Уточненная сводная бюджетная</a:t>
                      </a:r>
                      <a:br>
                        <a:rPr lang="ru-RU" sz="1400" dirty="0">
                          <a:solidFill>
                            <a:srgbClr val="0070C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ru-RU" sz="1400" dirty="0">
                          <a:solidFill>
                            <a:srgbClr val="0070C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роспись</a:t>
                      </a: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70C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Исполнено                      за 2018 год</a:t>
                      </a: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rgbClr val="0070C0"/>
                          </a:solidFill>
                          <a:latin typeface="Times New Roman"/>
                          <a:ea typeface="Times New Roman"/>
                        </a:rPr>
                        <a:t>Процент исполнения к уточненному </a:t>
                      </a:r>
                      <a:r>
                        <a:rPr kumimoji="0" lang="ru-RU" sz="1400" b="1" kern="1200" dirty="0" smtClean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решению</a:t>
                      </a:r>
                      <a:r>
                        <a:rPr lang="ru-RU" sz="1400" dirty="0" smtClean="0">
                          <a:solidFill>
                            <a:srgbClr val="0070C0"/>
                          </a:solidFill>
                          <a:latin typeface="Times New Roman"/>
                          <a:ea typeface="Times New Roman"/>
                        </a:rPr>
                        <a:t> на 2018 год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rgbClr val="0070C0"/>
                          </a:solidFill>
                          <a:latin typeface="Times New Roman"/>
                          <a:ea typeface="Times New Roman"/>
                        </a:rPr>
                        <a:t>(%)</a:t>
                      </a:r>
                      <a:endParaRPr lang="ru-RU" sz="1400" dirty="0">
                        <a:solidFill>
                          <a:srgbClr val="0070C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53203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Доходы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1 </a:t>
                      </a:r>
                      <a:r>
                        <a:rPr lang="ru-RU" sz="18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413,6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Times New Roman"/>
                          <a:ea typeface="Times New Roman"/>
                          <a:cs typeface="Times New Roman"/>
                        </a:rPr>
                        <a:t>Х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1 </a:t>
                      </a:r>
                      <a:r>
                        <a:rPr lang="ru-RU" sz="18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413,3</a:t>
                      </a:r>
                    </a:p>
                    <a:p>
                      <a:pPr algn="r">
                        <a:spcAft>
                          <a:spcPts val="0"/>
                        </a:spcAft>
                      </a:pP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100,0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7780" marR="17780" marT="0" marB="0"/>
                </a:tc>
              </a:tr>
              <a:tr h="53324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Расходы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 </a:t>
                      </a:r>
                      <a:r>
                        <a:rPr lang="ru-RU" sz="18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430,8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1 </a:t>
                      </a:r>
                      <a:r>
                        <a:rPr lang="ru-RU" sz="18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430,8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1 </a:t>
                      </a:r>
                      <a:r>
                        <a:rPr lang="ru-RU" sz="18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424,5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99,6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7780" marR="17780" marT="0" marB="0"/>
                </a:tc>
              </a:tr>
              <a:tr h="64908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Дефицит (–) / </a:t>
                      </a:r>
                      <a:r>
                        <a:rPr lang="ru-RU" sz="1800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профицит</a:t>
                      </a:r>
                      <a:r>
                        <a:rPr lang="ru-RU" sz="18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(+)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  <a:r>
                        <a:rPr lang="ru-RU" sz="18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17,1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Times New Roman"/>
                          <a:ea typeface="Times New Roman"/>
                          <a:cs typeface="Times New Roman"/>
                        </a:rPr>
                        <a:t>Х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  <a:r>
                        <a:rPr lang="ru-RU" sz="18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11,3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Times New Roman"/>
                          <a:ea typeface="Times New Roman"/>
                          <a:cs typeface="Times New Roman"/>
                        </a:rPr>
                        <a:t>Х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7780" marR="17780" marT="0" marB="0"/>
                </a:tc>
              </a:tr>
              <a:tr h="82434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Источники финансирования</a:t>
                      </a:r>
                      <a:br>
                        <a:rPr lang="ru-RU" sz="18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ru-RU" sz="18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дефицита бюджета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17,1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Times New Roman"/>
                          <a:ea typeface="Times New Roman"/>
                          <a:cs typeface="Times New Roman"/>
                        </a:rPr>
                        <a:t>Х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11,3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Times New Roman"/>
                          <a:ea typeface="Times New Roman"/>
                          <a:cs typeface="Times New Roman"/>
                        </a:rPr>
                        <a:t>Х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7780" marR="17780" marT="0" marB="0"/>
                </a:tc>
              </a:tr>
            </a:tbl>
          </a:graphicData>
        </a:graphic>
      </p:graphicFrame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45985" y="16542"/>
            <a:ext cx="9052029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Основные показатели исполнения бюджета МО Мостовский район в 2018 году</a:t>
            </a: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sz="2000" b="1" dirty="0" smtClean="0">
                <a:solidFill>
                  <a:srgbClr val="00B050"/>
                </a:solidFill>
                <a:latin typeface="Bookman Old Style" pitchFamily="18" charset="0"/>
                <a:cs typeface="Arial" pitchFamily="34" charset="0"/>
              </a:rPr>
              <a:t>млн.рублей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B050"/>
              </a:solidFill>
              <a:effectLst/>
              <a:latin typeface="Bookman Old Style" pitchFamily="18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30286813"/>
      </p:ext>
    </p:extLst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548680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Доходы бюджета МО Мостовский район за 2018 год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1616489056"/>
              </p:ext>
            </p:extLst>
          </p:nvPr>
        </p:nvGraphicFramePr>
        <p:xfrm>
          <a:off x="304800" y="1554163"/>
          <a:ext cx="8686800" cy="45259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xmlns="" val="7075242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Структура доходов бюджета 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МО Мостовский район за 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2018 год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529489935"/>
              </p:ext>
            </p:extLst>
          </p:nvPr>
        </p:nvGraphicFramePr>
        <p:xfrm>
          <a:off x="107504" y="1844824"/>
          <a:ext cx="8640960" cy="46085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xmlns="" val="1911900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1442424"/>
          </a:xfrm>
        </p:spPr>
        <p:txBody>
          <a:bodyPr>
            <a:noAutofit/>
          </a:bodyPr>
          <a:lstStyle/>
          <a:p>
            <a:pPr algn="ctr"/>
            <a:r>
              <a:rPr lang="ru-RU" sz="4300" b="1" dirty="0" smtClean="0">
                <a:latin typeface="Times New Roman" pitchFamily="18" charset="0"/>
                <a:cs typeface="Times New Roman" pitchFamily="18" charset="0"/>
              </a:rPr>
              <a:t>Структура налоговых и неналоговых доходов  за 2018 год</a:t>
            </a:r>
            <a:endParaRPr lang="ru-RU" sz="43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176086347"/>
              </p:ext>
            </p:extLst>
          </p:nvPr>
        </p:nvGraphicFramePr>
        <p:xfrm>
          <a:off x="395536" y="1889448"/>
          <a:ext cx="8373616" cy="49685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xmlns="" val="417129165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Структура безвозмездных поступлений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3361043372"/>
              </p:ext>
            </p:extLst>
          </p:nvPr>
        </p:nvGraphicFramePr>
        <p:xfrm>
          <a:off x="395536" y="1772816"/>
          <a:ext cx="8352928" cy="473151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44416"/>
                <a:gridCol w="1584176"/>
                <a:gridCol w="1584176"/>
                <a:gridCol w="1440160"/>
              </a:tblGrid>
              <a:tr h="125893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70C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Наименование показателя</a:t>
                      </a: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solidFill>
                            <a:srgbClr val="0070C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Утвержденные бюджетные назначения, 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solidFill>
                            <a:srgbClr val="0070C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млн. руб.</a:t>
                      </a:r>
                      <a:endParaRPr lang="ru-RU" sz="1600" dirty="0">
                        <a:solidFill>
                          <a:srgbClr val="0070C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solidFill>
                            <a:srgbClr val="0070C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Исполнено 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solidFill>
                            <a:srgbClr val="0070C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за 2018 год, 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solidFill>
                            <a:srgbClr val="0070C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млн. руб.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ru-RU" sz="1600" dirty="0">
                        <a:solidFill>
                          <a:srgbClr val="0070C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rgbClr val="0070C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Процент исполнения к годовому бюджетному назначению</a:t>
                      </a:r>
                      <a:endParaRPr lang="ru-RU" sz="1400" dirty="0">
                        <a:solidFill>
                          <a:srgbClr val="0070C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7780" marR="17780" marT="0" marB="0" anchor="ctr"/>
                </a:tc>
              </a:tr>
              <a:tr h="729382">
                <a:tc>
                  <a:txBody>
                    <a:bodyPr/>
                    <a:lstStyle/>
                    <a:p>
                      <a:r>
                        <a:rPr lang="ru-RU" dirty="0" smtClean="0"/>
                        <a:t>Дотации бюджетам субъектов РФ и муниципальных образований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dirty="0" smtClean="0"/>
                        <a:t>152,7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dirty="0" smtClean="0"/>
                        <a:t>152,7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dirty="0" smtClean="0"/>
                        <a:t>100,0%</a:t>
                      </a:r>
                      <a:endParaRPr lang="ru-RU" dirty="0"/>
                    </a:p>
                  </a:txBody>
                  <a:tcPr/>
                </a:tc>
              </a:tr>
              <a:tr h="729382">
                <a:tc>
                  <a:txBody>
                    <a:bodyPr/>
                    <a:lstStyle/>
                    <a:p>
                      <a:r>
                        <a:rPr lang="ru-RU" dirty="0" smtClean="0"/>
                        <a:t>Субсидии бюджетам субъектов РФ и муниципальных образований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dirty="0" smtClean="0"/>
                        <a:t>57,3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dirty="0" smtClean="0"/>
                        <a:t>55,6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dirty="0" smtClean="0"/>
                        <a:t>97,0%</a:t>
                      </a:r>
                      <a:endParaRPr lang="ru-RU" dirty="0"/>
                    </a:p>
                  </a:txBody>
                  <a:tcPr/>
                </a:tc>
              </a:tr>
              <a:tr h="729382">
                <a:tc>
                  <a:txBody>
                    <a:bodyPr/>
                    <a:lstStyle/>
                    <a:p>
                      <a:r>
                        <a:rPr lang="ru-RU" dirty="0" smtClean="0"/>
                        <a:t>Субвенции бюджетам субъектов РФ и муниципальных образований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dirty="0" smtClean="0"/>
                        <a:t>765,7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dirty="0" smtClean="0"/>
                        <a:t>762,4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dirty="0" smtClean="0"/>
                        <a:t>99,6%</a:t>
                      </a:r>
                      <a:endParaRPr lang="ru-RU" dirty="0"/>
                    </a:p>
                  </a:txBody>
                  <a:tcPr/>
                </a:tc>
              </a:tr>
              <a:tr h="729382">
                <a:tc>
                  <a:txBody>
                    <a:bodyPr/>
                    <a:lstStyle/>
                    <a:p>
                      <a:r>
                        <a:rPr lang="ru-RU" dirty="0" smtClean="0"/>
                        <a:t>Иные межбюджетные трансферты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dirty="0" smtClean="0"/>
                        <a:t>127,1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dirty="0" smtClean="0"/>
                        <a:t>127,1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dirty="0" smtClean="0"/>
                        <a:t>100,0%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336948585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Мероприятия по вовлечению задолженности в консолидированный бюджет края по МО Мостовский район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700808"/>
            <a:ext cx="8640960" cy="4896544"/>
          </a:xfrm>
        </p:spPr>
        <p:txBody>
          <a:bodyPr>
            <a:noAutofit/>
          </a:bodyPr>
          <a:lstStyle/>
          <a:p>
            <a:pPr algn="just"/>
            <a:r>
              <a:rPr lang="ru-RU" sz="1300" dirty="0"/>
              <a:t>- в районе 30 заседаний межведомственной комиссии по легализации налоговой базы по НДФЛ и погашении задолженности по налоговым и неналоговым платежам. </a:t>
            </a:r>
            <a:r>
              <a:rPr lang="ru-RU" sz="1300" dirty="0" smtClean="0"/>
              <a:t>Рассмотрено </a:t>
            </a:r>
            <a:r>
              <a:rPr lang="ru-RU" sz="1300" dirty="0"/>
              <a:t>253 хозяйствующих субъектов и 65 физических лиц, выявлено задолженности на сумму 10,2 млн. руб., взыскано 7,3 млн. рублей, процент исполнения составил 71,6%. 4 налогоплательщика довели зарплату до среднеотраслевого уровня, сумма дополнительных доходов составила 100 тыс. руб.; </a:t>
            </a:r>
          </a:p>
          <a:p>
            <a:pPr algn="just"/>
            <a:r>
              <a:rPr lang="ru-RU" sz="1300" dirty="0"/>
              <a:t>-4 заседания рабочей группы по обеспечению устойчивого развития экономики и социальной стабильности в Мостовском районе;</a:t>
            </a:r>
          </a:p>
          <a:p>
            <a:pPr algn="just"/>
            <a:r>
              <a:rPr lang="ru-RU" sz="1300" dirty="0"/>
              <a:t>-18 заседаний межведомственных комиссий по принятию мер, направленных на снижение неформальной занятости; </a:t>
            </a:r>
          </a:p>
          <a:p>
            <a:r>
              <a:rPr lang="ru-RU" sz="1300" dirty="0"/>
              <a:t>-34 рейдовых мероприятий по выявлению хозяйствующих субъектов, незаконно оказывающих услуги по перевозке пассажиров и грузов на территории Мостовского района, составлено 31 протоколов по.ч.2;</a:t>
            </a:r>
          </a:p>
          <a:p>
            <a:r>
              <a:rPr lang="ru-RU" sz="1300" dirty="0"/>
              <a:t>- 9 совместных рейдов с налоговой службой по выявлению лиц, осуществляющих предпринимательскую деятельность без государственной регистрации и постановки на налоговой учет</a:t>
            </a:r>
            <a:r>
              <a:rPr lang="ru-RU" sz="1300" dirty="0" smtClean="0"/>
              <a:t>. Выявлено </a:t>
            </a:r>
            <a:r>
              <a:rPr lang="ru-RU" sz="1300" dirty="0"/>
              <a:t>9 физических лиц, осуществляющих предпринимательскую деятельность без государственной регистрации в сфере оказания услуг населению. </a:t>
            </a:r>
            <a:endParaRPr lang="ru-RU" sz="1300" dirty="0" smtClean="0"/>
          </a:p>
          <a:p>
            <a:pPr algn="just"/>
            <a:r>
              <a:rPr lang="ru-RU" sz="1300" dirty="0" smtClean="0"/>
              <a:t>-</a:t>
            </a:r>
            <a:r>
              <a:rPr lang="ru-RU" sz="1300" dirty="0"/>
              <a:t>оперативное совещание с представителями налоговой службы и службы судебных приставов по взысканию задолженности по имущественным налогам с физических лиц, обсуждено 48 исполнительных производств на 3,3 млн. рублей и меры взыскания по исполнительным производствам;</a:t>
            </a:r>
          </a:p>
          <a:p>
            <a:r>
              <a:rPr lang="ru-RU" sz="1300" dirty="0"/>
              <a:t>- 15 рейдовых мероприятий по 59 субъектам (физ. лиц) совместно со службой судебных приставов </a:t>
            </a:r>
            <a:r>
              <a:rPr lang="ru-RU" sz="1300" dirty="0" smtClean="0"/>
              <a:t>на </a:t>
            </a:r>
            <a:r>
              <a:rPr lang="ru-RU" sz="1300" dirty="0"/>
              <a:t>сумму – 1,2 млн. рублей;</a:t>
            </a:r>
          </a:p>
          <a:p>
            <a:r>
              <a:rPr lang="ru-RU" sz="1300" dirty="0"/>
              <a:t>В результате проведенной инвентаризации земель в Мостовском районе вовлечено в оборот 350,07 га общей площади земель, в том числе</a:t>
            </a:r>
            <a:r>
              <a:rPr lang="ru-RU" sz="1300" dirty="0" smtClean="0"/>
              <a:t>: - </a:t>
            </a:r>
            <a:r>
              <a:rPr lang="ru-RU" sz="1300" dirty="0"/>
              <a:t>в аренду 76 земельных участков площадью 286,4 га, </a:t>
            </a:r>
            <a:r>
              <a:rPr lang="ru-RU" sz="1300" dirty="0" smtClean="0"/>
              <a:t>в </a:t>
            </a:r>
            <a:r>
              <a:rPr lang="ru-RU" sz="1300" dirty="0"/>
              <a:t>собственность 358 земельных участков площадью 63,6 га. </a:t>
            </a:r>
          </a:p>
        </p:txBody>
      </p:sp>
    </p:spTree>
    <p:extLst>
      <p:ext uri="{BB962C8B-B14F-4D97-AF65-F5344CB8AC3E}">
        <p14:creationId xmlns:p14="http://schemas.microsoft.com/office/powerpoint/2010/main" xmlns="" val="19433128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400" b="1" dirty="0" smtClean="0">
                <a:solidFill>
                  <a:srgbClr val="0070C0"/>
                </a:solidFill>
                <a:latin typeface="Book Antiqua" pitchFamily="18" charset="0"/>
              </a:rPr>
              <a:t>Исполнение бюджета по расходам</a:t>
            </a:r>
            <a:endParaRPr lang="ru-RU" sz="4400" b="1" dirty="0">
              <a:solidFill>
                <a:srgbClr val="0070C0"/>
              </a:solidFill>
              <a:latin typeface="Book Antiqu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just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Решением Совета муниципального образования Мостовский район от                   20  декабря 2017 года №210 утвержден общий объем расходов бюджета в сумме 1 430,8 млн.рублей или 107,7% к первоначальному бюджету. </a:t>
            </a:r>
          </a:p>
          <a:p>
            <a:pPr algn="just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Исполнение по расходам сложилось в сумме 1 424,5 млн.рублей или 99,6 % к бюджетным назначениям.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56732510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841</TotalTime>
  <Words>1103</Words>
  <Application>Microsoft Office PowerPoint</Application>
  <PresentationFormat>Экран (4:3)</PresentationFormat>
  <Paragraphs>287</Paragraphs>
  <Slides>24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Трек</vt:lpstr>
      <vt:lpstr>Слайд 1</vt:lpstr>
      <vt:lpstr> Отчет  об исполнении бюджета МО Мостовский район  за 2018 год</vt:lpstr>
      <vt:lpstr>Слайд 3</vt:lpstr>
      <vt:lpstr>Доходы бюджета МО Мостовский район за 2018 год</vt:lpstr>
      <vt:lpstr> Структура доходов бюджета  МО Мостовский район за  2018 год</vt:lpstr>
      <vt:lpstr>Структура налоговых и неналоговых доходов  за 2018 год</vt:lpstr>
      <vt:lpstr>Структура безвозмездных поступлений</vt:lpstr>
      <vt:lpstr>Мероприятия по вовлечению задолженности в консолидированный бюджет края по МО Мостовский район</vt:lpstr>
      <vt:lpstr>Исполнение бюджета по расходам</vt:lpstr>
      <vt:lpstr>Структура  расходов бюджета за 2018 год</vt:lpstr>
      <vt:lpstr>Муниципальные программы</vt:lpstr>
      <vt:lpstr>МП «Развитие здравоохранения» млн.рублей  </vt:lpstr>
      <vt:lpstr>                                                         МП «Развитие образования» (тыс.рублей)</vt:lpstr>
      <vt:lpstr>Слайд 14</vt:lpstr>
      <vt:lpstr>Слайд 15</vt:lpstr>
      <vt:lpstr>МП «Развитие культуры»</vt:lpstr>
      <vt:lpstr>Реализация подпрограмм  МП «Развитие культуры»</vt:lpstr>
      <vt:lpstr>Слайд 18</vt:lpstr>
      <vt:lpstr>Слайд 19</vt:lpstr>
      <vt:lpstr>Непрограммные расходы </vt:lpstr>
      <vt:lpstr>Межбюджетные трансферты  (дотации на выравнивание бюджетной обеспеченности поселений)</vt:lpstr>
      <vt:lpstr>РЕЗЕРВНЫЙ ФОНД </vt:lpstr>
      <vt:lpstr>Источники финансирования дефицита бюджета</vt:lpstr>
      <vt:lpstr>Спасибо за внимание!</vt:lpstr>
    </vt:vector>
  </TitlesOfParts>
  <Company>Финансовое управление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Отчет об исполнении бюджета МО Мостовский район за 2015 год</dc:title>
  <dc:creator>С.Б. Пинчук</dc:creator>
  <cp:lastModifiedBy>Shevchenko</cp:lastModifiedBy>
  <cp:revision>110</cp:revision>
  <cp:lastPrinted>2019-03-20T08:13:20Z</cp:lastPrinted>
  <dcterms:created xsi:type="dcterms:W3CDTF">2016-04-18T07:48:36Z</dcterms:created>
  <dcterms:modified xsi:type="dcterms:W3CDTF">2019-05-13T09:01:26Z</dcterms:modified>
</cp:coreProperties>
</file>