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4" r:id="rId1"/>
  </p:sldMasterIdLst>
  <p:notesMasterIdLst>
    <p:notesMasterId r:id="rId18"/>
  </p:notesMasterIdLst>
  <p:sldIdLst>
    <p:sldId id="338" r:id="rId2"/>
    <p:sldId id="256" r:id="rId3"/>
    <p:sldId id="266" r:id="rId4"/>
    <p:sldId id="258" r:id="rId5"/>
    <p:sldId id="323" r:id="rId6"/>
    <p:sldId id="324" r:id="rId7"/>
    <p:sldId id="325" r:id="rId8"/>
    <p:sldId id="267" r:id="rId9"/>
    <p:sldId id="268" r:id="rId10"/>
    <p:sldId id="271" r:id="rId11"/>
    <p:sldId id="337" r:id="rId12"/>
    <p:sldId id="336" r:id="rId13"/>
    <p:sldId id="317" r:id="rId14"/>
    <p:sldId id="276" r:id="rId15"/>
    <p:sldId id="327" r:id="rId16"/>
    <p:sldId id="278" r:id="rId17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без заголовка" id="{E211FBA4-8B07-47A7-9696-98F6E07D52AC}">
          <p14:sldIdLst>
            <p14:sldId id="256"/>
            <p14:sldId id="266"/>
            <p14:sldId id="258"/>
            <p14:sldId id="323"/>
            <p14:sldId id="324"/>
            <p14:sldId id="325"/>
            <p14:sldId id="267"/>
            <p14:sldId id="268"/>
            <p14:sldId id="271"/>
            <p14:sldId id="337"/>
            <p14:sldId id="336"/>
            <p14:sldId id="317"/>
            <p14:sldId id="276"/>
            <p14:sldId id="327"/>
            <p14:sldId id="27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51E09"/>
    <a:srgbClr val="80F285"/>
    <a:srgbClr val="96E6EE"/>
    <a:srgbClr val="FF66FF"/>
    <a:srgbClr val="1F0826"/>
    <a:srgbClr val="CC99FF"/>
    <a:srgbClr val="9AF185"/>
    <a:srgbClr val="88DD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92" autoAdjust="0"/>
  </p:normalViewPr>
  <p:slideViewPr>
    <p:cSldViewPr>
      <p:cViewPr>
        <p:scale>
          <a:sx n="100" d="100"/>
          <a:sy n="100" d="100"/>
        </p:scale>
        <p:origin x="-1236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54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69122314869497969"/>
          <c:h val="0.9834653788467931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6"/>
          <c:dPt>
            <c:idx val="0"/>
            <c:spPr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B63-47B6-9022-EC6C5FBE9759}"/>
              </c:ext>
            </c:extLst>
          </c:dPt>
          <c:dLbls>
            <c:dLbl>
              <c:idx val="0"/>
              <c:layout>
                <c:manualLayout>
                  <c:x val="-0.16823197763601316"/>
                  <c:y val="-0.20306390687773096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63-47B6-9022-EC6C5FBE9759}"/>
                </c:ext>
              </c:extLst>
            </c:dLbl>
            <c:dLbl>
              <c:idx val="1"/>
              <c:layout>
                <c:manualLayout>
                  <c:x val="1.1332805126915751E-3"/>
                  <c:y val="-0.10630047182257527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AA-4448-8EF2-CF842C7A19B6}"/>
                </c:ext>
              </c:extLst>
            </c:dLbl>
            <c:dLbl>
              <c:idx val="2"/>
              <c:layout>
                <c:manualLayout>
                  <c:x val="3.5973098505624225E-4"/>
                  <c:y val="-8.4851683146317178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1AA-4448-8EF2-CF842C7A19B6}"/>
                </c:ext>
              </c:extLst>
            </c:dLbl>
            <c:dLbl>
              <c:idx val="3"/>
              <c:layout>
                <c:manualLayout>
                  <c:x val="1.1332805126915743E-3"/>
                  <c:y val="-8.3545404677258274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AA-4448-8EF2-CF842C7A19B6}"/>
                </c:ext>
              </c:extLst>
            </c:dLbl>
            <c:dLbl>
              <c:idx val="4"/>
              <c:layout>
                <c:manualLayout>
                  <c:x val="2.7820739216110491E-2"/>
                  <c:y val="-1.466033343965366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AA-4448-8EF2-CF842C7A19B6}"/>
                </c:ext>
              </c:extLst>
            </c:dLbl>
            <c:dLbl>
              <c:idx val="5"/>
              <c:layout>
                <c:manualLayout>
                  <c:x val="1.7786157288566428E-2"/>
                  <c:y val="1.259828657030934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AA-4448-8EF2-CF842C7A19B6}"/>
                </c:ext>
              </c:extLst>
            </c:dLbl>
            <c:dLbl>
              <c:idx val="6"/>
              <c:layout>
                <c:manualLayout>
                  <c:x val="2.8496224591029851E-2"/>
                  <c:y val="1.0028007640728125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AA-4448-8EF2-CF842C7A19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</c:v>
                </c:pt>
                <c:pt idx="1">
                  <c:v>налог на прибыль</c:v>
                </c:pt>
                <c:pt idx="2">
                  <c:v>единый налог на вмененный доход</c:v>
                </c:pt>
                <c:pt idx="3">
                  <c:v>упрощенная система налогообложения</c:v>
                </c:pt>
                <c:pt idx="4">
                  <c:v>арендная плата на землю</c:v>
                </c:pt>
                <c:pt idx="5">
                  <c:v>доходы от продажи земельных участков</c:v>
                </c:pt>
                <c:pt idx="6">
                  <c:v>прочие доходы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0.69499999999999995</c:v>
                </c:pt>
                <c:pt idx="1">
                  <c:v>3.3000000000000002E-2</c:v>
                </c:pt>
                <c:pt idx="2">
                  <c:v>5.3999999999999999E-2</c:v>
                </c:pt>
                <c:pt idx="3">
                  <c:v>4.7000000000000014E-2</c:v>
                </c:pt>
                <c:pt idx="4">
                  <c:v>9.9000000000000046E-2</c:v>
                </c:pt>
                <c:pt idx="5">
                  <c:v>3.1000000000000028E-2</c:v>
                </c:pt>
                <c:pt idx="6">
                  <c:v>4.1000000000000002E-2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63-47B6-9022-EC6C5FBE9759}"/>
            </c:ext>
          </c:extLst>
        </c:ser>
      </c:pie3DChart>
    </c:plotArea>
    <c:legend>
      <c:legendPos val="r"/>
      <c:layout>
        <c:manualLayout>
          <c:xMode val="edge"/>
          <c:yMode val="edge"/>
          <c:x val="0.68424366103571344"/>
          <c:y val="0"/>
          <c:w val="0.31575633896428695"/>
          <c:h val="1"/>
        </c:manualLayout>
      </c:layout>
      <c:txPr>
        <a:bodyPr/>
        <a:lstStyle/>
        <a:p>
          <a:pPr>
            <a:defRPr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882772494975305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80F285"/>
            </a:solidFill>
            <a:ln>
              <a:solidFill>
                <a:schemeClr val="accent1"/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chemeClr val="accent1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959.6</c:v>
                </c:pt>
                <c:pt idx="1">
                  <c:v>797.9</c:v>
                </c:pt>
                <c:pt idx="2">
                  <c:v>803.3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8A-4BF1-B715-D5B82F589B54}"/>
            </c:ext>
          </c:extLst>
        </c:ser>
        <c:axId val="74552832"/>
        <c:axId val="74554368"/>
      </c:barChart>
      <c:catAx>
        <c:axId val="74552832"/>
        <c:scaling>
          <c:orientation val="minMax"/>
        </c:scaling>
        <c:axPos val="l"/>
        <c:numFmt formatCode="General" sourceLinked="0"/>
        <c:tickLblPos val="nextTo"/>
        <c:txPr>
          <a:bodyPr/>
          <a:lstStyle/>
          <a:p>
            <a:pPr>
              <a:defRPr sz="2400" b="1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defRPr>
            </a:pPr>
            <a:endParaRPr lang="ru-RU"/>
          </a:p>
        </c:txPr>
        <c:crossAx val="74554368"/>
        <c:crosses val="autoZero"/>
        <c:auto val="1"/>
        <c:lblAlgn val="ctr"/>
        <c:lblOffset val="100"/>
      </c:catAx>
      <c:valAx>
        <c:axId val="74554368"/>
        <c:scaling>
          <c:orientation val="minMax"/>
        </c:scaling>
        <c:delete val="1"/>
        <c:axPos val="b"/>
        <c:majorGridlines/>
        <c:numFmt formatCode="General" sourceLinked="1"/>
        <c:tickLblPos val="none"/>
        <c:crossAx val="745528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60000"/>
                  </a:schemeClr>
                </a:gs>
                <a:gs pos="33000">
                  <a:schemeClr val="accent5">
                    <a:tint val="86500"/>
                  </a:schemeClr>
                </a:gs>
                <a:gs pos="46750">
                  <a:schemeClr val="accent5">
                    <a:tint val="71000"/>
                    <a:satMod val="112000"/>
                  </a:schemeClr>
                </a:gs>
                <a:gs pos="53000">
                  <a:schemeClr val="accent5">
                    <a:tint val="71000"/>
                    <a:satMod val="112000"/>
                  </a:schemeClr>
                </a:gs>
                <a:gs pos="68000">
                  <a:schemeClr val="accent5">
                    <a:tint val="86000"/>
                  </a:schemeClr>
                </a:gs>
                <a:gs pos="100000">
                  <a:schemeClr val="accent5">
                    <a:shade val="60000"/>
                  </a:schemeClr>
                </a:gs>
              </a:gsLst>
              <a:lin ang="8350000" scaled="1"/>
            </a:gradFill>
            <a:ln w="9525" cap="flat" cmpd="sng" algn="ctr">
              <a:solidFill>
                <a:schemeClr val="accent5">
                  <a:shade val="48000"/>
                  <a:satMod val="110000"/>
                </a:scheme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  <a:latin typeface="Book Antiqua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0.80800000000000005</c:v>
                </c:pt>
                <c:pt idx="1">
                  <c:v>0.80900000000000005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88-4F99-8746-9939E094E748}"/>
            </c:ext>
          </c:extLst>
        </c:ser>
        <c:gapWidth val="18"/>
        <c:gapDepth val="10"/>
        <c:shape val="cone"/>
        <c:axId val="82821120"/>
        <c:axId val="82822656"/>
        <c:axId val="0"/>
      </c:bar3DChart>
      <c:catAx>
        <c:axId val="828211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400" b="1">
                <a:solidFill>
                  <a:schemeClr val="bg1"/>
                </a:solidFill>
                <a:latin typeface="Book Antiqua" pitchFamily="18" charset="0"/>
              </a:defRPr>
            </a:pPr>
            <a:endParaRPr lang="ru-RU"/>
          </a:p>
        </c:txPr>
        <c:crossAx val="82822656"/>
        <c:crosses val="autoZero"/>
        <c:auto val="1"/>
        <c:lblAlgn val="ctr"/>
        <c:lblOffset val="100"/>
      </c:catAx>
      <c:valAx>
        <c:axId val="82822656"/>
        <c:scaling>
          <c:orientation val="minMax"/>
        </c:scaling>
        <c:delete val="1"/>
        <c:axPos val="l"/>
        <c:majorGridlines/>
        <c:numFmt formatCode="0.0%" sourceLinked="1"/>
        <c:tickLblPos val="none"/>
        <c:crossAx val="82821120"/>
        <c:crosses val="autoZero"/>
        <c:crossBetween val="between"/>
      </c:valAx>
      <c:spPr>
        <a:scene3d>
          <a:camera prst="orthographicFront"/>
          <a:lightRig rig="threePt" dir="t"/>
        </a:scene3d>
        <a:sp3d prstMaterial="dkEdge"/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9"/>
  <c:chart>
    <c:view3D>
      <c:perspective val="30"/>
    </c:view3D>
    <c:plotArea>
      <c:layout>
        <c:manualLayout>
          <c:layoutTarget val="inner"/>
          <c:xMode val="edge"/>
          <c:yMode val="edge"/>
          <c:x val="0"/>
          <c:y val="2.8933095519995053E-2"/>
          <c:w val="0.79639277729172753"/>
          <c:h val="0.93634718985600918"/>
        </c:manualLayout>
      </c:layout>
      <c:bar3DChart>
        <c:barDir val="col"/>
        <c:grouping val="standard"/>
        <c:shape val="cylinder"/>
        <c:axId val="72717056"/>
        <c:axId val="72718976"/>
        <c:axId val="77509056"/>
      </c:bar3DChart>
      <c:catAx>
        <c:axId val="72717056"/>
        <c:scaling>
          <c:orientation val="minMax"/>
        </c:scaling>
        <c:delete val="1"/>
        <c:axPos val="b"/>
        <c:tickLblPos val="none"/>
        <c:crossAx val="72718976"/>
        <c:crosses val="autoZero"/>
        <c:auto val="1"/>
        <c:lblAlgn val="ctr"/>
        <c:lblOffset val="100"/>
      </c:catAx>
      <c:valAx>
        <c:axId val="7271897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72717056"/>
        <c:crosses val="autoZero"/>
        <c:crossBetween val="between"/>
      </c:valAx>
      <c:serAx>
        <c:axId val="77509056"/>
        <c:scaling>
          <c:orientation val="minMax"/>
        </c:scaling>
        <c:delete val="1"/>
        <c:axPos val="b"/>
        <c:tickLblPos val="none"/>
        <c:crossAx val="72718976"/>
        <c:crosses val="autoZero"/>
      </c:serAx>
    </c:plotArea>
    <c:legend>
      <c:legendPos val="r"/>
      <c:layout>
        <c:manualLayout>
          <c:xMode val="edge"/>
          <c:yMode val="edge"/>
          <c:x val="0.77758870418975368"/>
          <c:y val="0.34716718413710956"/>
          <c:w val="0.21315203655098691"/>
          <c:h val="0.2238207181913769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125151637885413E-2"/>
          <c:y val="0"/>
          <c:w val="0.7320144228836156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8"/>
          <c:dPt>
            <c:idx val="0"/>
            <c:spPr>
              <a:solidFill>
                <a:srgbClr val="8CC69A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C5C000"/>
              </a:solidFill>
            </c:spPr>
          </c:dPt>
          <c:dPt>
            <c:idx val="3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4"/>
            <c:spPr>
              <a:solidFill>
                <a:schemeClr val="tx1"/>
              </a:solidFill>
            </c:spPr>
          </c:dPt>
          <c:dLbls>
            <c:dLbl>
              <c:idx val="0"/>
              <c:layout>
                <c:manualLayout>
                  <c:x val="-8.9311475472484206E-2"/>
                  <c:y val="0.10339749002647489"/>
                </c:manualLayout>
              </c:layout>
              <c:showVal val="1"/>
            </c:dLbl>
            <c:dLbl>
              <c:idx val="1"/>
              <c:layout>
                <c:manualLayout>
                  <c:x val="8.5274390418667769E-3"/>
                  <c:y val="-9.7767654515636265E-2"/>
                </c:manualLayout>
              </c:layout>
              <c:showVal val="1"/>
            </c:dLbl>
            <c:dLbl>
              <c:idx val="2"/>
              <c:layout>
                <c:manualLayout>
                  <c:x val="3.9972695189270692E-2"/>
                  <c:y val="-5.5491125354305518E-2"/>
                </c:manualLayout>
              </c:layout>
              <c:showVal val="1"/>
            </c:dLbl>
            <c:dLbl>
              <c:idx val="3"/>
              <c:layout>
                <c:manualLayout>
                  <c:x val="3.2119576536588257E-2"/>
                  <c:y val="-2.2081452099555608E-2"/>
                </c:manualLayout>
              </c:layout>
              <c:showVal val="1"/>
            </c:dLbl>
            <c:dLbl>
              <c:idx val="4"/>
              <c:layout>
                <c:manualLayout>
                  <c:x val="4.6397086297034824E-2"/>
                  <c:y val="-2.2512902485357918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Лист1!$A$3:$A$7</c:f>
              <c:strCache>
                <c:ptCount val="5"/>
                <c:pt idx="0">
                  <c:v>Развитие жилищно-коммунального хозяйства</c:v>
                </c:pt>
                <c:pt idx="1">
                  <c:v>Развитие осуществления пассажирских перевозок автомобильным транспортом по муниципальным городским и пригородным маршрутам Мостовского район</c:v>
                </c:pt>
                <c:pt idx="2">
                  <c:v>Доступная среда</c:v>
                </c:pt>
                <c:pt idx="3">
                  <c:v>Региональная политика и развитие гражданского общества</c:v>
                </c:pt>
                <c:pt idx="4">
                  <c:v>Казачество Кубани</c:v>
                </c:pt>
              </c:strCache>
            </c:strRef>
          </c:cat>
          <c:val>
            <c:numRef>
              <c:f>Лист1!$B$3:$B$7</c:f>
              <c:numCache>
                <c:formatCode>#,##0.0</c:formatCode>
                <c:ptCount val="5"/>
                <c:pt idx="0">
                  <c:v>617.1</c:v>
                </c:pt>
                <c:pt idx="1">
                  <c:v>735.5</c:v>
                </c:pt>
                <c:pt idx="2">
                  <c:v>90</c:v>
                </c:pt>
                <c:pt idx="3">
                  <c:v>626.6</c:v>
                </c:pt>
                <c:pt idx="4">
                  <c:v>100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200" b="1">
                <a:solidFill>
                  <a:schemeClr val="tx1"/>
                </a:solidFill>
                <a:latin typeface="Book Antiqua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00" b="1">
                <a:solidFill>
                  <a:schemeClr val="tx1"/>
                </a:solidFill>
                <a:latin typeface="Book Antiqua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="1">
                <a:solidFill>
                  <a:schemeClr val="tx1"/>
                </a:solidFill>
                <a:latin typeface="Book Antiqua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200" b="1">
                <a:solidFill>
                  <a:schemeClr val="tx1"/>
                </a:solidFill>
                <a:latin typeface="Book Antiqua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200" b="1">
                <a:solidFill>
                  <a:schemeClr val="tx1"/>
                </a:solidFill>
                <a:latin typeface="Book Antiqua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4746811891063547"/>
          <c:y val="0"/>
          <c:w val="0.25253188108936447"/>
          <c:h val="1"/>
        </c:manualLayout>
      </c:layout>
      <c:txPr>
        <a:bodyPr/>
        <a:lstStyle/>
        <a:p>
          <a:pPr>
            <a:defRPr b="1">
              <a:solidFill>
                <a:schemeClr val="tx1"/>
              </a:solidFill>
              <a:latin typeface="Book Antiqua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view3D>
      <c:perspective val="30"/>
    </c:view3D>
    <c:plotArea>
      <c:layout>
        <c:manualLayout>
          <c:layoutTarget val="inner"/>
          <c:xMode val="edge"/>
          <c:yMode val="edge"/>
          <c:x val="0"/>
          <c:y val="1.3486176668914416E-2"/>
          <c:w val="0.84026538349372981"/>
          <c:h val="0.77848519440801678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муниципального долга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2019 года</c:v>
                </c:pt>
                <c:pt idx="1">
                  <c:v>на 1 января 2020 года</c:v>
                </c:pt>
                <c:pt idx="2">
                  <c:v>на 1 января 2021 года</c:v>
                </c:pt>
                <c:pt idx="3">
                  <c:v>на 1 января 2022 года</c:v>
                </c:pt>
              </c:strCache>
            </c:strRef>
          </c:cat>
          <c:val>
            <c:numRef>
              <c:f>Лист1!$B$2:$B$5</c:f>
              <c:numCache>
                <c:formatCode>_-* #,##0.0\ _₽_-;\-* #,##0.0\ _₽_-;_-* "-"\ _₽_-;_-@_-</c:formatCode>
                <c:ptCount val="4"/>
                <c:pt idx="0">
                  <c:v>72.849999999999994</c:v>
                </c:pt>
                <c:pt idx="1">
                  <c:v>95.6</c:v>
                </c:pt>
                <c:pt idx="2">
                  <c:v>95.6</c:v>
                </c:pt>
                <c:pt idx="3">
                  <c:v>95.6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FF4-4980-AEBF-59FAA39AD8C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2019 года</c:v>
                </c:pt>
                <c:pt idx="1">
                  <c:v>на 1 января 2020 года</c:v>
                </c:pt>
                <c:pt idx="2">
                  <c:v>на 1 января 2021 года</c:v>
                </c:pt>
                <c:pt idx="3">
                  <c:v>на 1 января 2022 года</c:v>
                </c:pt>
              </c:strCache>
            </c:strRef>
          </c:cat>
          <c:val>
            <c:numRef>
              <c:f>Лист1!$C$2:$C$5</c:f>
              <c:numCache>
                <c:formatCode>_-* #,##0.0\ _₽_-;\-* #,##0.0\ _₽_-;_-* "-"\ _₽_-;_-@_-</c:formatCode>
                <c:ptCount val="4"/>
                <c:pt idx="0">
                  <c:v>15</c:v>
                </c:pt>
                <c:pt idx="1">
                  <c:v>37.800000000000004</c:v>
                </c:pt>
                <c:pt idx="2">
                  <c:v>37.800000000000004</c:v>
                </c:pt>
                <c:pt idx="3">
                  <c:v>37.800000000000004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FF4-4980-AEBF-59FAA39AD8C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коммерческие кредиты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2019 года</c:v>
                </c:pt>
                <c:pt idx="1">
                  <c:v>на 1 января 2020 года</c:v>
                </c:pt>
                <c:pt idx="2">
                  <c:v>на 1 января 2021 года</c:v>
                </c:pt>
                <c:pt idx="3">
                  <c:v>на 1 января 2022 года</c:v>
                </c:pt>
              </c:strCache>
            </c:strRef>
          </c:cat>
          <c:val>
            <c:numRef>
              <c:f>Лист1!$D$2:$D$5</c:f>
              <c:numCache>
                <c:formatCode>_-* #,##0.0\ _₽_-;\-* #,##0.0\ _₽_-;_-* "-"\ _₽_-;_-@_-</c:formatCode>
                <c:ptCount val="4"/>
                <c:pt idx="0">
                  <c:v>57.85</c:v>
                </c:pt>
                <c:pt idx="1">
                  <c:v>57.85</c:v>
                </c:pt>
                <c:pt idx="2">
                  <c:v>57.85</c:v>
                </c:pt>
                <c:pt idx="3">
                  <c:v>57.85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FF4-4980-AEBF-59FAA39AD8CC}"/>
            </c:ext>
          </c:extLst>
        </c:ser>
        <c:shape val="pyramid"/>
        <c:axId val="142076160"/>
        <c:axId val="142213120"/>
        <c:axId val="0"/>
      </c:bar3DChart>
      <c:catAx>
        <c:axId val="142076160"/>
        <c:scaling>
          <c:orientation val="minMax"/>
        </c:scaling>
        <c:axPos val="b"/>
        <c:numFmt formatCode="General" sourceLinked="0"/>
        <c:tickLblPos val="nextTo"/>
        <c:crossAx val="142213120"/>
        <c:crosses val="autoZero"/>
        <c:auto val="1"/>
        <c:lblAlgn val="ctr"/>
        <c:lblOffset val="100"/>
      </c:catAx>
      <c:valAx>
        <c:axId val="142213120"/>
        <c:scaling>
          <c:orientation val="minMax"/>
        </c:scaling>
        <c:delete val="1"/>
        <c:axPos val="l"/>
        <c:majorGridlines/>
        <c:numFmt formatCode="0%" sourceLinked="1"/>
        <c:tickLblPos val="none"/>
        <c:crossAx val="142076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557402546903845"/>
          <c:y val="3.758947865839099E-2"/>
          <c:w val="0.18442597453096193"/>
          <c:h val="0.82502312295251701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789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626" y="0"/>
            <a:ext cx="2919565" cy="493789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D9B21AE2-7632-4A38-A243-6FA9626C8C4C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262" y="4687052"/>
            <a:ext cx="5389240" cy="4439368"/>
          </a:xfrm>
          <a:prstGeom prst="rect">
            <a:avLst/>
          </a:prstGeom>
        </p:spPr>
        <p:txBody>
          <a:bodyPr vert="horz" lIns="90754" tIns="45377" rIns="90754" bIns="4537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9565" cy="493789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626" y="9370947"/>
            <a:ext cx="2919565" cy="493789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5EE5B6BA-6D54-4790-8E6B-161F352CD0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727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transition>
    <p:wipe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7704856" cy="313932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БЮДЖЕТ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ДЛЯ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ГРАЖДАН</a:t>
            </a:r>
            <a:endParaRPr lang="ru-RU" sz="6600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3933056"/>
            <a:ext cx="617443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Н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ачальник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финансового управления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</a:t>
            </a:r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Е.М.Тютерева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691157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Мостовский район</a:t>
            </a:r>
          </a:p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п.Мостовской</a:t>
            </a:r>
          </a:p>
          <a:p>
            <a:pPr algn="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2018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г.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DDEE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+mn-lt"/>
              </a:rPr>
              <a:t>Расходы бюджета </a:t>
            </a:r>
            <a:r>
              <a:rPr lang="ru-RU" sz="2800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+mn-lt"/>
              </a:rPr>
            </a:br>
            <a:r>
              <a:rPr lang="ru-RU" sz="2800" dirty="0">
                <a:solidFill>
                  <a:srgbClr val="7030A0"/>
                </a:solidFill>
                <a:latin typeface="+mn-lt"/>
              </a:rPr>
              <a:t>муниципального образования Мостовский район в разрезе муниципальных программ характеризуются следующими данными:</a:t>
            </a:r>
            <a:br>
              <a:rPr lang="ru-RU" sz="2800" dirty="0">
                <a:solidFill>
                  <a:srgbClr val="7030A0"/>
                </a:solidFill>
                <a:latin typeface="+mn-lt"/>
              </a:rPr>
            </a:br>
            <a:r>
              <a:rPr lang="ru-RU" sz="2800" dirty="0">
                <a:solidFill>
                  <a:srgbClr val="7030A0"/>
                </a:solidFill>
                <a:latin typeface="+mn-lt"/>
              </a:rPr>
              <a:t>                                                                     </a:t>
            </a:r>
            <a:r>
              <a:rPr lang="ru-RU" sz="2000" dirty="0">
                <a:solidFill>
                  <a:srgbClr val="7030A0"/>
                </a:solidFill>
                <a:latin typeface="+mn-lt"/>
              </a:rPr>
              <a:t>(млн. 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67544" y="1988840"/>
          <a:ext cx="8229600" cy="4478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820688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 </a:t>
                      </a:r>
                      <a:r>
                        <a:rPr lang="ru-RU" dirty="0" err="1"/>
                        <a:t>п</a:t>
                      </a:r>
                      <a:r>
                        <a:rPr lang="ru-RU" dirty="0"/>
                        <a:t>/</a:t>
                      </a:r>
                      <a:r>
                        <a:rPr lang="ru-RU" dirty="0" err="1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 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Развитие здравоохранения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106,9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16,2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10,8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11,4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Развитие образования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807,0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823,4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797,9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789,2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Социальная поддержка граждан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61,1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64 ,6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66,9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69,3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Дети Кубани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19,8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24,9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24,6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24,6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Обеспечение безопасности населения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12,6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13,0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6,1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6,1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Развитие культуры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184,3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183,7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62,8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62,9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40228723"/>
      </p:ext>
    </p:extLst>
  </p:cSld>
  <p:clrMapOvr>
    <a:masterClrMapping/>
  </p:clrMapOvr>
  <p:transition>
    <p:wipe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FFFF00"/>
                </a:solidFill>
                <a:latin typeface="+mn-lt"/>
              </a:rPr>
              <a:t>(млн.рублей)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11560" y="620689"/>
          <a:ext cx="8229600" cy="6065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26885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 </a:t>
                      </a:r>
                      <a:r>
                        <a:rPr lang="ru-RU" dirty="0" err="1"/>
                        <a:t>п</a:t>
                      </a:r>
                      <a:r>
                        <a:rPr lang="ru-RU" dirty="0"/>
                        <a:t>/</a:t>
                      </a:r>
                      <a:r>
                        <a:rPr lang="ru-RU" dirty="0" err="1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 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7466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Комплексное и устойчивое развитие Краснодарского края в сфере строительства и архитектуры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2,6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9243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Развитие физической куль­туры и спорта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32,4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31,8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30,3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30,3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5995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Социально-экономическое и инновационное развитие Мостовского района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807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10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Молодежь Кубани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4,6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4,9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4332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11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Развитие сельского хозяйства и регулирование рынков сельскохозяйственной про­дукции, сырья и продоволь­ствия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13,0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10,2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10,2                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10,2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924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12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Управление муниципальными финансами Мостовского района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175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46,9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44,4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3025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17,1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R="72390"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17,1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9243">
                <a:tc>
                  <a:txBody>
                    <a:bodyPr/>
                    <a:lstStyle/>
                    <a:p>
                      <a:endParaRPr lang="ru-RU" sz="2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Всего: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1 291,9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1 218,7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1 030,8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1 025,2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40228723"/>
      </p:ext>
    </p:extLst>
  </p:cSld>
  <p:clrMapOvr>
    <a:masterClrMapping/>
  </p:clrMapOvr>
  <p:transition>
    <p:wipe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95536" y="36240"/>
            <a:ext cx="8301608" cy="1160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Прочие муниципальные программы</a:t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37892554"/>
              </p:ext>
            </p:extLst>
          </p:nvPr>
        </p:nvGraphicFramePr>
        <p:xfrm>
          <a:off x="395536" y="1772816"/>
          <a:ext cx="8229600" cy="4965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103753543"/>
              </p:ext>
            </p:extLst>
          </p:nvPr>
        </p:nvGraphicFramePr>
        <p:xfrm>
          <a:off x="467544" y="1484784"/>
          <a:ext cx="8373616" cy="5174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306226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Непрограммные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направления расходов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                                             </a:t>
            </a:r>
            <a:r>
              <a:rPr lang="ru-RU" sz="2700" dirty="0">
                <a:solidFill>
                  <a:schemeClr val="accent5">
                    <a:lumMod val="75000"/>
                  </a:schemeClr>
                </a:solidFill>
              </a:rPr>
              <a:t>(млн.рублей)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85347444"/>
              </p:ext>
            </p:extLst>
          </p:nvPr>
        </p:nvGraphicFramePr>
        <p:xfrm>
          <a:off x="251520" y="1916832"/>
          <a:ext cx="8640960" cy="3828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64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064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26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328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раздела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2018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2019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2020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2021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4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расходов,  в том числе: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87,5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79,1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75,4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75,4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2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</a:t>
                      </a:r>
                      <a:r>
                        <a:rPr lang="ru-RU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вопросы, всего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87,4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79,0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75,3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75,3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164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резервные фонды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40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и </a:t>
                      </a:r>
                      <a:r>
                        <a:rPr lang="ru-RU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правоохранительная деятельность</a:t>
                      </a:r>
                      <a:endParaRPr lang="ru-RU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0,1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3600" dirty="0">
                <a:solidFill>
                  <a:schemeClr val="tx2">
                    <a:lumMod val="50000"/>
                  </a:schemeClr>
                </a:solidFill>
              </a:rPr>
              <a:t> финансирования дефицита бюджета (млн.руб.)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50208794"/>
              </p:ext>
            </p:extLst>
          </p:nvPr>
        </p:nvGraphicFramePr>
        <p:xfrm>
          <a:off x="611561" y="1484784"/>
          <a:ext cx="7992888" cy="4968551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3920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669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69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69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9233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2400" baseline="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25404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-22,8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25404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Привлечение кредитов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89,8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43,6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89,8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25404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 кредитов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43,6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89,8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60135572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Объем муниципального долга Мостовского района    </a:t>
            </a:r>
            <a:r>
              <a:rPr lang="ru-RU" sz="1600" smtClean="0">
                <a:solidFill>
                  <a:schemeClr val="accent6">
                    <a:lumMod val="75000"/>
                  </a:schemeClr>
                </a:solidFill>
              </a:rPr>
              <a:t>млн.рублей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10028822"/>
              </p:ext>
            </p:extLst>
          </p:nvPr>
        </p:nvGraphicFramePr>
        <p:xfrm>
          <a:off x="107504" y="1340768"/>
          <a:ext cx="8928992" cy="5284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95679657"/>
      </p:ext>
    </p:extLst>
  </p:cSld>
  <p:clrMapOvr>
    <a:masterClrMapping/>
  </p:clrMapOvr>
  <p:transition>
    <p:wipe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2"/>
          <p:cNvSpPr>
            <a:spLocks/>
          </p:cNvSpPr>
          <p:nvPr/>
        </p:nvSpPr>
        <p:spPr bwMode="auto">
          <a:xfrm>
            <a:off x="357188" y="0"/>
            <a:ext cx="8243887" cy="6858000"/>
          </a:xfrm>
          <a:custGeom>
            <a:avLst/>
            <a:gdLst>
              <a:gd name="T0" fmla="*/ 2147483647 w 3397"/>
              <a:gd name="T1" fmla="*/ 2147483647 h 3182"/>
              <a:gd name="T2" fmla="*/ 2147483647 w 3397"/>
              <a:gd name="T3" fmla="*/ 2147483647 h 3182"/>
              <a:gd name="T4" fmla="*/ 2147483647 w 3397"/>
              <a:gd name="T5" fmla="*/ 2147483647 h 3182"/>
              <a:gd name="T6" fmla="*/ 2147483647 w 3397"/>
              <a:gd name="T7" fmla="*/ 2147483647 h 3182"/>
              <a:gd name="T8" fmla="*/ 2147483647 w 3397"/>
              <a:gd name="T9" fmla="*/ 2147483647 h 3182"/>
              <a:gd name="T10" fmla="*/ 2147483647 w 3397"/>
              <a:gd name="T11" fmla="*/ 2147483647 h 3182"/>
              <a:gd name="T12" fmla="*/ 2147483647 w 3397"/>
              <a:gd name="T13" fmla="*/ 2147483647 h 3182"/>
              <a:gd name="T14" fmla="*/ 2147483647 w 3397"/>
              <a:gd name="T15" fmla="*/ 2147483647 h 3182"/>
              <a:gd name="T16" fmla="*/ 2147483647 w 3397"/>
              <a:gd name="T17" fmla="*/ 2147483647 h 3182"/>
              <a:gd name="T18" fmla="*/ 2147483647 w 3397"/>
              <a:gd name="T19" fmla="*/ 2147483647 h 3182"/>
              <a:gd name="T20" fmla="*/ 2147483647 w 3397"/>
              <a:gd name="T21" fmla="*/ 2147483647 h 3182"/>
              <a:gd name="T22" fmla="*/ 2147483647 w 3397"/>
              <a:gd name="T23" fmla="*/ 2147483647 h 3182"/>
              <a:gd name="T24" fmla="*/ 2147483647 w 3397"/>
              <a:gd name="T25" fmla="*/ 2147483647 h 3182"/>
              <a:gd name="T26" fmla="*/ 2147483647 w 3397"/>
              <a:gd name="T27" fmla="*/ 2147483647 h 3182"/>
              <a:gd name="T28" fmla="*/ 2147483647 w 3397"/>
              <a:gd name="T29" fmla="*/ 2147483647 h 3182"/>
              <a:gd name="T30" fmla="*/ 2147483647 w 3397"/>
              <a:gd name="T31" fmla="*/ 2147483647 h 3182"/>
              <a:gd name="T32" fmla="*/ 2147483647 w 3397"/>
              <a:gd name="T33" fmla="*/ 2147483647 h 3182"/>
              <a:gd name="T34" fmla="*/ 2147483647 w 3397"/>
              <a:gd name="T35" fmla="*/ 2147483647 h 3182"/>
              <a:gd name="T36" fmla="*/ 2147483647 w 3397"/>
              <a:gd name="T37" fmla="*/ 2147483647 h 3182"/>
              <a:gd name="T38" fmla="*/ 2147483647 w 3397"/>
              <a:gd name="T39" fmla="*/ 2147483647 h 3182"/>
              <a:gd name="T40" fmla="*/ 2147483647 w 3397"/>
              <a:gd name="T41" fmla="*/ 2147483647 h 3182"/>
              <a:gd name="T42" fmla="*/ 2147483647 w 3397"/>
              <a:gd name="T43" fmla="*/ 2147483647 h 3182"/>
              <a:gd name="T44" fmla="*/ 2147483647 w 3397"/>
              <a:gd name="T45" fmla="*/ 2147483647 h 3182"/>
              <a:gd name="T46" fmla="*/ 2147483647 w 3397"/>
              <a:gd name="T47" fmla="*/ 2147483647 h 3182"/>
              <a:gd name="T48" fmla="*/ 2147483647 w 3397"/>
              <a:gd name="T49" fmla="*/ 2147483647 h 3182"/>
              <a:gd name="T50" fmla="*/ 2147483647 w 3397"/>
              <a:gd name="T51" fmla="*/ 2147483647 h 3182"/>
              <a:gd name="T52" fmla="*/ 2147483647 w 3397"/>
              <a:gd name="T53" fmla="*/ 2147483647 h 3182"/>
              <a:gd name="T54" fmla="*/ 2147483647 w 3397"/>
              <a:gd name="T55" fmla="*/ 2147483647 h 3182"/>
              <a:gd name="T56" fmla="*/ 2147483647 w 3397"/>
              <a:gd name="T57" fmla="*/ 2147483647 h 3182"/>
              <a:gd name="T58" fmla="*/ 2147483647 w 3397"/>
              <a:gd name="T59" fmla="*/ 2147483647 h 3182"/>
              <a:gd name="T60" fmla="*/ 2147483647 w 3397"/>
              <a:gd name="T61" fmla="*/ 2147483647 h 3182"/>
              <a:gd name="T62" fmla="*/ 2147483647 w 3397"/>
              <a:gd name="T63" fmla="*/ 2147483647 h 3182"/>
              <a:gd name="T64" fmla="*/ 2147483647 w 3397"/>
              <a:gd name="T65" fmla="*/ 2147483647 h 3182"/>
              <a:gd name="T66" fmla="*/ 2147483647 w 3397"/>
              <a:gd name="T67" fmla="*/ 2147483647 h 3182"/>
              <a:gd name="T68" fmla="*/ 2147483647 w 3397"/>
              <a:gd name="T69" fmla="*/ 2147483647 h 3182"/>
              <a:gd name="T70" fmla="*/ 2147483647 w 3397"/>
              <a:gd name="T71" fmla="*/ 2147483647 h 3182"/>
              <a:gd name="T72" fmla="*/ 2147483647 w 3397"/>
              <a:gd name="T73" fmla="*/ 2147483647 h 3182"/>
              <a:gd name="T74" fmla="*/ 2147483647 w 3397"/>
              <a:gd name="T75" fmla="*/ 2147483647 h 3182"/>
              <a:gd name="T76" fmla="*/ 2147483647 w 3397"/>
              <a:gd name="T77" fmla="*/ 2147483647 h 3182"/>
              <a:gd name="T78" fmla="*/ 2147483647 w 3397"/>
              <a:gd name="T79" fmla="*/ 2147483647 h 3182"/>
              <a:gd name="T80" fmla="*/ 2147483647 w 3397"/>
              <a:gd name="T81" fmla="*/ 2147483647 h 3182"/>
              <a:gd name="T82" fmla="*/ 2147483647 w 3397"/>
              <a:gd name="T83" fmla="*/ 2147483647 h 3182"/>
              <a:gd name="T84" fmla="*/ 2147483647 w 3397"/>
              <a:gd name="T85" fmla="*/ 2147483647 h 3182"/>
              <a:gd name="T86" fmla="*/ 2147483647 w 3397"/>
              <a:gd name="T87" fmla="*/ 2147483647 h 3182"/>
              <a:gd name="T88" fmla="*/ 2147483647 w 3397"/>
              <a:gd name="T89" fmla="*/ 2147483647 h 3182"/>
              <a:gd name="T90" fmla="*/ 2147483647 w 3397"/>
              <a:gd name="T91" fmla="*/ 2147483647 h 3182"/>
              <a:gd name="T92" fmla="*/ 2147483647 w 3397"/>
              <a:gd name="T93" fmla="*/ 2147483647 h 3182"/>
              <a:gd name="T94" fmla="*/ 2147483647 w 3397"/>
              <a:gd name="T95" fmla="*/ 2147483647 h 3182"/>
              <a:gd name="T96" fmla="*/ 2147483647 w 3397"/>
              <a:gd name="T97" fmla="*/ 2147483647 h 3182"/>
              <a:gd name="T98" fmla="*/ 2147483647 w 3397"/>
              <a:gd name="T99" fmla="*/ 2147483647 h 3182"/>
              <a:gd name="T100" fmla="*/ 2147483647 w 3397"/>
              <a:gd name="T101" fmla="*/ 2147483647 h 3182"/>
              <a:gd name="T102" fmla="*/ 2147483647 w 3397"/>
              <a:gd name="T103" fmla="*/ 2147483647 h 3182"/>
              <a:gd name="T104" fmla="*/ 2147483647 w 3397"/>
              <a:gd name="T105" fmla="*/ 2147483647 h 3182"/>
              <a:gd name="T106" fmla="*/ 2147483647 w 3397"/>
              <a:gd name="T107" fmla="*/ 2147483647 h 3182"/>
              <a:gd name="T108" fmla="*/ 2147483647 w 3397"/>
              <a:gd name="T109" fmla="*/ 2147483647 h 3182"/>
              <a:gd name="T110" fmla="*/ 2147483647 w 3397"/>
              <a:gd name="T111" fmla="*/ 2147483647 h 3182"/>
              <a:gd name="T112" fmla="*/ 2147483647 w 3397"/>
              <a:gd name="T113" fmla="*/ 2147483647 h 3182"/>
              <a:gd name="T114" fmla="*/ 2147483647 w 3397"/>
              <a:gd name="T115" fmla="*/ 2147483647 h 3182"/>
              <a:gd name="T116" fmla="*/ 2147483647 w 3397"/>
              <a:gd name="T117" fmla="*/ 2147483647 h 31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397"/>
              <a:gd name="T178" fmla="*/ 0 h 3182"/>
              <a:gd name="T179" fmla="*/ 3397 w 3397"/>
              <a:gd name="T180" fmla="*/ 3182 h 318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397" h="3182">
                <a:moveTo>
                  <a:pt x="788" y="1958"/>
                </a:moveTo>
                <a:cubicBezTo>
                  <a:pt x="747" y="1968"/>
                  <a:pt x="770" y="1954"/>
                  <a:pt x="770" y="2000"/>
                </a:cubicBezTo>
                <a:cubicBezTo>
                  <a:pt x="770" y="2012"/>
                  <a:pt x="766" y="2024"/>
                  <a:pt x="764" y="2036"/>
                </a:cubicBezTo>
                <a:cubicBezTo>
                  <a:pt x="643" y="2023"/>
                  <a:pt x="771" y="2006"/>
                  <a:pt x="638" y="2018"/>
                </a:cubicBezTo>
                <a:cubicBezTo>
                  <a:pt x="630" y="2016"/>
                  <a:pt x="622" y="2014"/>
                  <a:pt x="614" y="2012"/>
                </a:cubicBezTo>
                <a:cubicBezTo>
                  <a:pt x="602" y="2008"/>
                  <a:pt x="578" y="2000"/>
                  <a:pt x="578" y="2000"/>
                </a:cubicBezTo>
                <a:cubicBezTo>
                  <a:pt x="570" y="1976"/>
                  <a:pt x="560" y="1972"/>
                  <a:pt x="536" y="1964"/>
                </a:cubicBezTo>
                <a:cubicBezTo>
                  <a:pt x="528" y="1952"/>
                  <a:pt x="520" y="1940"/>
                  <a:pt x="512" y="1928"/>
                </a:cubicBezTo>
                <a:cubicBezTo>
                  <a:pt x="451" y="1837"/>
                  <a:pt x="543" y="1905"/>
                  <a:pt x="488" y="1868"/>
                </a:cubicBezTo>
                <a:cubicBezTo>
                  <a:pt x="484" y="1856"/>
                  <a:pt x="485" y="1841"/>
                  <a:pt x="476" y="1832"/>
                </a:cubicBezTo>
                <a:cubicBezTo>
                  <a:pt x="464" y="1820"/>
                  <a:pt x="440" y="1796"/>
                  <a:pt x="440" y="1796"/>
                </a:cubicBezTo>
                <a:cubicBezTo>
                  <a:pt x="438" y="1780"/>
                  <a:pt x="441" y="1763"/>
                  <a:pt x="434" y="1748"/>
                </a:cubicBezTo>
                <a:cubicBezTo>
                  <a:pt x="431" y="1742"/>
                  <a:pt x="418" y="1748"/>
                  <a:pt x="416" y="1742"/>
                </a:cubicBezTo>
                <a:cubicBezTo>
                  <a:pt x="406" y="1718"/>
                  <a:pt x="427" y="1716"/>
                  <a:pt x="440" y="1712"/>
                </a:cubicBezTo>
                <a:cubicBezTo>
                  <a:pt x="434" y="1661"/>
                  <a:pt x="439" y="1652"/>
                  <a:pt x="392" y="1664"/>
                </a:cubicBezTo>
                <a:cubicBezTo>
                  <a:pt x="388" y="1670"/>
                  <a:pt x="387" y="1679"/>
                  <a:pt x="380" y="1682"/>
                </a:cubicBezTo>
                <a:cubicBezTo>
                  <a:pt x="374" y="1684"/>
                  <a:pt x="368" y="1679"/>
                  <a:pt x="362" y="1676"/>
                </a:cubicBezTo>
                <a:cubicBezTo>
                  <a:pt x="300" y="1642"/>
                  <a:pt x="349" y="1660"/>
                  <a:pt x="308" y="1646"/>
                </a:cubicBezTo>
                <a:cubicBezTo>
                  <a:pt x="330" y="1639"/>
                  <a:pt x="340" y="1647"/>
                  <a:pt x="362" y="1640"/>
                </a:cubicBezTo>
                <a:cubicBezTo>
                  <a:pt x="363" y="1632"/>
                  <a:pt x="377" y="1564"/>
                  <a:pt x="362" y="1556"/>
                </a:cubicBezTo>
                <a:cubicBezTo>
                  <a:pt x="339" y="1543"/>
                  <a:pt x="310" y="1552"/>
                  <a:pt x="284" y="1550"/>
                </a:cubicBezTo>
                <a:cubicBezTo>
                  <a:pt x="222" y="1538"/>
                  <a:pt x="256" y="1530"/>
                  <a:pt x="176" y="1538"/>
                </a:cubicBezTo>
                <a:cubicBezTo>
                  <a:pt x="211" y="1573"/>
                  <a:pt x="215" y="1568"/>
                  <a:pt x="272" y="1574"/>
                </a:cubicBezTo>
                <a:cubicBezTo>
                  <a:pt x="270" y="1580"/>
                  <a:pt x="271" y="1588"/>
                  <a:pt x="266" y="1592"/>
                </a:cubicBezTo>
                <a:cubicBezTo>
                  <a:pt x="260" y="1597"/>
                  <a:pt x="239" y="1590"/>
                  <a:pt x="242" y="1598"/>
                </a:cubicBezTo>
                <a:cubicBezTo>
                  <a:pt x="244" y="1604"/>
                  <a:pt x="289" y="1614"/>
                  <a:pt x="296" y="1616"/>
                </a:cubicBezTo>
                <a:cubicBezTo>
                  <a:pt x="298" y="1624"/>
                  <a:pt x="297" y="1633"/>
                  <a:pt x="302" y="1640"/>
                </a:cubicBezTo>
                <a:cubicBezTo>
                  <a:pt x="312" y="1654"/>
                  <a:pt x="351" y="1658"/>
                  <a:pt x="290" y="1646"/>
                </a:cubicBezTo>
                <a:cubicBezTo>
                  <a:pt x="245" y="1601"/>
                  <a:pt x="195" y="1598"/>
                  <a:pt x="134" y="1592"/>
                </a:cubicBezTo>
                <a:cubicBezTo>
                  <a:pt x="117" y="1586"/>
                  <a:pt x="96" y="1588"/>
                  <a:pt x="80" y="1580"/>
                </a:cubicBezTo>
                <a:cubicBezTo>
                  <a:pt x="74" y="1577"/>
                  <a:pt x="74" y="1566"/>
                  <a:pt x="68" y="1562"/>
                </a:cubicBezTo>
                <a:cubicBezTo>
                  <a:pt x="58" y="1556"/>
                  <a:pt x="22" y="1548"/>
                  <a:pt x="8" y="1544"/>
                </a:cubicBezTo>
                <a:cubicBezTo>
                  <a:pt x="6" y="1538"/>
                  <a:pt x="0" y="1532"/>
                  <a:pt x="2" y="1526"/>
                </a:cubicBezTo>
                <a:cubicBezTo>
                  <a:pt x="6" y="1515"/>
                  <a:pt x="30" y="1512"/>
                  <a:pt x="38" y="1508"/>
                </a:cubicBezTo>
                <a:cubicBezTo>
                  <a:pt x="78" y="1488"/>
                  <a:pt x="78" y="1490"/>
                  <a:pt x="134" y="1484"/>
                </a:cubicBezTo>
                <a:cubicBezTo>
                  <a:pt x="176" y="1470"/>
                  <a:pt x="216" y="1479"/>
                  <a:pt x="254" y="1454"/>
                </a:cubicBezTo>
                <a:cubicBezTo>
                  <a:pt x="248" y="1442"/>
                  <a:pt x="247" y="1426"/>
                  <a:pt x="236" y="1418"/>
                </a:cubicBezTo>
                <a:cubicBezTo>
                  <a:pt x="223" y="1408"/>
                  <a:pt x="188" y="1406"/>
                  <a:pt x="188" y="1406"/>
                </a:cubicBezTo>
                <a:cubicBezTo>
                  <a:pt x="178" y="1408"/>
                  <a:pt x="168" y="1410"/>
                  <a:pt x="158" y="1412"/>
                </a:cubicBezTo>
                <a:cubicBezTo>
                  <a:pt x="152" y="1414"/>
                  <a:pt x="143" y="1424"/>
                  <a:pt x="140" y="1418"/>
                </a:cubicBezTo>
                <a:cubicBezTo>
                  <a:pt x="100" y="1331"/>
                  <a:pt x="158" y="1356"/>
                  <a:pt x="110" y="1340"/>
                </a:cubicBezTo>
                <a:cubicBezTo>
                  <a:pt x="59" y="1357"/>
                  <a:pt x="113" y="1401"/>
                  <a:pt x="62" y="1418"/>
                </a:cubicBezTo>
                <a:cubicBezTo>
                  <a:pt x="54" y="1416"/>
                  <a:pt x="42" y="1419"/>
                  <a:pt x="38" y="1412"/>
                </a:cubicBezTo>
                <a:cubicBezTo>
                  <a:pt x="35" y="1406"/>
                  <a:pt x="47" y="1400"/>
                  <a:pt x="50" y="1394"/>
                </a:cubicBezTo>
                <a:cubicBezTo>
                  <a:pt x="53" y="1388"/>
                  <a:pt x="52" y="1380"/>
                  <a:pt x="56" y="1376"/>
                </a:cubicBezTo>
                <a:cubicBezTo>
                  <a:pt x="66" y="1366"/>
                  <a:pt x="92" y="1352"/>
                  <a:pt x="92" y="1352"/>
                </a:cubicBezTo>
                <a:cubicBezTo>
                  <a:pt x="106" y="1331"/>
                  <a:pt x="110" y="1320"/>
                  <a:pt x="140" y="1310"/>
                </a:cubicBezTo>
                <a:cubicBezTo>
                  <a:pt x="152" y="1306"/>
                  <a:pt x="176" y="1298"/>
                  <a:pt x="176" y="1298"/>
                </a:cubicBezTo>
                <a:cubicBezTo>
                  <a:pt x="204" y="1302"/>
                  <a:pt x="223" y="1297"/>
                  <a:pt x="242" y="1316"/>
                </a:cubicBezTo>
                <a:cubicBezTo>
                  <a:pt x="247" y="1321"/>
                  <a:pt x="248" y="1330"/>
                  <a:pt x="254" y="1334"/>
                </a:cubicBezTo>
                <a:cubicBezTo>
                  <a:pt x="286" y="1357"/>
                  <a:pt x="324" y="1361"/>
                  <a:pt x="356" y="1382"/>
                </a:cubicBezTo>
                <a:cubicBezTo>
                  <a:pt x="379" y="1416"/>
                  <a:pt x="357" y="1416"/>
                  <a:pt x="326" y="1424"/>
                </a:cubicBezTo>
                <a:cubicBezTo>
                  <a:pt x="324" y="1430"/>
                  <a:pt x="317" y="1436"/>
                  <a:pt x="320" y="1442"/>
                </a:cubicBezTo>
                <a:cubicBezTo>
                  <a:pt x="327" y="1456"/>
                  <a:pt x="361" y="1440"/>
                  <a:pt x="320" y="1454"/>
                </a:cubicBezTo>
                <a:cubicBezTo>
                  <a:pt x="306" y="1495"/>
                  <a:pt x="351" y="1476"/>
                  <a:pt x="380" y="1472"/>
                </a:cubicBezTo>
                <a:cubicBezTo>
                  <a:pt x="407" y="1445"/>
                  <a:pt x="396" y="1432"/>
                  <a:pt x="434" y="1442"/>
                </a:cubicBezTo>
                <a:cubicBezTo>
                  <a:pt x="477" y="1485"/>
                  <a:pt x="482" y="1454"/>
                  <a:pt x="530" y="1442"/>
                </a:cubicBezTo>
                <a:cubicBezTo>
                  <a:pt x="514" y="1363"/>
                  <a:pt x="538" y="1431"/>
                  <a:pt x="386" y="1406"/>
                </a:cubicBezTo>
                <a:cubicBezTo>
                  <a:pt x="380" y="1405"/>
                  <a:pt x="376" y="1392"/>
                  <a:pt x="380" y="1388"/>
                </a:cubicBezTo>
                <a:cubicBezTo>
                  <a:pt x="391" y="1377"/>
                  <a:pt x="407" y="1404"/>
                  <a:pt x="422" y="1406"/>
                </a:cubicBezTo>
                <a:cubicBezTo>
                  <a:pt x="456" y="1411"/>
                  <a:pt x="490" y="1410"/>
                  <a:pt x="524" y="1412"/>
                </a:cubicBezTo>
                <a:cubicBezTo>
                  <a:pt x="572" y="1428"/>
                  <a:pt x="512" y="1442"/>
                  <a:pt x="548" y="1466"/>
                </a:cubicBezTo>
                <a:cubicBezTo>
                  <a:pt x="555" y="1471"/>
                  <a:pt x="564" y="1470"/>
                  <a:pt x="572" y="1472"/>
                </a:cubicBezTo>
                <a:cubicBezTo>
                  <a:pt x="594" y="1502"/>
                  <a:pt x="602" y="1505"/>
                  <a:pt x="638" y="1496"/>
                </a:cubicBezTo>
                <a:cubicBezTo>
                  <a:pt x="624" y="1486"/>
                  <a:pt x="605" y="1481"/>
                  <a:pt x="596" y="1466"/>
                </a:cubicBezTo>
                <a:cubicBezTo>
                  <a:pt x="560" y="1409"/>
                  <a:pt x="607" y="1445"/>
                  <a:pt x="566" y="1418"/>
                </a:cubicBezTo>
                <a:cubicBezTo>
                  <a:pt x="555" y="1385"/>
                  <a:pt x="574" y="1389"/>
                  <a:pt x="602" y="1382"/>
                </a:cubicBezTo>
                <a:cubicBezTo>
                  <a:pt x="608" y="1376"/>
                  <a:pt x="613" y="1369"/>
                  <a:pt x="620" y="1364"/>
                </a:cubicBezTo>
                <a:cubicBezTo>
                  <a:pt x="631" y="1355"/>
                  <a:pt x="656" y="1340"/>
                  <a:pt x="656" y="1340"/>
                </a:cubicBezTo>
                <a:cubicBezTo>
                  <a:pt x="666" y="1311"/>
                  <a:pt x="680" y="1274"/>
                  <a:pt x="662" y="1244"/>
                </a:cubicBezTo>
                <a:cubicBezTo>
                  <a:pt x="657" y="1235"/>
                  <a:pt x="642" y="1240"/>
                  <a:pt x="632" y="1238"/>
                </a:cubicBezTo>
                <a:cubicBezTo>
                  <a:pt x="644" y="1226"/>
                  <a:pt x="666" y="1219"/>
                  <a:pt x="668" y="1202"/>
                </a:cubicBezTo>
                <a:cubicBezTo>
                  <a:pt x="675" y="1141"/>
                  <a:pt x="664" y="1163"/>
                  <a:pt x="686" y="1130"/>
                </a:cubicBezTo>
                <a:cubicBezTo>
                  <a:pt x="697" y="1074"/>
                  <a:pt x="723" y="1069"/>
                  <a:pt x="776" y="1058"/>
                </a:cubicBezTo>
                <a:cubicBezTo>
                  <a:pt x="798" y="1044"/>
                  <a:pt x="799" y="1029"/>
                  <a:pt x="818" y="1010"/>
                </a:cubicBezTo>
                <a:cubicBezTo>
                  <a:pt x="830" y="950"/>
                  <a:pt x="810" y="1003"/>
                  <a:pt x="860" y="974"/>
                </a:cubicBezTo>
                <a:cubicBezTo>
                  <a:pt x="865" y="971"/>
                  <a:pt x="864" y="962"/>
                  <a:pt x="866" y="956"/>
                </a:cubicBezTo>
                <a:cubicBezTo>
                  <a:pt x="872" y="942"/>
                  <a:pt x="878" y="928"/>
                  <a:pt x="884" y="914"/>
                </a:cubicBezTo>
                <a:cubicBezTo>
                  <a:pt x="894" y="944"/>
                  <a:pt x="908" y="944"/>
                  <a:pt x="938" y="950"/>
                </a:cubicBezTo>
                <a:cubicBezTo>
                  <a:pt x="940" y="956"/>
                  <a:pt x="939" y="964"/>
                  <a:pt x="944" y="968"/>
                </a:cubicBezTo>
                <a:cubicBezTo>
                  <a:pt x="952" y="974"/>
                  <a:pt x="981" y="981"/>
                  <a:pt x="974" y="974"/>
                </a:cubicBezTo>
                <a:cubicBezTo>
                  <a:pt x="968" y="968"/>
                  <a:pt x="962" y="962"/>
                  <a:pt x="956" y="956"/>
                </a:cubicBezTo>
                <a:cubicBezTo>
                  <a:pt x="958" y="944"/>
                  <a:pt x="955" y="930"/>
                  <a:pt x="962" y="920"/>
                </a:cubicBezTo>
                <a:cubicBezTo>
                  <a:pt x="977" y="899"/>
                  <a:pt x="1019" y="915"/>
                  <a:pt x="968" y="902"/>
                </a:cubicBezTo>
                <a:cubicBezTo>
                  <a:pt x="919" y="918"/>
                  <a:pt x="976" y="946"/>
                  <a:pt x="920" y="932"/>
                </a:cubicBezTo>
                <a:cubicBezTo>
                  <a:pt x="916" y="924"/>
                  <a:pt x="909" y="917"/>
                  <a:pt x="908" y="908"/>
                </a:cubicBezTo>
                <a:cubicBezTo>
                  <a:pt x="904" y="874"/>
                  <a:pt x="931" y="890"/>
                  <a:pt x="896" y="878"/>
                </a:cubicBezTo>
                <a:cubicBezTo>
                  <a:pt x="894" y="886"/>
                  <a:pt x="897" y="897"/>
                  <a:pt x="890" y="902"/>
                </a:cubicBezTo>
                <a:cubicBezTo>
                  <a:pt x="885" y="906"/>
                  <a:pt x="873" y="902"/>
                  <a:pt x="872" y="896"/>
                </a:cubicBezTo>
                <a:cubicBezTo>
                  <a:pt x="863" y="856"/>
                  <a:pt x="875" y="851"/>
                  <a:pt x="896" y="830"/>
                </a:cubicBezTo>
                <a:cubicBezTo>
                  <a:pt x="906" y="801"/>
                  <a:pt x="920" y="762"/>
                  <a:pt x="950" y="752"/>
                </a:cubicBezTo>
                <a:cubicBezTo>
                  <a:pt x="970" y="757"/>
                  <a:pt x="994" y="751"/>
                  <a:pt x="1010" y="764"/>
                </a:cubicBezTo>
                <a:cubicBezTo>
                  <a:pt x="1024" y="775"/>
                  <a:pt x="982" y="803"/>
                  <a:pt x="974" y="806"/>
                </a:cubicBezTo>
                <a:cubicBezTo>
                  <a:pt x="981" y="835"/>
                  <a:pt x="988" y="839"/>
                  <a:pt x="1016" y="848"/>
                </a:cubicBezTo>
                <a:cubicBezTo>
                  <a:pt x="1018" y="842"/>
                  <a:pt x="1018" y="835"/>
                  <a:pt x="1022" y="830"/>
                </a:cubicBezTo>
                <a:cubicBezTo>
                  <a:pt x="1052" y="793"/>
                  <a:pt x="1045" y="845"/>
                  <a:pt x="1058" y="854"/>
                </a:cubicBezTo>
                <a:cubicBezTo>
                  <a:pt x="1066" y="860"/>
                  <a:pt x="1078" y="858"/>
                  <a:pt x="1088" y="860"/>
                </a:cubicBezTo>
                <a:cubicBezTo>
                  <a:pt x="1090" y="866"/>
                  <a:pt x="1094" y="884"/>
                  <a:pt x="1094" y="878"/>
                </a:cubicBezTo>
                <a:cubicBezTo>
                  <a:pt x="1094" y="873"/>
                  <a:pt x="1081" y="810"/>
                  <a:pt x="1076" y="806"/>
                </a:cubicBezTo>
                <a:cubicBezTo>
                  <a:pt x="1070" y="801"/>
                  <a:pt x="1060" y="802"/>
                  <a:pt x="1052" y="800"/>
                </a:cubicBezTo>
                <a:cubicBezTo>
                  <a:pt x="1050" y="788"/>
                  <a:pt x="1052" y="774"/>
                  <a:pt x="1046" y="764"/>
                </a:cubicBezTo>
                <a:cubicBezTo>
                  <a:pt x="1031" y="740"/>
                  <a:pt x="991" y="764"/>
                  <a:pt x="1052" y="740"/>
                </a:cubicBezTo>
                <a:cubicBezTo>
                  <a:pt x="1064" y="703"/>
                  <a:pt x="1060" y="690"/>
                  <a:pt x="1100" y="680"/>
                </a:cubicBezTo>
                <a:cubicBezTo>
                  <a:pt x="1115" y="618"/>
                  <a:pt x="1114" y="648"/>
                  <a:pt x="1106" y="590"/>
                </a:cubicBezTo>
                <a:cubicBezTo>
                  <a:pt x="1160" y="576"/>
                  <a:pt x="1143" y="603"/>
                  <a:pt x="1166" y="632"/>
                </a:cubicBezTo>
                <a:cubicBezTo>
                  <a:pt x="1176" y="645"/>
                  <a:pt x="1194" y="646"/>
                  <a:pt x="1208" y="650"/>
                </a:cubicBezTo>
                <a:cubicBezTo>
                  <a:pt x="1214" y="656"/>
                  <a:pt x="1218" y="665"/>
                  <a:pt x="1226" y="668"/>
                </a:cubicBezTo>
                <a:cubicBezTo>
                  <a:pt x="1268" y="682"/>
                  <a:pt x="1228" y="619"/>
                  <a:pt x="1220" y="608"/>
                </a:cubicBezTo>
                <a:cubicBezTo>
                  <a:pt x="1214" y="575"/>
                  <a:pt x="1216" y="559"/>
                  <a:pt x="1184" y="548"/>
                </a:cubicBezTo>
                <a:cubicBezTo>
                  <a:pt x="1164" y="528"/>
                  <a:pt x="1158" y="521"/>
                  <a:pt x="1130" y="530"/>
                </a:cubicBezTo>
                <a:cubicBezTo>
                  <a:pt x="1128" y="536"/>
                  <a:pt x="1128" y="544"/>
                  <a:pt x="1124" y="548"/>
                </a:cubicBezTo>
                <a:cubicBezTo>
                  <a:pt x="1093" y="579"/>
                  <a:pt x="1090" y="504"/>
                  <a:pt x="1082" y="494"/>
                </a:cubicBezTo>
                <a:cubicBezTo>
                  <a:pt x="1078" y="489"/>
                  <a:pt x="1070" y="490"/>
                  <a:pt x="1064" y="488"/>
                </a:cubicBezTo>
                <a:cubicBezTo>
                  <a:pt x="1031" y="455"/>
                  <a:pt x="1006" y="443"/>
                  <a:pt x="962" y="434"/>
                </a:cubicBezTo>
                <a:cubicBezTo>
                  <a:pt x="954" y="436"/>
                  <a:pt x="944" y="434"/>
                  <a:pt x="938" y="440"/>
                </a:cubicBezTo>
                <a:cubicBezTo>
                  <a:pt x="911" y="467"/>
                  <a:pt x="964" y="477"/>
                  <a:pt x="902" y="452"/>
                </a:cubicBezTo>
                <a:cubicBezTo>
                  <a:pt x="887" y="408"/>
                  <a:pt x="899" y="425"/>
                  <a:pt x="872" y="398"/>
                </a:cubicBezTo>
                <a:cubicBezTo>
                  <a:pt x="863" y="364"/>
                  <a:pt x="843" y="349"/>
                  <a:pt x="824" y="320"/>
                </a:cubicBezTo>
                <a:cubicBezTo>
                  <a:pt x="822" y="296"/>
                  <a:pt x="825" y="271"/>
                  <a:pt x="818" y="248"/>
                </a:cubicBezTo>
                <a:cubicBezTo>
                  <a:pt x="816" y="241"/>
                  <a:pt x="804" y="242"/>
                  <a:pt x="800" y="236"/>
                </a:cubicBezTo>
                <a:cubicBezTo>
                  <a:pt x="795" y="229"/>
                  <a:pt x="797" y="220"/>
                  <a:pt x="794" y="212"/>
                </a:cubicBezTo>
                <a:cubicBezTo>
                  <a:pt x="791" y="204"/>
                  <a:pt x="774" y="192"/>
                  <a:pt x="782" y="188"/>
                </a:cubicBezTo>
                <a:cubicBezTo>
                  <a:pt x="792" y="183"/>
                  <a:pt x="831" y="208"/>
                  <a:pt x="842" y="212"/>
                </a:cubicBezTo>
                <a:cubicBezTo>
                  <a:pt x="858" y="217"/>
                  <a:pt x="874" y="220"/>
                  <a:pt x="890" y="224"/>
                </a:cubicBezTo>
                <a:cubicBezTo>
                  <a:pt x="898" y="226"/>
                  <a:pt x="914" y="230"/>
                  <a:pt x="914" y="230"/>
                </a:cubicBezTo>
                <a:cubicBezTo>
                  <a:pt x="938" y="228"/>
                  <a:pt x="962" y="229"/>
                  <a:pt x="986" y="224"/>
                </a:cubicBezTo>
                <a:cubicBezTo>
                  <a:pt x="1010" y="219"/>
                  <a:pt x="1000" y="207"/>
                  <a:pt x="1016" y="194"/>
                </a:cubicBezTo>
                <a:cubicBezTo>
                  <a:pt x="1032" y="181"/>
                  <a:pt x="1056" y="185"/>
                  <a:pt x="1076" y="182"/>
                </a:cubicBezTo>
                <a:cubicBezTo>
                  <a:pt x="1106" y="152"/>
                  <a:pt x="1125" y="174"/>
                  <a:pt x="1148" y="140"/>
                </a:cubicBezTo>
                <a:cubicBezTo>
                  <a:pt x="1161" y="160"/>
                  <a:pt x="1176" y="199"/>
                  <a:pt x="1196" y="212"/>
                </a:cubicBezTo>
                <a:cubicBezTo>
                  <a:pt x="1212" y="223"/>
                  <a:pt x="1232" y="223"/>
                  <a:pt x="1250" y="230"/>
                </a:cubicBezTo>
                <a:cubicBezTo>
                  <a:pt x="1286" y="221"/>
                  <a:pt x="1299" y="211"/>
                  <a:pt x="1340" y="206"/>
                </a:cubicBezTo>
                <a:cubicBezTo>
                  <a:pt x="1351" y="172"/>
                  <a:pt x="1332" y="173"/>
                  <a:pt x="1304" y="164"/>
                </a:cubicBezTo>
                <a:cubicBezTo>
                  <a:pt x="1294" y="134"/>
                  <a:pt x="1304" y="148"/>
                  <a:pt x="1262" y="134"/>
                </a:cubicBezTo>
                <a:cubicBezTo>
                  <a:pt x="1256" y="132"/>
                  <a:pt x="1244" y="128"/>
                  <a:pt x="1244" y="128"/>
                </a:cubicBezTo>
                <a:cubicBezTo>
                  <a:pt x="1234" y="130"/>
                  <a:pt x="1222" y="128"/>
                  <a:pt x="1214" y="134"/>
                </a:cubicBezTo>
                <a:cubicBezTo>
                  <a:pt x="1209" y="138"/>
                  <a:pt x="1214" y="152"/>
                  <a:pt x="1208" y="152"/>
                </a:cubicBezTo>
                <a:cubicBezTo>
                  <a:pt x="1202" y="152"/>
                  <a:pt x="1207" y="138"/>
                  <a:pt x="1202" y="134"/>
                </a:cubicBezTo>
                <a:cubicBezTo>
                  <a:pt x="1192" y="127"/>
                  <a:pt x="1166" y="122"/>
                  <a:pt x="1166" y="122"/>
                </a:cubicBezTo>
                <a:cubicBezTo>
                  <a:pt x="1180" y="101"/>
                  <a:pt x="1190" y="94"/>
                  <a:pt x="1214" y="86"/>
                </a:cubicBezTo>
                <a:cubicBezTo>
                  <a:pt x="1218" y="80"/>
                  <a:pt x="1223" y="75"/>
                  <a:pt x="1226" y="68"/>
                </a:cubicBezTo>
                <a:cubicBezTo>
                  <a:pt x="1229" y="60"/>
                  <a:pt x="1227" y="50"/>
                  <a:pt x="1232" y="44"/>
                </a:cubicBezTo>
                <a:cubicBezTo>
                  <a:pt x="1241" y="33"/>
                  <a:pt x="1268" y="20"/>
                  <a:pt x="1268" y="20"/>
                </a:cubicBezTo>
                <a:cubicBezTo>
                  <a:pt x="1270" y="14"/>
                  <a:pt x="1268" y="4"/>
                  <a:pt x="1274" y="2"/>
                </a:cubicBezTo>
                <a:cubicBezTo>
                  <a:pt x="1281" y="0"/>
                  <a:pt x="1285" y="12"/>
                  <a:pt x="1292" y="14"/>
                </a:cubicBezTo>
                <a:cubicBezTo>
                  <a:pt x="1309" y="20"/>
                  <a:pt x="1329" y="20"/>
                  <a:pt x="1346" y="26"/>
                </a:cubicBezTo>
                <a:cubicBezTo>
                  <a:pt x="1361" y="23"/>
                  <a:pt x="1385" y="14"/>
                  <a:pt x="1400" y="26"/>
                </a:cubicBezTo>
                <a:cubicBezTo>
                  <a:pt x="1405" y="30"/>
                  <a:pt x="1402" y="40"/>
                  <a:pt x="1406" y="44"/>
                </a:cubicBezTo>
                <a:cubicBezTo>
                  <a:pt x="1420" y="58"/>
                  <a:pt x="1446" y="53"/>
                  <a:pt x="1466" y="56"/>
                </a:cubicBezTo>
                <a:cubicBezTo>
                  <a:pt x="1472" y="58"/>
                  <a:pt x="1478" y="63"/>
                  <a:pt x="1484" y="62"/>
                </a:cubicBezTo>
                <a:cubicBezTo>
                  <a:pt x="1497" y="61"/>
                  <a:pt x="1520" y="50"/>
                  <a:pt x="1520" y="50"/>
                </a:cubicBezTo>
                <a:cubicBezTo>
                  <a:pt x="1573" y="61"/>
                  <a:pt x="1542" y="53"/>
                  <a:pt x="1520" y="86"/>
                </a:cubicBezTo>
                <a:cubicBezTo>
                  <a:pt x="1507" y="190"/>
                  <a:pt x="1526" y="99"/>
                  <a:pt x="1502" y="152"/>
                </a:cubicBezTo>
                <a:cubicBezTo>
                  <a:pt x="1497" y="164"/>
                  <a:pt x="1494" y="176"/>
                  <a:pt x="1490" y="188"/>
                </a:cubicBezTo>
                <a:cubicBezTo>
                  <a:pt x="1488" y="194"/>
                  <a:pt x="1484" y="206"/>
                  <a:pt x="1484" y="206"/>
                </a:cubicBezTo>
                <a:cubicBezTo>
                  <a:pt x="1515" y="253"/>
                  <a:pt x="1510" y="199"/>
                  <a:pt x="1520" y="272"/>
                </a:cubicBezTo>
                <a:cubicBezTo>
                  <a:pt x="1530" y="230"/>
                  <a:pt x="1553" y="241"/>
                  <a:pt x="1598" y="236"/>
                </a:cubicBezTo>
                <a:cubicBezTo>
                  <a:pt x="1635" y="224"/>
                  <a:pt x="1636" y="253"/>
                  <a:pt x="1664" y="272"/>
                </a:cubicBezTo>
                <a:cubicBezTo>
                  <a:pt x="1719" y="236"/>
                  <a:pt x="1642" y="278"/>
                  <a:pt x="1700" y="278"/>
                </a:cubicBezTo>
                <a:cubicBezTo>
                  <a:pt x="1707" y="278"/>
                  <a:pt x="1727" y="226"/>
                  <a:pt x="1730" y="218"/>
                </a:cubicBezTo>
                <a:cubicBezTo>
                  <a:pt x="1715" y="173"/>
                  <a:pt x="1689" y="185"/>
                  <a:pt x="1754" y="176"/>
                </a:cubicBezTo>
                <a:cubicBezTo>
                  <a:pt x="1758" y="150"/>
                  <a:pt x="1745" y="114"/>
                  <a:pt x="1766" y="98"/>
                </a:cubicBezTo>
                <a:cubicBezTo>
                  <a:pt x="1791" y="78"/>
                  <a:pt x="1831" y="100"/>
                  <a:pt x="1862" y="92"/>
                </a:cubicBezTo>
                <a:cubicBezTo>
                  <a:pt x="1873" y="89"/>
                  <a:pt x="1878" y="76"/>
                  <a:pt x="1886" y="68"/>
                </a:cubicBezTo>
                <a:cubicBezTo>
                  <a:pt x="1917" y="89"/>
                  <a:pt x="1981" y="100"/>
                  <a:pt x="2018" y="104"/>
                </a:cubicBezTo>
                <a:cubicBezTo>
                  <a:pt x="2057" y="117"/>
                  <a:pt x="2091" y="115"/>
                  <a:pt x="2120" y="86"/>
                </a:cubicBezTo>
                <a:cubicBezTo>
                  <a:pt x="2167" y="117"/>
                  <a:pt x="2178" y="111"/>
                  <a:pt x="2246" y="116"/>
                </a:cubicBezTo>
                <a:cubicBezTo>
                  <a:pt x="2248" y="122"/>
                  <a:pt x="2247" y="130"/>
                  <a:pt x="2252" y="134"/>
                </a:cubicBezTo>
                <a:cubicBezTo>
                  <a:pt x="2262" y="141"/>
                  <a:pt x="2288" y="146"/>
                  <a:pt x="2288" y="146"/>
                </a:cubicBezTo>
                <a:cubicBezTo>
                  <a:pt x="2306" y="200"/>
                  <a:pt x="2290" y="136"/>
                  <a:pt x="2240" y="248"/>
                </a:cubicBezTo>
                <a:cubicBezTo>
                  <a:pt x="2234" y="261"/>
                  <a:pt x="2253" y="281"/>
                  <a:pt x="2258" y="290"/>
                </a:cubicBezTo>
                <a:cubicBezTo>
                  <a:pt x="2277" y="328"/>
                  <a:pt x="2314" y="322"/>
                  <a:pt x="2354" y="326"/>
                </a:cubicBezTo>
                <a:cubicBezTo>
                  <a:pt x="2364" y="356"/>
                  <a:pt x="2363" y="380"/>
                  <a:pt x="2390" y="398"/>
                </a:cubicBezTo>
                <a:cubicBezTo>
                  <a:pt x="2408" y="425"/>
                  <a:pt x="2414" y="458"/>
                  <a:pt x="2378" y="470"/>
                </a:cubicBezTo>
                <a:cubicBezTo>
                  <a:pt x="2395" y="539"/>
                  <a:pt x="2369" y="456"/>
                  <a:pt x="2402" y="506"/>
                </a:cubicBezTo>
                <a:cubicBezTo>
                  <a:pt x="2407" y="513"/>
                  <a:pt x="2401" y="525"/>
                  <a:pt x="2408" y="530"/>
                </a:cubicBezTo>
                <a:cubicBezTo>
                  <a:pt x="2418" y="537"/>
                  <a:pt x="2432" y="534"/>
                  <a:pt x="2444" y="536"/>
                </a:cubicBezTo>
                <a:cubicBezTo>
                  <a:pt x="2463" y="549"/>
                  <a:pt x="2479" y="565"/>
                  <a:pt x="2498" y="578"/>
                </a:cubicBezTo>
                <a:cubicBezTo>
                  <a:pt x="2528" y="571"/>
                  <a:pt x="2555" y="562"/>
                  <a:pt x="2582" y="548"/>
                </a:cubicBezTo>
                <a:cubicBezTo>
                  <a:pt x="2606" y="550"/>
                  <a:pt x="2654" y="551"/>
                  <a:pt x="2678" y="566"/>
                </a:cubicBezTo>
                <a:cubicBezTo>
                  <a:pt x="2684" y="570"/>
                  <a:pt x="2684" y="579"/>
                  <a:pt x="2690" y="584"/>
                </a:cubicBezTo>
                <a:cubicBezTo>
                  <a:pt x="2702" y="594"/>
                  <a:pt x="2729" y="603"/>
                  <a:pt x="2744" y="608"/>
                </a:cubicBezTo>
                <a:cubicBezTo>
                  <a:pt x="2815" y="600"/>
                  <a:pt x="2802" y="603"/>
                  <a:pt x="2810" y="536"/>
                </a:cubicBezTo>
                <a:cubicBezTo>
                  <a:pt x="2822" y="540"/>
                  <a:pt x="2840" y="537"/>
                  <a:pt x="2846" y="548"/>
                </a:cubicBezTo>
                <a:cubicBezTo>
                  <a:pt x="2863" y="578"/>
                  <a:pt x="2860" y="627"/>
                  <a:pt x="2828" y="638"/>
                </a:cubicBezTo>
                <a:cubicBezTo>
                  <a:pt x="2824" y="644"/>
                  <a:pt x="2817" y="649"/>
                  <a:pt x="2816" y="656"/>
                </a:cubicBezTo>
                <a:cubicBezTo>
                  <a:pt x="2816" y="658"/>
                  <a:pt x="2826" y="697"/>
                  <a:pt x="2828" y="698"/>
                </a:cubicBezTo>
                <a:cubicBezTo>
                  <a:pt x="2842" y="707"/>
                  <a:pt x="2860" y="705"/>
                  <a:pt x="2876" y="710"/>
                </a:cubicBezTo>
                <a:cubicBezTo>
                  <a:pt x="2891" y="739"/>
                  <a:pt x="2901" y="743"/>
                  <a:pt x="2930" y="758"/>
                </a:cubicBezTo>
                <a:cubicBezTo>
                  <a:pt x="2937" y="787"/>
                  <a:pt x="2947" y="801"/>
                  <a:pt x="2972" y="818"/>
                </a:cubicBezTo>
                <a:cubicBezTo>
                  <a:pt x="2965" y="898"/>
                  <a:pt x="2946" y="919"/>
                  <a:pt x="3026" y="932"/>
                </a:cubicBezTo>
                <a:cubicBezTo>
                  <a:pt x="3027" y="938"/>
                  <a:pt x="3050" y="1026"/>
                  <a:pt x="3032" y="1034"/>
                </a:cubicBezTo>
                <a:cubicBezTo>
                  <a:pt x="3016" y="1041"/>
                  <a:pt x="2996" y="1038"/>
                  <a:pt x="2978" y="1040"/>
                </a:cubicBezTo>
                <a:cubicBezTo>
                  <a:pt x="2973" y="1076"/>
                  <a:pt x="2977" y="1094"/>
                  <a:pt x="2942" y="1106"/>
                </a:cubicBezTo>
                <a:cubicBezTo>
                  <a:pt x="2924" y="1104"/>
                  <a:pt x="2904" y="1108"/>
                  <a:pt x="2888" y="1100"/>
                </a:cubicBezTo>
                <a:cubicBezTo>
                  <a:pt x="2881" y="1096"/>
                  <a:pt x="2888" y="1082"/>
                  <a:pt x="2882" y="1076"/>
                </a:cubicBezTo>
                <a:cubicBezTo>
                  <a:pt x="2876" y="1070"/>
                  <a:pt x="2866" y="1072"/>
                  <a:pt x="2858" y="1070"/>
                </a:cubicBezTo>
                <a:cubicBezTo>
                  <a:pt x="2830" y="1072"/>
                  <a:pt x="2801" y="1069"/>
                  <a:pt x="2774" y="1076"/>
                </a:cubicBezTo>
                <a:cubicBezTo>
                  <a:pt x="2768" y="1078"/>
                  <a:pt x="2768" y="1088"/>
                  <a:pt x="2768" y="1094"/>
                </a:cubicBezTo>
                <a:cubicBezTo>
                  <a:pt x="2768" y="1136"/>
                  <a:pt x="2765" y="1244"/>
                  <a:pt x="2810" y="1274"/>
                </a:cubicBezTo>
                <a:cubicBezTo>
                  <a:pt x="2817" y="1285"/>
                  <a:pt x="2820" y="1299"/>
                  <a:pt x="2828" y="1310"/>
                </a:cubicBezTo>
                <a:cubicBezTo>
                  <a:pt x="2838" y="1323"/>
                  <a:pt x="2864" y="1346"/>
                  <a:pt x="2864" y="1346"/>
                </a:cubicBezTo>
                <a:cubicBezTo>
                  <a:pt x="2866" y="1354"/>
                  <a:pt x="2868" y="1362"/>
                  <a:pt x="2870" y="1370"/>
                </a:cubicBezTo>
                <a:cubicBezTo>
                  <a:pt x="2874" y="1382"/>
                  <a:pt x="2882" y="1406"/>
                  <a:pt x="2882" y="1406"/>
                </a:cubicBezTo>
                <a:cubicBezTo>
                  <a:pt x="2894" y="1551"/>
                  <a:pt x="2853" y="1522"/>
                  <a:pt x="3026" y="1514"/>
                </a:cubicBezTo>
                <a:cubicBezTo>
                  <a:pt x="3043" y="1462"/>
                  <a:pt x="3104" y="1510"/>
                  <a:pt x="3122" y="1538"/>
                </a:cubicBezTo>
                <a:cubicBezTo>
                  <a:pt x="3116" y="1573"/>
                  <a:pt x="3102" y="1611"/>
                  <a:pt x="3122" y="1646"/>
                </a:cubicBezTo>
                <a:cubicBezTo>
                  <a:pt x="3135" y="1669"/>
                  <a:pt x="3144" y="1662"/>
                  <a:pt x="3164" y="1676"/>
                </a:cubicBezTo>
                <a:cubicBezTo>
                  <a:pt x="3177" y="1685"/>
                  <a:pt x="3181" y="1704"/>
                  <a:pt x="3194" y="1712"/>
                </a:cubicBezTo>
                <a:cubicBezTo>
                  <a:pt x="3215" y="1725"/>
                  <a:pt x="3256" y="1727"/>
                  <a:pt x="3278" y="1730"/>
                </a:cubicBezTo>
                <a:cubicBezTo>
                  <a:pt x="3305" y="1739"/>
                  <a:pt x="3307" y="1751"/>
                  <a:pt x="3314" y="1778"/>
                </a:cubicBezTo>
                <a:cubicBezTo>
                  <a:pt x="3312" y="1806"/>
                  <a:pt x="3314" y="1835"/>
                  <a:pt x="3308" y="1862"/>
                </a:cubicBezTo>
                <a:cubicBezTo>
                  <a:pt x="3306" y="1870"/>
                  <a:pt x="3294" y="1872"/>
                  <a:pt x="3290" y="1880"/>
                </a:cubicBezTo>
                <a:cubicBezTo>
                  <a:pt x="3271" y="1917"/>
                  <a:pt x="3295" y="1912"/>
                  <a:pt x="3248" y="1928"/>
                </a:cubicBezTo>
                <a:cubicBezTo>
                  <a:pt x="3239" y="1954"/>
                  <a:pt x="3226" y="1951"/>
                  <a:pt x="3200" y="1958"/>
                </a:cubicBezTo>
                <a:cubicBezTo>
                  <a:pt x="3206" y="2009"/>
                  <a:pt x="3212" y="2026"/>
                  <a:pt x="3254" y="2054"/>
                </a:cubicBezTo>
                <a:cubicBezTo>
                  <a:pt x="3258" y="2066"/>
                  <a:pt x="3257" y="2081"/>
                  <a:pt x="3266" y="2090"/>
                </a:cubicBezTo>
                <a:cubicBezTo>
                  <a:pt x="3278" y="2102"/>
                  <a:pt x="3302" y="2126"/>
                  <a:pt x="3302" y="2126"/>
                </a:cubicBezTo>
                <a:cubicBezTo>
                  <a:pt x="3313" y="2171"/>
                  <a:pt x="3346" y="2170"/>
                  <a:pt x="3386" y="2180"/>
                </a:cubicBezTo>
                <a:cubicBezTo>
                  <a:pt x="3388" y="2186"/>
                  <a:pt x="3397" y="2194"/>
                  <a:pt x="3392" y="2198"/>
                </a:cubicBezTo>
                <a:cubicBezTo>
                  <a:pt x="3379" y="2208"/>
                  <a:pt x="3344" y="2210"/>
                  <a:pt x="3344" y="2210"/>
                </a:cubicBezTo>
                <a:cubicBezTo>
                  <a:pt x="3342" y="2222"/>
                  <a:pt x="3344" y="2235"/>
                  <a:pt x="3338" y="2246"/>
                </a:cubicBezTo>
                <a:cubicBezTo>
                  <a:pt x="3335" y="2251"/>
                  <a:pt x="3324" y="2248"/>
                  <a:pt x="3320" y="2252"/>
                </a:cubicBezTo>
                <a:cubicBezTo>
                  <a:pt x="3316" y="2256"/>
                  <a:pt x="3316" y="2264"/>
                  <a:pt x="3314" y="2270"/>
                </a:cubicBezTo>
                <a:cubicBezTo>
                  <a:pt x="3323" y="2307"/>
                  <a:pt x="3354" y="2316"/>
                  <a:pt x="3380" y="2342"/>
                </a:cubicBezTo>
                <a:cubicBezTo>
                  <a:pt x="3393" y="2380"/>
                  <a:pt x="3377" y="2400"/>
                  <a:pt x="3356" y="2432"/>
                </a:cubicBezTo>
                <a:cubicBezTo>
                  <a:pt x="3352" y="2438"/>
                  <a:pt x="3344" y="2450"/>
                  <a:pt x="3344" y="2450"/>
                </a:cubicBezTo>
                <a:cubicBezTo>
                  <a:pt x="3341" y="2468"/>
                  <a:pt x="3345" y="2491"/>
                  <a:pt x="3332" y="2504"/>
                </a:cubicBezTo>
                <a:cubicBezTo>
                  <a:pt x="3321" y="2515"/>
                  <a:pt x="3304" y="2516"/>
                  <a:pt x="3290" y="2522"/>
                </a:cubicBezTo>
                <a:cubicBezTo>
                  <a:pt x="3278" y="2527"/>
                  <a:pt x="3254" y="2534"/>
                  <a:pt x="3254" y="2534"/>
                </a:cubicBezTo>
                <a:cubicBezTo>
                  <a:pt x="3252" y="2542"/>
                  <a:pt x="3253" y="2552"/>
                  <a:pt x="3248" y="2558"/>
                </a:cubicBezTo>
                <a:cubicBezTo>
                  <a:pt x="3242" y="2565"/>
                  <a:pt x="3229" y="2562"/>
                  <a:pt x="3224" y="2570"/>
                </a:cubicBezTo>
                <a:cubicBezTo>
                  <a:pt x="3218" y="2580"/>
                  <a:pt x="3225" y="2596"/>
                  <a:pt x="3218" y="2606"/>
                </a:cubicBezTo>
                <a:cubicBezTo>
                  <a:pt x="3207" y="2620"/>
                  <a:pt x="3185" y="2620"/>
                  <a:pt x="3170" y="2630"/>
                </a:cubicBezTo>
                <a:cubicBezTo>
                  <a:pt x="3144" y="2628"/>
                  <a:pt x="3117" y="2631"/>
                  <a:pt x="3092" y="2624"/>
                </a:cubicBezTo>
                <a:cubicBezTo>
                  <a:pt x="3072" y="2619"/>
                  <a:pt x="3090" y="2578"/>
                  <a:pt x="3074" y="2564"/>
                </a:cubicBezTo>
                <a:cubicBezTo>
                  <a:pt x="3062" y="2553"/>
                  <a:pt x="3042" y="2560"/>
                  <a:pt x="3026" y="2558"/>
                </a:cubicBezTo>
                <a:cubicBezTo>
                  <a:pt x="3013" y="2519"/>
                  <a:pt x="2928" y="2530"/>
                  <a:pt x="2900" y="2528"/>
                </a:cubicBezTo>
                <a:cubicBezTo>
                  <a:pt x="2881" y="2500"/>
                  <a:pt x="2873" y="2503"/>
                  <a:pt x="2840" y="2510"/>
                </a:cubicBezTo>
                <a:cubicBezTo>
                  <a:pt x="2846" y="2544"/>
                  <a:pt x="2860" y="2563"/>
                  <a:pt x="2870" y="2594"/>
                </a:cubicBezTo>
                <a:cubicBezTo>
                  <a:pt x="2862" y="2598"/>
                  <a:pt x="2846" y="2597"/>
                  <a:pt x="2846" y="2606"/>
                </a:cubicBezTo>
                <a:cubicBezTo>
                  <a:pt x="2846" y="2614"/>
                  <a:pt x="2862" y="2613"/>
                  <a:pt x="2870" y="2612"/>
                </a:cubicBezTo>
                <a:cubicBezTo>
                  <a:pt x="2877" y="2611"/>
                  <a:pt x="2894" y="2603"/>
                  <a:pt x="2888" y="2600"/>
                </a:cubicBezTo>
                <a:cubicBezTo>
                  <a:pt x="2879" y="2595"/>
                  <a:pt x="2868" y="2604"/>
                  <a:pt x="2858" y="2606"/>
                </a:cubicBezTo>
                <a:cubicBezTo>
                  <a:pt x="2844" y="2663"/>
                  <a:pt x="2830" y="2658"/>
                  <a:pt x="2792" y="2696"/>
                </a:cubicBezTo>
                <a:cubicBezTo>
                  <a:pt x="2772" y="2756"/>
                  <a:pt x="2805" y="2665"/>
                  <a:pt x="2768" y="2732"/>
                </a:cubicBezTo>
                <a:cubicBezTo>
                  <a:pt x="2762" y="2743"/>
                  <a:pt x="2763" y="2757"/>
                  <a:pt x="2756" y="2768"/>
                </a:cubicBezTo>
                <a:cubicBezTo>
                  <a:pt x="2748" y="2780"/>
                  <a:pt x="2732" y="2804"/>
                  <a:pt x="2732" y="2804"/>
                </a:cubicBezTo>
                <a:cubicBezTo>
                  <a:pt x="2734" y="2812"/>
                  <a:pt x="2733" y="2821"/>
                  <a:pt x="2738" y="2828"/>
                </a:cubicBezTo>
                <a:cubicBezTo>
                  <a:pt x="2745" y="2838"/>
                  <a:pt x="2778" y="2840"/>
                  <a:pt x="2750" y="2864"/>
                </a:cubicBezTo>
                <a:cubicBezTo>
                  <a:pt x="2742" y="2871"/>
                  <a:pt x="2730" y="2868"/>
                  <a:pt x="2720" y="2870"/>
                </a:cubicBezTo>
                <a:cubicBezTo>
                  <a:pt x="2718" y="2882"/>
                  <a:pt x="2718" y="2894"/>
                  <a:pt x="2714" y="2906"/>
                </a:cubicBezTo>
                <a:cubicBezTo>
                  <a:pt x="2706" y="2931"/>
                  <a:pt x="2685" y="2934"/>
                  <a:pt x="2726" y="2948"/>
                </a:cubicBezTo>
                <a:cubicBezTo>
                  <a:pt x="2745" y="2976"/>
                  <a:pt x="2761" y="2992"/>
                  <a:pt x="2732" y="3038"/>
                </a:cubicBezTo>
                <a:cubicBezTo>
                  <a:pt x="2725" y="3048"/>
                  <a:pt x="2708" y="3034"/>
                  <a:pt x="2696" y="3032"/>
                </a:cubicBezTo>
                <a:cubicBezTo>
                  <a:pt x="2690" y="3028"/>
                  <a:pt x="2685" y="3019"/>
                  <a:pt x="2678" y="3020"/>
                </a:cubicBezTo>
                <a:cubicBezTo>
                  <a:pt x="2666" y="3022"/>
                  <a:pt x="2639" y="3065"/>
                  <a:pt x="2630" y="3074"/>
                </a:cubicBezTo>
                <a:cubicBezTo>
                  <a:pt x="2585" y="3069"/>
                  <a:pt x="2557" y="3058"/>
                  <a:pt x="2516" y="3044"/>
                </a:cubicBezTo>
                <a:cubicBezTo>
                  <a:pt x="2460" y="2988"/>
                  <a:pt x="2406" y="3023"/>
                  <a:pt x="2312" y="3026"/>
                </a:cubicBezTo>
                <a:cubicBezTo>
                  <a:pt x="2310" y="3032"/>
                  <a:pt x="2310" y="3039"/>
                  <a:pt x="2306" y="3044"/>
                </a:cubicBezTo>
                <a:cubicBezTo>
                  <a:pt x="2301" y="3051"/>
                  <a:pt x="2291" y="3054"/>
                  <a:pt x="2288" y="3062"/>
                </a:cubicBezTo>
                <a:cubicBezTo>
                  <a:pt x="2264" y="3129"/>
                  <a:pt x="2303" y="3096"/>
                  <a:pt x="2264" y="3122"/>
                </a:cubicBezTo>
                <a:cubicBezTo>
                  <a:pt x="2253" y="3156"/>
                  <a:pt x="2252" y="3170"/>
                  <a:pt x="2216" y="3182"/>
                </a:cubicBezTo>
                <a:cubicBezTo>
                  <a:pt x="2198" y="3164"/>
                  <a:pt x="2179" y="3145"/>
                  <a:pt x="2168" y="3122"/>
                </a:cubicBezTo>
                <a:cubicBezTo>
                  <a:pt x="2165" y="3116"/>
                  <a:pt x="2166" y="3109"/>
                  <a:pt x="2162" y="3104"/>
                </a:cubicBezTo>
                <a:cubicBezTo>
                  <a:pt x="2136" y="3071"/>
                  <a:pt x="2111" y="3065"/>
                  <a:pt x="2084" y="3038"/>
                </a:cubicBezTo>
                <a:cubicBezTo>
                  <a:pt x="2057" y="3011"/>
                  <a:pt x="2089" y="3026"/>
                  <a:pt x="2054" y="3014"/>
                </a:cubicBezTo>
                <a:cubicBezTo>
                  <a:pt x="2048" y="2995"/>
                  <a:pt x="2055" y="2970"/>
                  <a:pt x="2042" y="2954"/>
                </a:cubicBezTo>
                <a:cubicBezTo>
                  <a:pt x="2034" y="2944"/>
                  <a:pt x="2018" y="2946"/>
                  <a:pt x="2006" y="2942"/>
                </a:cubicBezTo>
                <a:cubicBezTo>
                  <a:pt x="1975" y="2932"/>
                  <a:pt x="1964" y="2904"/>
                  <a:pt x="1934" y="2894"/>
                </a:cubicBezTo>
                <a:cubicBezTo>
                  <a:pt x="1923" y="2862"/>
                  <a:pt x="1888" y="2855"/>
                  <a:pt x="1868" y="2828"/>
                </a:cubicBezTo>
                <a:cubicBezTo>
                  <a:pt x="1859" y="2816"/>
                  <a:pt x="1861" y="2797"/>
                  <a:pt x="1850" y="2786"/>
                </a:cubicBezTo>
                <a:cubicBezTo>
                  <a:pt x="1840" y="2776"/>
                  <a:pt x="1814" y="2762"/>
                  <a:pt x="1814" y="2762"/>
                </a:cubicBezTo>
                <a:cubicBezTo>
                  <a:pt x="1792" y="2729"/>
                  <a:pt x="1758" y="2706"/>
                  <a:pt x="1730" y="2678"/>
                </a:cubicBezTo>
                <a:cubicBezTo>
                  <a:pt x="1718" y="2666"/>
                  <a:pt x="1694" y="2642"/>
                  <a:pt x="1694" y="2642"/>
                </a:cubicBezTo>
                <a:cubicBezTo>
                  <a:pt x="1683" y="2608"/>
                  <a:pt x="1697" y="2636"/>
                  <a:pt x="1670" y="2618"/>
                </a:cubicBezTo>
                <a:cubicBezTo>
                  <a:pt x="1630" y="2592"/>
                  <a:pt x="1649" y="2575"/>
                  <a:pt x="1592" y="2564"/>
                </a:cubicBezTo>
                <a:cubicBezTo>
                  <a:pt x="1580" y="2545"/>
                  <a:pt x="1575" y="2514"/>
                  <a:pt x="1562" y="2498"/>
                </a:cubicBezTo>
                <a:cubicBezTo>
                  <a:pt x="1550" y="2484"/>
                  <a:pt x="1526" y="2489"/>
                  <a:pt x="1508" y="2486"/>
                </a:cubicBezTo>
                <a:cubicBezTo>
                  <a:pt x="1475" y="2469"/>
                  <a:pt x="1444" y="2410"/>
                  <a:pt x="1412" y="2378"/>
                </a:cubicBezTo>
                <a:cubicBezTo>
                  <a:pt x="1404" y="2370"/>
                  <a:pt x="1392" y="2371"/>
                  <a:pt x="1382" y="2366"/>
                </a:cubicBezTo>
                <a:cubicBezTo>
                  <a:pt x="1376" y="2363"/>
                  <a:pt x="1370" y="2359"/>
                  <a:pt x="1364" y="2354"/>
                </a:cubicBezTo>
                <a:cubicBezTo>
                  <a:pt x="1357" y="2349"/>
                  <a:pt x="1353" y="2340"/>
                  <a:pt x="1346" y="2336"/>
                </a:cubicBezTo>
                <a:cubicBezTo>
                  <a:pt x="1305" y="2313"/>
                  <a:pt x="1252" y="2315"/>
                  <a:pt x="1208" y="2312"/>
                </a:cubicBezTo>
                <a:cubicBezTo>
                  <a:pt x="1204" y="2302"/>
                  <a:pt x="1205" y="2288"/>
                  <a:pt x="1196" y="2282"/>
                </a:cubicBezTo>
                <a:cubicBezTo>
                  <a:pt x="1169" y="2264"/>
                  <a:pt x="1172" y="2300"/>
                  <a:pt x="1166" y="2306"/>
                </a:cubicBezTo>
                <a:cubicBezTo>
                  <a:pt x="1162" y="2310"/>
                  <a:pt x="1154" y="2310"/>
                  <a:pt x="1148" y="2312"/>
                </a:cubicBezTo>
                <a:cubicBezTo>
                  <a:pt x="1114" y="2301"/>
                  <a:pt x="1132" y="2277"/>
                  <a:pt x="1094" y="2264"/>
                </a:cubicBezTo>
                <a:cubicBezTo>
                  <a:pt x="1054" y="2277"/>
                  <a:pt x="1040" y="2254"/>
                  <a:pt x="1010" y="2234"/>
                </a:cubicBezTo>
                <a:cubicBezTo>
                  <a:pt x="1008" y="2228"/>
                  <a:pt x="1008" y="2220"/>
                  <a:pt x="1004" y="2216"/>
                </a:cubicBezTo>
                <a:cubicBezTo>
                  <a:pt x="994" y="2206"/>
                  <a:pt x="968" y="2192"/>
                  <a:pt x="968" y="2192"/>
                </a:cubicBezTo>
                <a:cubicBezTo>
                  <a:pt x="958" y="2161"/>
                  <a:pt x="942" y="2156"/>
                  <a:pt x="962" y="2126"/>
                </a:cubicBezTo>
                <a:cubicBezTo>
                  <a:pt x="952" y="2095"/>
                  <a:pt x="945" y="2092"/>
                  <a:pt x="926" y="2120"/>
                </a:cubicBezTo>
                <a:cubicBezTo>
                  <a:pt x="877" y="2110"/>
                  <a:pt x="904" y="2103"/>
                  <a:pt x="866" y="2090"/>
                </a:cubicBezTo>
                <a:cubicBezTo>
                  <a:pt x="847" y="2065"/>
                  <a:pt x="837" y="2048"/>
                  <a:pt x="872" y="2036"/>
                </a:cubicBezTo>
                <a:cubicBezTo>
                  <a:pt x="863" y="1998"/>
                  <a:pt x="850" y="2000"/>
                  <a:pt x="812" y="1994"/>
                </a:cubicBezTo>
                <a:cubicBezTo>
                  <a:pt x="804" y="1982"/>
                  <a:pt x="796" y="1970"/>
                  <a:pt x="788" y="1958"/>
                </a:cubicBezTo>
                <a:close/>
              </a:path>
            </a:pathLst>
          </a:custGeom>
          <a:blipFill dpi="0" rotWithShape="0">
            <a:blip r:embed="rId2" cstate="print"/>
            <a:srcRect/>
            <a:stretch>
              <a:fillRect/>
            </a:stretch>
          </a:blipFill>
          <a:ln w="9525">
            <a:solidFill>
              <a:srgbClr val="3366FF"/>
            </a:solidFill>
            <a:miter lim="800000"/>
            <a:headEnd/>
            <a:tailEnd/>
          </a:ln>
          <a:effectLst>
            <a:prstShdw prst="shdw17" dist="17961" dir="2700000">
              <a:srgbClr val="1F3D99"/>
            </a:prstShdw>
          </a:effectLst>
        </p:spPr>
        <p:txBody>
          <a:bodyPr wrap="none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143000" y="2714625"/>
            <a:ext cx="6931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800" b="1">
              <a:cs typeface="Arial" charset="0"/>
            </a:endParaRPr>
          </a:p>
          <a:p>
            <a:pPr algn="ctr" eaLnBrk="1" hangingPunct="1"/>
            <a:r>
              <a:rPr lang="ru-RU" sz="2800" b="1">
                <a:cs typeface="Arial" charset="0"/>
              </a:rPr>
              <a:t>БЛАГОДАРЮ ЗА ВНИМАНИЕ !</a:t>
            </a:r>
          </a:p>
          <a:p>
            <a:pPr eaLnBrk="1" hangingPunct="1"/>
            <a:r>
              <a:rPr lang="ru-RU" sz="2800"/>
              <a:t> </a:t>
            </a:r>
          </a:p>
        </p:txBody>
      </p:sp>
      <p:sp>
        <p:nvSpPr>
          <p:cNvPr id="21508" name="Text Box 103"/>
          <p:cNvSpPr txBox="1">
            <a:spLocks noChangeArrowheads="1"/>
          </p:cNvSpPr>
          <p:nvPr/>
        </p:nvSpPr>
        <p:spPr bwMode="auto">
          <a:xfrm>
            <a:off x="8662988" y="201613"/>
            <a:ext cx="354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/>
              <a:t>19</a:t>
            </a:r>
          </a:p>
        </p:txBody>
      </p:sp>
    </p:spTree>
    <p:extLst>
      <p:ext uri="{BB962C8B-B14F-4D97-AF65-F5344CB8AC3E}">
        <p14:creationId xmlns="" xmlns:p14="http://schemas.microsoft.com/office/powerpoint/2010/main" val="840642494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229600" cy="2304256"/>
          </a:xfrm>
        </p:spPr>
        <p:txBody>
          <a:bodyPr>
            <a:noAutofit/>
          </a:bodyPr>
          <a:lstStyle/>
          <a:p>
            <a:r>
              <a:rPr lang="ru-RU" sz="8000" b="1" dirty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ПРОЕКТ БЮДЖЕТА </a:t>
            </a: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852936"/>
            <a:ext cx="8064896" cy="3384376"/>
          </a:xfrm>
          <a:effectLst>
            <a:softEdge rad="317500"/>
          </a:effectLst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на 2019 год </a:t>
            </a:r>
          </a:p>
          <a:p>
            <a:r>
              <a:rPr lang="ru-RU" sz="6000" b="1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и плановый период 2020 и 2021 годы</a:t>
            </a:r>
          </a:p>
        </p:txBody>
      </p:sp>
    </p:spTree>
    <p:extLst>
      <p:ext uri="{BB962C8B-B14F-4D97-AF65-F5344CB8AC3E}">
        <p14:creationId xmlns="" xmlns:p14="http://schemas.microsoft.com/office/powerpoint/2010/main" val="835766150"/>
      </p:ext>
    </p:extLst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</a:t>
            </a:r>
            <a:b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(МЛН.РУБЛЕЙ)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09058211"/>
              </p:ext>
            </p:extLst>
          </p:nvPr>
        </p:nvGraphicFramePr>
        <p:xfrm>
          <a:off x="539550" y="1628800"/>
          <a:ext cx="8064897" cy="3821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8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89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89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129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361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Показатель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2018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2019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2020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2021</a:t>
                      </a:r>
                      <a:endParaRPr lang="ru-RU" sz="2400" b="1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Доходы, всего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1 410,4</a:t>
                      </a: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1 277,2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1 118,9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124,3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Расходы, всего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427,6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1 300,0</a:t>
                      </a:r>
                      <a:endParaRPr lang="ru-RU" sz="2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1 118,9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1 124,3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413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Дефицит (–)/ профицит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-17,2</a:t>
                      </a: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-22,8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30594879"/>
      </p:ext>
    </p:extLst>
  </p:cSld>
  <p:clrMapOvr>
    <a:masterClrMapping/>
  </p:clrMapOvr>
  <p:transition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МО Мостовский район </a:t>
            </a:r>
            <a:b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E51E09"/>
                </a:solidFill>
                <a:latin typeface="Times New Roman" pitchFamily="18" charset="0"/>
                <a:cs typeface="Times New Roman" pitchFamily="18" charset="0"/>
              </a:rPr>
              <a:t>на 2019 год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46485505"/>
              </p:ext>
            </p:extLst>
          </p:nvPr>
        </p:nvGraphicFramePr>
        <p:xfrm>
          <a:off x="683568" y="1844824"/>
          <a:ext cx="82089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526774408"/>
      </p:ext>
    </p:extLst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9021688" cy="43204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Book Antiqua" pitchFamily="18" charset="0"/>
              </a:rPr>
              <a:t>Прогноз налоговых и неналоговых доходов бюджета муниципального образования     </a:t>
            </a:r>
            <a:b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Book Antiqua" pitchFamily="18" charset="0"/>
              </a:rPr>
            </a:br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Book Antiqua" pitchFamily="18" charset="0"/>
              </a:rPr>
              <a:t>                 Мостовский район               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Book Antiqua" pitchFamily="18" charset="0"/>
              </a:rPr>
              <a:t>(млн</a:t>
            </a:r>
            <a:r>
              <a:rPr lang="ru-RU" sz="1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Book Antiqua" pitchFamily="18" charset="0"/>
              </a:rPr>
              <a:t>. рублей</a:t>
            </a:r>
            <a:r>
              <a:rPr lang="ru-RU" sz="1600" dirty="0">
                <a:solidFill>
                  <a:schemeClr val="accent3">
                    <a:lumMod val="40000"/>
                    <a:lumOff val="60000"/>
                  </a:schemeClr>
                </a:solidFill>
                <a:latin typeface="Book Antiqua" pitchFamily="18" charset="0"/>
              </a:rPr>
              <a:t>)</a:t>
            </a:r>
            <a:r>
              <a:rPr lang="ru-RU" sz="1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sz="1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36220490"/>
              </p:ext>
            </p:extLst>
          </p:nvPr>
        </p:nvGraphicFramePr>
        <p:xfrm>
          <a:off x="179513" y="1412776"/>
          <a:ext cx="8641334" cy="5259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447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Наименование доходов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 2017год  (отчет)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2018 год (оценка) 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 2019 год  (проект)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2020 год  (проект)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17375E"/>
                          </a:solidFill>
                          <a:effectLst/>
                          <a:latin typeface="Times New Roman"/>
                        </a:rPr>
                        <a:t>2021 год  (проект)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803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 на прибыль организаций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11,10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10,50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10,40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10,50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10,60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194,60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205,00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220,70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222,00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222,00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15,50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32,40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Единый налог на вмененный доход                                                               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19,50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17,80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Единый сельскохозяйственный налог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1,20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1,30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1,30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1,30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9,60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5,70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5,70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6,30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6,40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Доходы, получаемые в виде арендной платы за земельные участки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32,30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32,40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32,80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32,70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4795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320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</a:rPr>
                        <a:t>Доходы от продажи материальных </a:t>
                      </a:r>
                    </a:p>
                    <a:p>
                      <a:r>
                        <a:rPr lang="ru-RU" sz="1200" dirty="0" smtClean="0">
                          <a:effectLst/>
                        </a:rPr>
                        <a:t>и нематериальных активов</a:t>
                      </a:r>
                      <a:endParaRPr lang="ru-RU" sz="1200" dirty="0">
                        <a:effectLst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18,10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14,30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10,30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10,30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Штрафы, санкции, возмещение ущерба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3,80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8036">
                <a:tc>
                  <a:txBody>
                    <a:bodyPr/>
                    <a:lstStyle/>
                    <a:p>
                      <a:pPr algn="just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налоговые и неналоговые доходы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1,20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1,2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0,6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9833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>
                          <a:solidFill>
                            <a:srgbClr val="10253F"/>
                          </a:solidFill>
                          <a:effectLst/>
                          <a:latin typeface="Times New Roman"/>
                        </a:rPr>
                        <a:t>Всего налоговых и неналоговых  доходов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299,10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304,50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317,60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321,00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321,00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Объем безвозмездных         </a:t>
            </a:r>
            <a:br>
              <a:rPr lang="ru-RU" sz="4800" dirty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</a:br>
            <a:r>
              <a:rPr lang="ru-RU" sz="4800" dirty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          поступлений  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млн.рублей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94289042"/>
              </p:ext>
            </p:extLst>
          </p:nvPr>
        </p:nvGraphicFramePr>
        <p:xfrm>
          <a:off x="539552" y="1772816"/>
          <a:ext cx="828092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Безвозмездные поступления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млн.рублей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8397591"/>
              </p:ext>
            </p:extLst>
          </p:nvPr>
        </p:nvGraphicFramePr>
        <p:xfrm>
          <a:off x="323528" y="1628800"/>
          <a:ext cx="8496945" cy="4602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0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16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21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7236"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2021 год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7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Безвозмездные  поступления, всего в том числе: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</a:rPr>
                        <a:t>959,6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</a:rPr>
                        <a:t>797,9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</a:rPr>
                        <a:t>803,3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7869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Дотации бюджетам субъектов Российской 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Федерации 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/>
                          <a:ea typeface="Times New Roman"/>
                        </a:rPr>
                        <a:t>157,3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/>
                          <a:ea typeface="Times New Roman"/>
                        </a:rPr>
                        <a:t>121,5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/>
                          <a:ea typeface="Times New Roman"/>
                        </a:rPr>
                        <a:t>123,2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7268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Субвенции бюджетам субъектов Российской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Федерации*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677,2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676,4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680,1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12295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Межбюджетные трансферты, передаваемые бюджетам муниципальных районов из бюджетов поселений на осуществление части полномочий по решению вопросов местного значения в соответствии с заключенными соглашениями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125,1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7236">
                <a:tc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200" dirty="0">
                <a:ln w="50800"/>
                <a:solidFill>
                  <a:schemeClr val="bg2">
                    <a:lumMod val="25000"/>
                  </a:schemeClr>
                </a:solidFill>
                <a:effectLst/>
                <a:latin typeface="Book Antiqua" pitchFamily="18" charset="0"/>
              </a:rPr>
              <a:t>Распределение бюджетных ассигнований по разделам и подразделам классификации расходов бюджета  </a:t>
            </a:r>
            <a:br>
              <a:rPr lang="ru-RU" sz="2200" dirty="0">
                <a:ln w="50800"/>
                <a:solidFill>
                  <a:schemeClr val="bg2">
                    <a:lumMod val="25000"/>
                  </a:schemeClr>
                </a:solidFill>
                <a:effectLst/>
                <a:latin typeface="Book Antiqua" pitchFamily="18" charset="0"/>
              </a:rPr>
            </a:br>
            <a:r>
              <a:rPr lang="ru-RU" sz="2200" dirty="0">
                <a:ln w="50800"/>
                <a:solidFill>
                  <a:schemeClr val="bg2">
                    <a:lumMod val="25000"/>
                  </a:schemeClr>
                </a:solidFill>
                <a:effectLst/>
                <a:latin typeface="Book Antiqua" pitchFamily="18" charset="0"/>
              </a:rPr>
              <a:t> (млн.рублей)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26990610"/>
              </p:ext>
            </p:extLst>
          </p:nvPr>
        </p:nvGraphicFramePr>
        <p:xfrm>
          <a:off x="395536" y="1412776"/>
          <a:ext cx="8136000" cy="5233652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790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879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879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879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09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ook Antiqua" pitchFamily="18" charset="0"/>
                        </a:rPr>
                        <a:t>Наименование  расходов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ook Antiqua" pitchFamily="18" charset="0"/>
                          <a:ea typeface="Times New Roman"/>
                        </a:rPr>
                        <a:t>2018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aseline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ook Antiqua" pitchFamily="18" charset="0"/>
                        </a:rPr>
                        <a:t>2019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ook Antiqua" pitchFamily="18" charset="0"/>
                          <a:ea typeface="Times New Roman"/>
                        </a:rPr>
                        <a:t>2020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ook Antiqua" pitchFamily="18" charset="0"/>
                        </a:rPr>
                        <a:t>2021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Всего расходов, в том числе: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1 380,6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1300,0</a:t>
                      </a:r>
                    </a:p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1 118,9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1 124,3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Общегосударственные вопросы,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102,1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103,3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96,9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96,9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Национальная безопасность 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12,6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13,2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6,3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6,3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15,6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11,3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9,0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9,0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Образование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863,0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871,7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844 ,3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835,7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139,6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134,9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13,1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13,1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Здравоохранение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105,5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16,2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10,8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11,4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76,8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87,7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91,3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93,7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Физическая культура и спорт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32,5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31,8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30,3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30,3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Обслуживание   муниципального долга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6,6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4,9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4,9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4,9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0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Межбюджетные 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26,3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25,0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0,0</a:t>
                      </a:r>
                    </a:p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0,0</a:t>
                      </a:r>
                    </a:p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23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Условно утвержденные расходы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–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–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12,0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23,0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17780" marR="177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94346766"/>
      </p:ext>
    </p:extLst>
  </p:cSld>
  <p:clrMapOvr>
    <a:masterClrMapping/>
  </p:clrMapOvr>
  <p:transition>
    <p:wipe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Расходы на социальную сферу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060594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2639273737"/>
      </p:ext>
    </p:extLst>
  </p:cSld>
  <p:clrMapOvr>
    <a:masterClrMapping/>
  </p:clrMapOvr>
  <p:transition>
    <p:wipe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4687</TotalTime>
  <Words>677</Words>
  <Application>Microsoft Office PowerPoint</Application>
  <PresentationFormat>Экран (4:3)</PresentationFormat>
  <Paragraphs>397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ПРОЕКТ БЮДЖЕТА </vt:lpstr>
      <vt:lpstr>ОСНОВНЫЕ ХАРАКТЕРИСТИКИ БЮДЖЕТА (МЛН.РУБЛЕЙ)</vt:lpstr>
      <vt:lpstr> Структура налоговых и неналоговых доходов МО Мостовский район  на 2019 год </vt:lpstr>
      <vt:lpstr>Прогноз налоговых и неналоговых доходов бюджета муниципального образования                       Мостовский район               (млн. рублей) </vt:lpstr>
      <vt:lpstr>Объем безвозмездных                     поступлений   млн.рублей</vt:lpstr>
      <vt:lpstr>Безвозмездные поступления млн.рублей</vt:lpstr>
      <vt:lpstr>Распределение бюджетных ассигнований по разделам и подразделам классификации расходов бюджета    (млн.рублей)</vt:lpstr>
      <vt:lpstr>Расходы на социальную сферу</vt:lpstr>
      <vt:lpstr>Расходы бюджета  муниципального образования Мостовский район в разрезе муниципальных программ характеризуются следующими данными:                                                                      (млн. рублей)</vt:lpstr>
      <vt:lpstr>(млн.рублей)</vt:lpstr>
      <vt:lpstr>                                                         Прочие муниципальные программы                                                                            тыс.рублей</vt:lpstr>
      <vt:lpstr>Непрограммные направления расходов                                               (млн.рублей)</vt:lpstr>
      <vt:lpstr>Источники финансирования дефицита бюджета (млн.руб.) </vt:lpstr>
      <vt:lpstr>Объем муниципального долга Мостовского района    млн.рублей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А.С. Кишунов</dc:creator>
  <cp:lastModifiedBy>Shevchenko</cp:lastModifiedBy>
  <cp:revision>492</cp:revision>
  <cp:lastPrinted>2015-12-14T12:26:04Z</cp:lastPrinted>
  <dcterms:modified xsi:type="dcterms:W3CDTF">2019-02-01T09:15:03Z</dcterms:modified>
</cp:coreProperties>
</file>