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83" r:id="rId3"/>
    <p:sldId id="277" r:id="rId4"/>
    <p:sldId id="257" r:id="rId5"/>
    <p:sldId id="278" r:id="rId6"/>
    <p:sldId id="284" r:id="rId7"/>
    <p:sldId id="280" r:id="rId8"/>
    <p:sldId id="258" r:id="rId9"/>
    <p:sldId id="259" r:id="rId10"/>
    <p:sldId id="260" r:id="rId11"/>
    <p:sldId id="282" r:id="rId12"/>
    <p:sldId id="264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85" r:id="rId23"/>
    <p:sldId id="276" r:id="rId2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CC00FF"/>
    <a:srgbClr val="FF5050"/>
    <a:srgbClr val="00FF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4" autoAdjust="0"/>
    <p:restoredTop sz="94737" autoAdjust="0"/>
  </p:normalViewPr>
  <p:slideViewPr>
    <p:cSldViewPr>
      <p:cViewPr varScale="1">
        <p:scale>
          <a:sx n="106" d="100"/>
          <a:sy n="106" d="100"/>
        </p:scale>
        <p:origin x="118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53E-2"/>
          <c:w val="0.79639277729172753"/>
          <c:h val="0.936347189856009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4787744108583623"/>
                  <c:y val="-1.2724668724495593E-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1 446,0</a:t>
                    </a:r>
                  </a:p>
                  <a:p>
                    <a:r>
                      <a:rPr lang="ru-RU" sz="2000" b="1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8.1570602362119951E-2"/>
                  <c:y val="-4.2565421002582288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1 444,7 </a:t>
                    </a:r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1444.7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6246784"/>
        <c:axId val="186247344"/>
        <c:axId val="236399600"/>
      </c:bar3DChart>
      <c:catAx>
        <c:axId val="1862467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86247344"/>
        <c:crosses val="autoZero"/>
        <c:auto val="1"/>
        <c:lblAlgn val="ctr"/>
        <c:lblOffset val="100"/>
        <c:noMultiLvlLbl val="0"/>
      </c:catAx>
      <c:valAx>
        <c:axId val="18624734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86246784"/>
        <c:crosses val="autoZero"/>
        <c:crossBetween val="between"/>
      </c:valAx>
      <c:serAx>
        <c:axId val="236399600"/>
        <c:scaling>
          <c:orientation val="minMax"/>
        </c:scaling>
        <c:delete val="1"/>
        <c:axPos val="b"/>
        <c:majorTickMark val="out"/>
        <c:minorTickMark val="none"/>
        <c:tickLblPos val="none"/>
        <c:crossAx val="186247344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c:spPr>
          <c:explosion val="25"/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0.12655955707287769"/>
                  <c:y val="7.010640729095971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361,1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308881978249704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1 083,6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gradFill rotWithShape="1">
                <a:gsLst>
                  <a:gs pos="0">
                    <a:schemeClr val="accent6">
                      <a:tint val="75000"/>
                      <a:shade val="85000"/>
                      <a:satMod val="230000"/>
                    </a:schemeClr>
                  </a:gs>
                  <a:gs pos="25000">
                    <a:schemeClr val="accent6">
                      <a:tint val="90000"/>
                      <a:shade val="70000"/>
                      <a:satMod val="220000"/>
                    </a:schemeClr>
                  </a:gs>
                  <a:gs pos="50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65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80000">
                    <a:schemeClr val="accent6">
                      <a:tint val="90000"/>
                      <a:shade val="69000"/>
                      <a:satMod val="220000"/>
                    </a:schemeClr>
                  </a:gs>
                  <a:gs pos="100000">
                    <a:schemeClr val="accent6">
                      <a:tint val="77000"/>
                      <a:shade val="80000"/>
                      <a:satMod val="2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  <a:scene3d>
                <a:camera prst="obliqueTopLeft" fov="600000">
                  <a:rot lat="0" lon="0" rev="0"/>
                </a:camera>
                <a:lightRig rig="balanced" dir="t">
                  <a:rot lat="0" lon="0" rev="19200000"/>
                </a:lightRig>
              </a:scene3d>
              <a:sp3d contourW="12700" prstMaterial="matte">
                <a:bevelT w="60000" h="50800"/>
                <a:contourClr>
                  <a:schemeClr val="accent6">
                    <a:shade val="60000"/>
                    <a:satMod val="110000"/>
                  </a:schemeClr>
                </a:contourClr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Bernard MT Condensed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361.1</c:v>
                </c:pt>
                <c:pt idx="1">
                  <c:v>1083.5999999999999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475"/>
          <c:y val="0.43796652802466546"/>
          <c:w val="0.28587622208643482"/>
          <c:h val="0.54569978335740565"/>
        </c:manualLayout>
      </c:layout>
      <c:overlay val="0"/>
      <c:txPr>
        <a:bodyPr/>
        <a:lstStyle/>
        <a:p>
          <a:pPr>
            <a:defRPr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8702725322012E-3"/>
          <c:y val="0"/>
          <c:w val="0.6151074995557476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Pt>
            <c:idx val="6"/>
            <c:bubble3D val="0"/>
            <c:explosion val="7"/>
          </c:dPt>
          <c:dLbls>
            <c:dLbl>
              <c:idx val="0"/>
              <c:layout>
                <c:manualLayout>
                  <c:x val="-0.15849138532266113"/>
                  <c:y val="-0.1426655089853140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64,5%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4,9%</a:t>
                    </a:r>
                  </a:p>
                  <a:p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 smtClean="0"/>
                      <a:t>5,5%</a:t>
                    </a:r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061667981908891E-2"/>
                  <c:y val="1.5336258934192498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3,5%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95490884702618E-2"/>
                  <c:y val="0.1000164635491386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336670800285086E-2"/>
                  <c:y val="4.089722720019836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1,7%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2800090188038263E-2"/>
                  <c:y val="0.135472065100657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5500056367524175E-3"/>
                  <c:y val="1.78925369000867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3,2%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ok Antiqua" panose="02040602050305030304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ЕНВД</c:v>
                </c:pt>
                <c:pt idx="2">
                  <c:v>УСН</c:v>
                </c:pt>
                <c:pt idx="3">
                  <c:v>налог на прибыль</c:v>
                </c:pt>
                <c:pt idx="4">
                  <c:v>арендная плата на землю</c:v>
                </c:pt>
                <c:pt idx="5">
                  <c:v>государственная пошлина</c:v>
                </c:pt>
                <c:pt idx="6">
                  <c:v>продажа земли</c:v>
                </c:pt>
                <c:pt idx="7">
                  <c:v>прочие доходы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64.5</c:v>
                </c:pt>
                <c:pt idx="1">
                  <c:v>4.9000000000000004</c:v>
                </c:pt>
                <c:pt idx="2">
                  <c:v>5.5</c:v>
                </c:pt>
                <c:pt idx="3">
                  <c:v>3.5</c:v>
                </c:pt>
                <c:pt idx="4">
                  <c:v>10.7</c:v>
                </c:pt>
                <c:pt idx="5">
                  <c:v>1.7</c:v>
                </c:pt>
                <c:pt idx="6" formatCode="0.0">
                  <c:v>6</c:v>
                </c:pt>
                <c:pt idx="7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704858073296357"/>
          <c:y val="3.1367576297370255E-2"/>
          <c:w val="0.34295141926703632"/>
          <c:h val="0.89492137602157373"/>
        </c:manualLayout>
      </c:layout>
      <c:overlay val="0"/>
      <c:txPr>
        <a:bodyPr/>
        <a:lstStyle/>
        <a:p>
          <a:pPr>
            <a:defRPr b="1">
              <a:latin typeface="Book Antiqua" panose="0204060205030503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n-ea"/>
                <a:cs typeface="+mn-cs"/>
              </a:defRPr>
            </a:pPr>
            <a:r>
              <a:rPr lang="ru-RU" sz="1600">
                <a:latin typeface="Book Antiqua" panose="02040602050305030304" pitchFamily="18" charset="0"/>
              </a:rPr>
              <a:t>млн.рублей</a:t>
            </a:r>
          </a:p>
        </c:rich>
      </c:tx>
      <c:layout>
        <c:manualLayout>
          <c:xMode val="edge"/>
          <c:yMode val="edge"/>
          <c:x val="0.40095397614771838"/>
          <c:y val="1.6836199685282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B238EE46-85E3-4B61-AC41-EDA106ED42F5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3E28D294-DAFA-4526-A31C-41D89DF31018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754.3</c:v>
                </c:pt>
                <c:pt idx="1">
                  <c:v>579.5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3.5080476192880329E-2"/>
          <c:y val="0.11091668826920466"/>
          <c:w val="0.91904140434490667"/>
          <c:h val="8.05166269003620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6E-2"/>
          <c:w val="0.79639277729172753"/>
          <c:h val="0.93634718985600895"/>
        </c:manualLayout>
      </c:layout>
      <c:bar3DChart>
        <c:barDir val="col"/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0209344"/>
        <c:axId val="190209904"/>
        <c:axId val="114816688"/>
      </c:bar3DChart>
      <c:catAx>
        <c:axId val="190209344"/>
        <c:scaling>
          <c:orientation val="minMax"/>
        </c:scaling>
        <c:delete val="1"/>
        <c:axPos val="b"/>
        <c:majorTickMark val="out"/>
        <c:minorTickMark val="none"/>
        <c:tickLblPos val="none"/>
        <c:crossAx val="190209904"/>
        <c:crosses val="autoZero"/>
        <c:auto val="1"/>
        <c:lblAlgn val="ctr"/>
        <c:lblOffset val="100"/>
        <c:noMultiLvlLbl val="0"/>
      </c:catAx>
      <c:valAx>
        <c:axId val="19020990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90209344"/>
        <c:crosses val="autoZero"/>
        <c:crossBetween val="between"/>
      </c:valAx>
      <c:serAx>
        <c:axId val="114816688"/>
        <c:scaling>
          <c:orientation val="minMax"/>
        </c:scaling>
        <c:delete val="1"/>
        <c:axPos val="b"/>
        <c:majorTickMark val="out"/>
        <c:minorTickMark val="none"/>
        <c:tickLblPos val="none"/>
        <c:crossAx val="190209904"/>
        <c:crosses val="autoZero"/>
      </c:serAx>
    </c:plotArea>
    <c:legend>
      <c:legendPos val="r"/>
      <c:layout>
        <c:manualLayout>
          <c:xMode val="edge"/>
          <c:yMode val="edge"/>
          <c:x val="0.77758870418975379"/>
          <c:y val="0.3471671841371094"/>
          <c:w val="0.21315203655098691"/>
          <c:h val="0.223820718191376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41755915246173E-3"/>
          <c:y val="0"/>
          <c:w val="0.7320144228836156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rgbClr val="8CC69A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C5C000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-8.9311475472484206E-2"/>
                  <c:y val="0.103397490026474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403946395440172"/>
                  <c:y val="5.3591040289821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0411081664122165"/>
                  <c:y val="-1.8557144326074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0347142739767399E-2"/>
                  <c:y val="-5.63772916257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8530388783053763E-2"/>
                  <c:y val="-5.4170600509555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8.5303171294217453E-2"/>
                  <c:y val="2.65315836782470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Book Antiqua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6"/>
                <c:pt idx="0">
                  <c:v>Гос.гарантии</c:v>
                </c:pt>
                <c:pt idx="1">
                  <c:v>льготное питание</c:v>
                </c:pt>
                <c:pt idx="2">
                  <c:v>род.плата</c:v>
                </c:pt>
                <c:pt idx="3">
                  <c:v>соц.поддрежка педагогов</c:v>
                </c:pt>
                <c:pt idx="4">
                  <c:v>Федеральный проект «Современная школа»</c:v>
                </c:pt>
                <c:pt idx="5">
                  <c:v>другие расходы</c:v>
                </c:pt>
              </c:strCache>
            </c:strRef>
          </c:cat>
          <c:val>
            <c:numRef>
              <c:f>Лист1!$B$3:$B$8</c:f>
              <c:numCache>
                <c:formatCode>#,##0.0</c:formatCode>
                <c:ptCount val="6"/>
                <c:pt idx="0">
                  <c:v>810.8</c:v>
                </c:pt>
                <c:pt idx="1">
                  <c:v>3</c:v>
                </c:pt>
                <c:pt idx="2">
                  <c:v>7.5</c:v>
                </c:pt>
                <c:pt idx="3">
                  <c:v>14.3</c:v>
                </c:pt>
                <c:pt idx="4">
                  <c:v>13.1</c:v>
                </c:pt>
                <c:pt idx="5">
                  <c:v>42.000000000000092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59013883607752"/>
          <c:y val="0"/>
          <c:w val="0.30409861163922491"/>
          <c:h val="1"/>
        </c:manualLayout>
      </c:layout>
      <c:overlay val="0"/>
      <c:txPr>
        <a:bodyPr/>
        <a:lstStyle/>
        <a:p>
          <a:pPr>
            <a:defRPr sz="1600" b="1" kern="900" spc="0" baseline="0">
              <a:solidFill>
                <a:schemeClr val="tx1"/>
              </a:solidFill>
              <a:latin typeface="Book Antiqua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16049382716049E-3"/>
          <c:y val="5.3156141122895892E-2"/>
          <c:w val="0.74391586468358517"/>
          <c:h val="0.94684385887710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>
                        <a:latin typeface="Bodoni MT" pitchFamily="18" charset="0"/>
                      </a:rPr>
                      <a:t>70,2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800" dirty="0" smtClean="0"/>
                      <a:t>37,7 </a:t>
                    </a:r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19.7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"Доступная среда"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0000"/>
                  </a:schemeClr>
                </a:gs>
                <a:gs pos="78000">
                  <a:schemeClr val="accent5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/>
            </a:scene3d>
            <a:sp3d prstMaterial="plastic">
              <a:bevelT w="0" h="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b="1" dirty="0" smtClean="0"/>
                      <a:t>0,09</a:t>
                    </a:r>
                  </a:p>
                  <a:p>
                    <a:r>
                      <a:rPr lang="ru-RU" sz="1400" dirty="0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874064"/>
        <c:axId val="64875744"/>
      </c:barChart>
      <c:catAx>
        <c:axId val="648740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4875744"/>
        <c:crosses val="autoZero"/>
        <c:auto val="1"/>
        <c:lblAlgn val="ctr"/>
        <c:lblOffset val="100"/>
        <c:noMultiLvlLbl val="0"/>
      </c:catAx>
      <c:valAx>
        <c:axId val="648757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64874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074219889180514"/>
          <c:y val="0.19138817243517339"/>
          <c:w val="0.37382570234276347"/>
          <c:h val="0.465003606208500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Book Antiqua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541814798355737"/>
          <c:y val="8.7691059761766928E-4"/>
          <c:w val="0.60319962054024645"/>
          <c:h val="0.880126940380118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-9.4672071877071148E-2"/>
                  <c:y val="-1.6200174545532454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0,8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551843856429633E-2"/>
                  <c:y val="2.8454000425655518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17,1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8653597876098062E-2"/>
                  <c:y val="6.5425294110560597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17,0 </a:t>
                    </a:r>
                  </a:p>
                  <a:p>
                    <a:r>
                      <a:rPr lang="ru-RU" sz="2000" dirty="0" err="1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Bodoni MT" panose="02070603080606020203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МП "Комплексное и устойчивое развитие в сфере строительства,архитектуры и дорожного хозяйства"</c:v>
                </c:pt>
                <c:pt idx="1">
                  <c:v>МП "Развитие здравоохранения"</c:v>
                </c:pt>
                <c:pt idx="2">
                  <c:v>МП"Обеспечение безопасности населения"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0.8</c:v>
                </c:pt>
                <c:pt idx="1">
                  <c:v>17.100000000000001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2246306635273461"/>
          <c:w val="0.98468189837144526"/>
          <c:h val="0.264787346252022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Bodoni MT" panose="02070603080606020203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3742690058478E-2"/>
          <c:y val="0.11799455985321815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и федеральный бюджеты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124.2</c:v>
                </c:pt>
                <c:pt idx="1">
                  <c:v>11.8</c:v>
                </c:pt>
                <c:pt idx="2">
                  <c:v>63.9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1617440"/>
        <c:axId val="191618000"/>
        <c:axId val="0"/>
      </c:bar3DChart>
      <c:catAx>
        <c:axId val="191617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Book Antiqua" pitchFamily="18" charset="0"/>
              </a:defRPr>
            </a:pPr>
            <a:endParaRPr lang="ru-RU"/>
          </a:p>
        </c:txPr>
        <c:crossAx val="191618000"/>
        <c:crosses val="autoZero"/>
        <c:auto val="1"/>
        <c:lblAlgn val="ctr"/>
        <c:lblOffset val="100"/>
        <c:noMultiLvlLbl val="0"/>
      </c:catAx>
      <c:valAx>
        <c:axId val="19161800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191617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12.03.2020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99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32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4167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5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1070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85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51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5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07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6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7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9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5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6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29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8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12.03.2020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2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Отчет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об исполнении бюджета МО Мостовский район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за 2019</a:t>
            </a:r>
            <a:r>
              <a:rPr lang="ru-RU" sz="4000" b="1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год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47713" cy="153682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>Муниципальные программы</a:t>
            </a:r>
            <a:endParaRPr lang="ru-RU" b="1" dirty="0">
              <a:solidFill>
                <a:schemeClr val="accent6"/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916443"/>
              </p:ext>
            </p:extLst>
          </p:nvPr>
        </p:nvGraphicFramePr>
        <p:xfrm>
          <a:off x="609600" y="1988840"/>
          <a:ext cx="792284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36240"/>
            <a:ext cx="8301608" cy="1160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892554"/>
              </p:ext>
            </p:extLst>
          </p:nvPr>
        </p:nvGraphicFramePr>
        <p:xfrm>
          <a:off x="395536" y="1772816"/>
          <a:ext cx="8229600" cy="496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004112"/>
              </p:ext>
            </p:extLst>
          </p:nvPr>
        </p:nvGraphicFramePr>
        <p:xfrm>
          <a:off x="467544" y="1295400"/>
          <a:ext cx="8373616" cy="5363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МП «Развитие ОБРАЗОВАНИЯ»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млн.рублей</a:t>
            </a: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22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0731314"/>
              </p:ext>
            </p:extLst>
          </p:nvPr>
        </p:nvGraphicFramePr>
        <p:xfrm>
          <a:off x="395536" y="1196752"/>
          <a:ext cx="82296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29681"/>
              </p:ext>
            </p:extLst>
          </p:nvPr>
        </p:nvGraphicFramePr>
        <p:xfrm>
          <a:off x="395536" y="476672"/>
          <a:ext cx="835292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706817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 Antiqua" pitchFamily="18" charset="0"/>
                <a:cs typeface="Raavi" pitchFamily="34" charset="0"/>
              </a:rPr>
              <a:t>МП «Развитие культуры»</a:t>
            </a:r>
            <a:endParaRPr lang="ru-RU" dirty="0">
              <a:solidFill>
                <a:srgbClr val="0070C0"/>
              </a:solidFill>
              <a:latin typeface="Book Antiqua" pitchFamily="18" charset="0"/>
              <a:cs typeface="Raav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069151"/>
              </p:ext>
            </p:extLst>
          </p:nvPr>
        </p:nvGraphicFramePr>
        <p:xfrm>
          <a:off x="304800" y="1124744"/>
          <a:ext cx="8686800" cy="4955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706817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  <a:t>Реализация подпрограмм </a:t>
            </a:r>
            <a:b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  <a:t>МП «Развитие культуры»</a:t>
            </a:r>
            <a:endParaRPr lang="ru-RU" b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060848"/>
            <a:ext cx="8856984" cy="4021907"/>
          </a:xfrm>
        </p:spPr>
        <p:txBody>
          <a:bodyPr>
            <a:noAutofit/>
          </a:bodyPr>
          <a:lstStyle/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1) «Совершенствование деятельности муниципальных учреждений отрасли «Культура, искусство и кинематография» –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179,4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2) «Культура Кубани» –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1,0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млн.рублей</a:t>
            </a:r>
          </a:p>
          <a:p>
            <a:pPr lvl="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 «Обеспечение деятельности отдела культуры» –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8,0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млн.рублей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 «Поддержка  муниципальных  учреждений  культуры»  –         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11,0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млн.рублей.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131485"/>
              </p:ext>
            </p:extLst>
          </p:nvPr>
        </p:nvGraphicFramePr>
        <p:xfrm>
          <a:off x="467544" y="404664"/>
          <a:ext cx="8507288" cy="6079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3024336"/>
                <a:gridCol w="1368152"/>
                <a:gridCol w="1224136"/>
                <a:gridCol w="1080120"/>
                <a:gridCol w="1296144"/>
              </a:tblGrid>
              <a:tr h="19109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№ 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/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Наименование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Бюджет,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утвержден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ный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решением Совета от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19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декабря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2018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года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№297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Уточнен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ная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сводная бюджетная роспись на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(%)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709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1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«Развитие осуществления пассажирских перевозок автомобильным транспортом по муниципальным городским и пригородным маршрутам Мостовского района»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2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«Развитие физической культуры и спорта»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35,7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35,7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35,3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Book Antiqua" pitchFamily="18" charset="0"/>
                        </a:rPr>
                        <a:t>98,9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3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«Развитие жилищно-коммунального хозяйства»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Book Antiqua" pitchFamily="18" charset="0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002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4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«Экономическое развитие и инновационная экономика»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5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«Молодежь Кубани»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766727"/>
              </p:ext>
            </p:extLst>
          </p:nvPr>
        </p:nvGraphicFramePr>
        <p:xfrm>
          <a:off x="539552" y="283297"/>
          <a:ext cx="8229600" cy="6369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2664296"/>
                <a:gridCol w="1296144"/>
                <a:gridCol w="1224136"/>
                <a:gridCol w="1080120"/>
                <a:gridCol w="1532856"/>
              </a:tblGrid>
              <a:tr h="1688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утвержден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ный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решением Совета от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19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декабря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2018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года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№297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6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«Региональная политика и развитие гражданского общества»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5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«Казачество Кубани»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Book Antiqua" pitchFamily="18" charset="0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3571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Book Antiqua" pitchFamily="18" charset="0"/>
                        </a:rPr>
                        <a:t>МП «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Развитие сельского хозяйства и регулирование рынков сельскохозяйственной продукции, сырья и продовольствия»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14,2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14,2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14,1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Book Antiqua" pitchFamily="18" charset="0"/>
                        </a:rPr>
                        <a:t>99,7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143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Book Antiqua" pitchFamily="18" charset="0"/>
                        </a:rPr>
                        <a:t>МП «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Развитие топливно-энергетического комплекса»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Book Antiqua" pitchFamily="18" charset="0"/>
                        </a:rPr>
                        <a:t>80,0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0475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«Управление муниципальными финансами Мостовского района»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43,0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43,0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43,0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Book Antiqua" pitchFamily="18" charset="0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err="1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Непрограммные</a:t>
            </a:r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 расходы </a:t>
            </a:r>
            <a:endParaRPr lang="ru-RU" sz="3300" b="1" dirty="0">
              <a:solidFill>
                <a:schemeClr val="accent6">
                  <a:lumMod val="75000"/>
                </a:schemeClr>
              </a:solidFill>
              <a:latin typeface="Book Antiqua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90802"/>
              </p:ext>
            </p:extLst>
          </p:nvPr>
        </p:nvGraphicFramePr>
        <p:xfrm>
          <a:off x="457200" y="1124745"/>
          <a:ext cx="8229600" cy="5542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4920"/>
                <a:gridCol w="1440160"/>
                <a:gridCol w="1594520"/>
              </a:tblGrid>
              <a:tr h="82400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Наименование расходов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Исполнено</a:t>
                      </a:r>
                      <a:r>
                        <a:rPr lang="ru-RU" sz="1600" baseline="0" dirty="0" smtClean="0">
                          <a:latin typeface="Book Antiqua" pitchFamily="18" charset="0"/>
                        </a:rPr>
                        <a:t> (млн.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Book Antiqua" pitchFamily="18" charset="0"/>
                        </a:rPr>
                        <a:t>рублей)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Исполнение (%)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68816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Обеспечение функций высшего должностного лица муниципального образования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1,8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98,8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288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Обеспечение деятельности законодательных (представительных) органов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функционирования администрации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55,6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98,6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336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Контрольно-счетной палаты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3,2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муниципальных  учреждений, подведомственных администрации муниципального образования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22,3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99,2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Капитальный и текущий ремонт муниципальных учреждений (средства ЗСК)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13,4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Социальная поддержка работников ГБУЗ «Мостовская ЦРБ» по оплате жилья, отопления и освещения за 2017 год (решение суда)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2,7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274769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7560840" cy="452884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1)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smtClean="0">
                <a:latin typeface="Bookman Old Style" panose="02050604050505020204" pitchFamily="18" charset="0"/>
              </a:rPr>
              <a:t>Предоставлены </a:t>
            </a:r>
            <a:r>
              <a:rPr lang="ru-RU" sz="2400" dirty="0">
                <a:latin typeface="Bookman Old Style" panose="02050604050505020204" pitchFamily="18" charset="0"/>
              </a:rPr>
              <a:t>межбюджетные трансферты </a:t>
            </a:r>
            <a:r>
              <a:rPr lang="ru-RU" sz="2400" dirty="0" smtClean="0">
                <a:latin typeface="Bookman Old Style" panose="02050604050505020204" pitchFamily="18" charset="0"/>
              </a:rPr>
              <a:t>в форме дотации </a:t>
            </a:r>
            <a:r>
              <a:rPr lang="ru-RU" sz="2400" dirty="0">
                <a:latin typeface="Bookman Old Style" panose="02050604050505020204" pitchFamily="18" charset="0"/>
              </a:rPr>
              <a:t>на выравнивание бюджетной обеспеченности </a:t>
            </a:r>
            <a:r>
              <a:rPr lang="ru-RU" sz="2400" dirty="0" smtClean="0">
                <a:latin typeface="Bookman Old Style" panose="02050604050505020204" pitchFamily="18" charset="0"/>
              </a:rPr>
              <a:t>сельских поселений, входящих </a:t>
            </a:r>
            <a:r>
              <a:rPr lang="ru-RU" sz="2400" dirty="0">
                <a:latin typeface="Bookman Old Style" panose="02050604050505020204" pitchFamily="18" charset="0"/>
              </a:rPr>
              <a:t>в состав муниципального образования Мостовский район</a:t>
            </a:r>
            <a:r>
              <a:rPr lang="ru-RU" sz="2400" dirty="0" smtClean="0">
                <a:latin typeface="Bookman Old Style" panose="02050604050505020204" pitchFamily="18" charset="0"/>
              </a:rPr>
              <a:t> в сумме </a:t>
            </a:r>
            <a:r>
              <a:rPr lang="ru-RU" sz="2400" u="sng" dirty="0" smtClean="0">
                <a:latin typeface="Bookman Old Style" panose="02050604050505020204" pitchFamily="18" charset="0"/>
              </a:rPr>
              <a:t>25,0 млн. рублей</a:t>
            </a:r>
            <a:r>
              <a:rPr lang="ru-RU" sz="2400" dirty="0" smtClean="0">
                <a:latin typeface="Bookman Old Style" panose="02050604050505020204" pitchFamily="18" charset="0"/>
              </a:rPr>
              <a:t>;</a:t>
            </a:r>
            <a:endParaRPr lang="ru-RU" sz="2400" dirty="0"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latin typeface="Bookman Old Style" panose="02050604050505020204" pitchFamily="18" charset="0"/>
              </a:rPr>
              <a:t>2) </a:t>
            </a:r>
            <a:r>
              <a:rPr lang="ru-RU" sz="2400" dirty="0">
                <a:latin typeface="Bookman Old Style" panose="02050604050505020204" pitchFamily="18" charset="0"/>
              </a:rPr>
              <a:t>Межбюджетные </a:t>
            </a:r>
            <a:r>
              <a:rPr lang="ru-RU" sz="2400" dirty="0" smtClean="0">
                <a:latin typeface="Bookman Old Style" panose="02050604050505020204" pitchFamily="18" charset="0"/>
              </a:rPr>
              <a:t>трансферты </a:t>
            </a:r>
            <a:r>
              <a:rPr lang="ru-RU" sz="2400" dirty="0">
                <a:latin typeface="Bookman Old Style" panose="02050604050505020204" pitchFamily="18" charset="0"/>
              </a:rPr>
              <a:t>на ликвидацию последствий чрезвычайных ситуаций на территории </a:t>
            </a:r>
            <a:r>
              <a:rPr lang="ru-RU" sz="2400" dirty="0" err="1" smtClean="0">
                <a:latin typeface="Bookman Old Style" panose="02050604050505020204" pitchFamily="18" charset="0"/>
              </a:rPr>
              <a:t>Переправненского</a:t>
            </a:r>
            <a:r>
              <a:rPr lang="ru-RU" sz="2400" dirty="0" smtClean="0">
                <a:latin typeface="Bookman Old Style" panose="02050604050505020204" pitchFamily="18" charset="0"/>
              </a:rPr>
              <a:t> и </a:t>
            </a:r>
            <a:r>
              <a:rPr lang="ru-RU" sz="2400" dirty="0" err="1">
                <a:latin typeface="Bookman Old Style" panose="02050604050505020204" pitchFamily="18" charset="0"/>
              </a:rPr>
              <a:t>Баговского</a:t>
            </a:r>
            <a:r>
              <a:rPr lang="ru-RU" sz="2400" dirty="0">
                <a:latin typeface="Bookman Old Style" panose="02050604050505020204" pitchFamily="18" charset="0"/>
              </a:rPr>
              <a:t> сельских поселений составили </a:t>
            </a:r>
            <a:r>
              <a:rPr lang="ru-RU" sz="2400" u="sng" dirty="0" smtClean="0">
                <a:latin typeface="Bookman Old Style" panose="02050604050505020204" pitchFamily="18" charset="0"/>
              </a:rPr>
              <a:t>1,0 млн. рублей</a:t>
            </a:r>
            <a:r>
              <a:rPr lang="ru-RU" sz="2400" dirty="0" smtClean="0">
                <a:latin typeface="Bookman Old Style" panose="02050604050505020204" pitchFamily="18" charset="0"/>
              </a:rPr>
              <a:t>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571166"/>
              </p:ext>
            </p:extLst>
          </p:nvPr>
        </p:nvGraphicFramePr>
        <p:xfrm>
          <a:off x="611560" y="2348880"/>
          <a:ext cx="8136904" cy="406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728192"/>
                <a:gridCol w="1224136"/>
                <a:gridCol w="1440160"/>
                <a:gridCol w="1368152"/>
              </a:tblGrid>
              <a:tr h="1709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Бюджет, утвержденный решением Совета муниципального образования Мостовский район от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декабря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года №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297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Уточненная сводная бюджетная</a:t>
                      </a:r>
                      <a:b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роспись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                     за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Процент исполнения к уточненному </a:t>
                      </a:r>
                      <a:r>
                        <a:rPr kumimoji="0" lang="ru-RU" sz="1400" b="1" kern="12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решению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 на 2019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(%)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8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446,0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444,7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333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471,0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471,0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1 440,9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98,0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649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 (–) /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профицит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-25,0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82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 финансирования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дефицита бюджета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25,0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-3,8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985" y="16542"/>
            <a:ext cx="905202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anose="02040602050305030304" pitchFamily="18" charset="0"/>
                <a:ea typeface="Times New Roman" pitchFamily="18" charset="0"/>
                <a:cs typeface="Times New Roman" pitchFamily="18" charset="0"/>
              </a:rPr>
              <a:t>Основные показатели исполнения бюджета МО Мостовский район в 2019 году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  <a:cs typeface="Arial" pitchFamily="34" charset="0"/>
              </a:rPr>
              <a:t>млн.рублей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Book Antiqua" panose="020406020503050303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5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628800"/>
            <a:ext cx="7634809" cy="44125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Bookman Old Style" panose="02050604050505020204" pitchFamily="18" charset="0"/>
                <a:cs typeface="Times New Roman" pitchFamily="18" charset="0"/>
              </a:rPr>
              <a:t>Средства в 2019 </a:t>
            </a:r>
            <a:r>
              <a:rPr lang="ru-RU" sz="2800" dirty="0">
                <a:latin typeface="Bookman Old Style" panose="02050604050505020204" pitchFamily="18" charset="0"/>
                <a:cs typeface="Times New Roman" pitchFamily="18" charset="0"/>
              </a:rPr>
              <a:t>году </a:t>
            </a:r>
            <a:r>
              <a:rPr lang="ru-RU" sz="2800" dirty="0" smtClean="0">
                <a:latin typeface="Bookman Old Style" panose="02050604050505020204" pitchFamily="18" charset="0"/>
                <a:cs typeface="Times New Roman" pitchFamily="18" charset="0"/>
              </a:rPr>
              <a:t>выделены</a:t>
            </a:r>
          </a:p>
          <a:p>
            <a:pPr algn="ctr">
              <a:buNone/>
            </a:pPr>
            <a:r>
              <a:rPr lang="ru-RU" sz="2800" dirty="0" smtClean="0">
                <a:latin typeface="Bookman Old Style" panose="02050604050505020204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Bookman Old Style" panose="02050604050505020204" pitchFamily="18" charset="0"/>
                <a:cs typeface="Times New Roman" pitchFamily="18" charset="0"/>
              </a:rPr>
              <a:t>в  сумме </a:t>
            </a:r>
            <a:r>
              <a:rPr lang="ru-RU" sz="2800" dirty="0" smtClean="0">
                <a:latin typeface="Bookman Old Style" panose="02050604050505020204" pitchFamily="18" charset="0"/>
                <a:cs typeface="Times New Roman" pitchFamily="18" charset="0"/>
              </a:rPr>
              <a:t>1,0 млн. </a:t>
            </a:r>
            <a:r>
              <a:rPr lang="ru-RU" sz="2800" dirty="0">
                <a:latin typeface="Bookman Old Style" panose="02050604050505020204" pitchFamily="18" charset="0"/>
                <a:cs typeface="Times New Roman" pitchFamily="18" charset="0"/>
              </a:rPr>
              <a:t>рублей. </a:t>
            </a:r>
          </a:p>
          <a:p>
            <a:pPr algn="ctr">
              <a:buNone/>
            </a:pPr>
            <a:r>
              <a:rPr lang="ru-RU" sz="2800" dirty="0" smtClean="0">
                <a:latin typeface="Bookman Old Style" panose="02050604050505020204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dirty="0">
                <a:latin typeface="Bookman Old Style" panose="02050604050505020204" pitchFamily="18" charset="0"/>
              </a:rPr>
              <a:t>По итогам 2019 года средства распределены в полном объеме</a:t>
            </a:r>
            <a:r>
              <a:rPr lang="ru-RU" sz="2800" dirty="0" smtClean="0">
                <a:latin typeface="Bookman Old Style" panose="02050604050505020204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9597" y="1772816"/>
            <a:ext cx="7131115" cy="42685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Бюджет муниципального образования Мостовский район за 2019 год исполнен с профицитом </a:t>
            </a:r>
          </a:p>
          <a:p>
            <a:pPr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   3,8 млн. руб.</a:t>
            </a:r>
            <a:endParaRPr lang="ru-RU" sz="4000" dirty="0">
              <a:latin typeface="Book Antiqu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7562801" cy="1669752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Объем муниципального долга по </a:t>
            </a: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муниципальному образованию Мостовский </a:t>
            </a: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район</a:t>
            </a:r>
            <a:endParaRPr lang="ru-RU" sz="3300" b="1" dirty="0">
              <a:solidFill>
                <a:schemeClr val="accent4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9167025"/>
              </p:ext>
            </p:extLst>
          </p:nvPr>
        </p:nvGraphicFramePr>
        <p:xfrm>
          <a:off x="683568" y="2444080"/>
          <a:ext cx="7344816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1944216"/>
                <a:gridCol w="2160240"/>
              </a:tblGrid>
              <a:tr h="107448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Наименование показателей</a:t>
                      </a:r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По состоянию на 01.01.2019 год, млн. руб.</a:t>
                      </a:r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По состоянию на 01.01.2020 год, млн. руб.</a:t>
                      </a:r>
                    </a:p>
                    <a:p>
                      <a:pPr algn="ctr"/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785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Объем муниципального долга, в том числе: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72,9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41,2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6836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коммерческий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57,9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28,5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46836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бюджетный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15,0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12,7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7856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Уд. вес  муниципального долга в доходах района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36,7%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dirty="0" smtClean="0">
                          <a:latin typeface="Book Antiqua" panose="02040602050305030304" pitchFamily="18" charset="0"/>
                        </a:rPr>
                        <a:t>17,9%</a:t>
                      </a:r>
                      <a:endParaRPr lang="ru-RU" sz="28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90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за 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589537"/>
              </p:ext>
            </p:extLst>
          </p:nvPr>
        </p:nvGraphicFramePr>
        <p:xfrm>
          <a:off x="609600" y="2160588"/>
          <a:ext cx="7058744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59774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 Мостовский район за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5604470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 за 2019 год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1783482"/>
              </p:ext>
            </p:extLst>
          </p:nvPr>
        </p:nvGraphicFramePr>
        <p:xfrm>
          <a:off x="395536" y="1889448"/>
          <a:ext cx="837361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8066857" cy="1320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 Antiqua" panose="02040602050305030304" pitchFamily="18" charset="0"/>
              </a:rPr>
              <a:t>Структура безвозмездных поступлений</a:t>
            </a:r>
            <a:endParaRPr lang="ru-RU" dirty="0"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54222"/>
              </p:ext>
            </p:extLst>
          </p:nvPr>
        </p:nvGraphicFramePr>
        <p:xfrm>
          <a:off x="395536" y="1772816"/>
          <a:ext cx="8352928" cy="4731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1584176"/>
                <a:gridCol w="1584176"/>
                <a:gridCol w="1440160"/>
              </a:tblGrid>
              <a:tr h="1258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Утвержденные бюджетные назначения,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за 2019 год,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Процент исполнения к годовому бюджетному назначению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Дотации бюджетам субъектов РФ и муниципальных образований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185,3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185,3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Субсидии бюджетам субъектов РФ и муниципальных образований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47,4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47,0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99,2%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Субвенции бюджетам субъектов РФ и муниципальных образований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726,5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720,7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99,2%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Иные межбюджетные трансферты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131,5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131,5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48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698705" cy="14401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Мероприятия по вовлечению задолженности в консолидированный бюджет края по МО Мостовский район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>
            <a:noAutofit/>
          </a:bodyPr>
          <a:lstStyle/>
          <a:p>
            <a:r>
              <a:rPr lang="ru-RU" sz="1100" dirty="0"/>
              <a:t>- в районе 14 заседаний межведомственной комиссии по легализации налоговой базы по НДФЛ и погашении задолженности по налоговым и неналоговым платежам. Было рассмотрено 94 хозяйствующих субъектов, выявлено задолженности на сумму 8,7 млн. руб., взыскано 6,4 млн. рублей, процент исполнения составил 73,6%. 58 хозяйствующих субъектов увеличили размер заработной платы наемным работникам, сумма дополнительных поступлений по НДФЛ составила 358 тыс. рублей. </a:t>
            </a:r>
          </a:p>
          <a:p>
            <a:r>
              <a:rPr lang="ru-RU" sz="1100" dirty="0"/>
              <a:t>- в поселениях проведено 214 заседаний межведомственной комиссии, на которых было заслушано 7153 физических лиц по имущественным и транспортному налогам на сумму 11,6 млн. руб., взыскано на сумму 5,9 млн. рублей, процент исполнения составил 50,9%;</a:t>
            </a:r>
          </a:p>
          <a:p>
            <a:r>
              <a:rPr lang="ru-RU" sz="1100" dirty="0"/>
              <a:t>- 12 рейдовых мероприятий связанные с осуществлением предпринимательской деятельности без государственной регистрации или без специального разрешения (лицензии) в сфере оказания услуг населению по перевозке пассажиров и багажа легковым такси, выявлено 4 нарушения, наложено 4 штрафа, взыскано 2 штрафа, на одно транспортное средство наложен арест и изъят до решения суда,</a:t>
            </a:r>
          </a:p>
          <a:p>
            <a:r>
              <a:rPr lang="ru-RU" sz="1100" dirty="0"/>
              <a:t>-4 заседаний рабочей группы по обеспечению устойчивого развития экономики и социальной стабильности в Мостовском районе;</a:t>
            </a:r>
          </a:p>
          <a:p>
            <a:r>
              <a:rPr lang="ru-RU" sz="1100" dirty="0"/>
              <a:t>-10 заседаний межведомственных комиссий по принятию мер, направленных на снижение неформальной занятости; </a:t>
            </a:r>
          </a:p>
          <a:p>
            <a:r>
              <a:rPr lang="ru-RU" sz="1100" dirty="0"/>
              <a:t>на постоянной основе проводится исковая работа </a:t>
            </a:r>
            <a:r>
              <a:rPr lang="ru-RU" sz="1100" dirty="0" smtClean="0"/>
              <a:t>по </a:t>
            </a:r>
            <a:r>
              <a:rPr lang="ru-RU" sz="1100" dirty="0"/>
              <a:t>взысканию задолженности по арендной плате за землю, в том числе:</a:t>
            </a:r>
          </a:p>
          <a:p>
            <a:r>
              <a:rPr lang="ru-RU" sz="1100" dirty="0"/>
              <a:t>- направлено недобросовестным арендаторам 447 претензий на сумму 34,6 млн. руб., оплачено в досудебном порядке на сумму 2,7 млн. </a:t>
            </a:r>
            <a:r>
              <a:rPr lang="ru-RU" sz="1100" dirty="0" smtClean="0"/>
              <a:t>рублей;</a:t>
            </a:r>
            <a:endParaRPr lang="ru-RU" sz="1100" dirty="0"/>
          </a:p>
          <a:p>
            <a:r>
              <a:rPr lang="ru-RU" sz="1100" dirty="0"/>
              <a:t>- всего охвачено исками на сумму 27,2 млн. руб., в том числе: в судах рассматриваются иски на сумму 9,6 млн. рублей, иски по которым имеются решения суда о взыскании на 17,6 млн. руб., взыскано в судебном порядке на сумму 2,9 млн. </a:t>
            </a:r>
            <a:r>
              <a:rPr lang="ru-RU" sz="1100" dirty="0" smtClean="0"/>
              <a:t>рублей;</a:t>
            </a:r>
            <a:endParaRPr lang="ru-RU" sz="1100" dirty="0"/>
          </a:p>
          <a:p>
            <a:r>
              <a:rPr lang="ru-RU" sz="1100" dirty="0"/>
              <a:t>- в исполнительном производстве 64 исполнительных листов на сумму 11,0 млн. рублей, сумма перечисленных денежных средств в результате исполнения судебных актов -2,9 млн. рублей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4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Исполнение бюджета </a:t>
            </a:r>
            <a:b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по расходам</a:t>
            </a:r>
            <a:endParaRPr lang="ru-RU" sz="44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60590"/>
            <a:ext cx="8136904" cy="422073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19 декабря 2018 года №297 утвержден общий объем расходов бюджета в сумме  1 471,0 млн.рублей или 112,1%                    к первоначальному бюджету.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1 440,9 млн.рублей или 98,0 % к бюджетным назначениям.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Структура  расходов бюджета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за 2019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5644506"/>
              </p:ext>
            </p:extLst>
          </p:nvPr>
        </p:nvGraphicFramePr>
        <p:xfrm>
          <a:off x="457200" y="1483621"/>
          <a:ext cx="8229600" cy="5041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19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за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2019 г., млн. 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55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959,2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Культура, кинематография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102,6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218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58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Всего: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1 440,9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1450</TotalTime>
  <Words>1261</Words>
  <Application>Microsoft Office PowerPoint</Application>
  <PresentationFormat>Экран (4:3)</PresentationFormat>
  <Paragraphs>306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4" baseType="lpstr">
      <vt:lpstr>Arial</vt:lpstr>
      <vt:lpstr>Bernard MT Condensed</vt:lpstr>
      <vt:lpstr>Bodoni MT</vt:lpstr>
      <vt:lpstr>Book Antiqua</vt:lpstr>
      <vt:lpstr>Bookman Old Style</vt:lpstr>
      <vt:lpstr>Calibri</vt:lpstr>
      <vt:lpstr>Raavi</vt:lpstr>
      <vt:lpstr>Times New Roman</vt:lpstr>
      <vt:lpstr>Trebuchet MS</vt:lpstr>
      <vt:lpstr>Wingdings 3</vt:lpstr>
      <vt:lpstr>Грань</vt:lpstr>
      <vt:lpstr>Отчет  об исполнении бюджета МО Мостовский район  за 2019 год</vt:lpstr>
      <vt:lpstr>Презентация PowerPoint</vt:lpstr>
      <vt:lpstr>Доходы бюджета МО Мостовский район за 2019 год</vt:lpstr>
      <vt:lpstr>Структура доходов бюджета  МО Мостовский район за  2019 год</vt:lpstr>
      <vt:lpstr>Структура налоговых и неналоговых доходов  за 2019 год</vt:lpstr>
      <vt:lpstr>Структура безвозмездных поступлений</vt:lpstr>
      <vt:lpstr>Мероприятия по вовлечению задолженности в консолидированный бюджет края по МО Мостовский район</vt:lpstr>
      <vt:lpstr>Исполнение бюджета  по расходам</vt:lpstr>
      <vt:lpstr>Структура  расходов бюджета  за 2019 год</vt:lpstr>
      <vt:lpstr>Муниципальные программы</vt:lpstr>
      <vt:lpstr>                                                         </vt:lpstr>
      <vt:lpstr>Презентация PowerPoint</vt:lpstr>
      <vt:lpstr>Презентация PowerPoint</vt:lpstr>
      <vt:lpstr>МП «Развитие культуры»</vt:lpstr>
      <vt:lpstr>Реализация подпрограмм  МП «Развитие культуры»</vt:lpstr>
      <vt:lpstr>Презентация PowerPoint</vt:lpstr>
      <vt:lpstr>Презентация PowerPoint</vt:lpstr>
      <vt:lpstr>Непрограммные расходы </vt:lpstr>
      <vt:lpstr>Межбюджетные трансферты  </vt:lpstr>
      <vt:lpstr>РЕЗЕРВНЫЙ ФОНД </vt:lpstr>
      <vt:lpstr>Источники финансирования дефицита бюджета</vt:lpstr>
      <vt:lpstr>Объем муниципального долга по муниципальному образованию Мостовский район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Е.В. Шевченко</cp:lastModifiedBy>
  <cp:revision>170</cp:revision>
  <cp:lastPrinted>2020-03-12T07:24:31Z</cp:lastPrinted>
  <dcterms:created xsi:type="dcterms:W3CDTF">2016-04-18T07:48:36Z</dcterms:created>
  <dcterms:modified xsi:type="dcterms:W3CDTF">2020-03-12T12:08:48Z</dcterms:modified>
</cp:coreProperties>
</file>