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xlsx" ContentType="application/vnd.openxmlformats-officedocument.spreadsheetml.sheet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5.xml" ContentType="application/vnd.openxmlformats-officedocument.drawingml.chart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8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9.xml" ContentType="application/vnd.openxmlformats-officedocument.drawingml.chart+xml"/>
  <Override PartName="/ppt/charts/chart10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27"/>
  </p:notesMasterIdLst>
  <p:sldIdLst>
    <p:sldId id="256" r:id="rId2"/>
    <p:sldId id="283" r:id="rId3"/>
    <p:sldId id="277" r:id="rId4"/>
    <p:sldId id="257" r:id="rId5"/>
    <p:sldId id="278" r:id="rId6"/>
    <p:sldId id="284" r:id="rId7"/>
    <p:sldId id="280" r:id="rId8"/>
    <p:sldId id="258" r:id="rId9"/>
    <p:sldId id="259" r:id="rId10"/>
    <p:sldId id="260" r:id="rId11"/>
    <p:sldId id="282" r:id="rId12"/>
    <p:sldId id="264" r:id="rId13"/>
    <p:sldId id="265" r:id="rId14"/>
    <p:sldId id="266" r:id="rId15"/>
    <p:sldId id="267" r:id="rId16"/>
    <p:sldId id="286" r:id="rId17"/>
    <p:sldId id="288" r:id="rId18"/>
    <p:sldId id="269" r:id="rId19"/>
    <p:sldId id="270" r:id="rId20"/>
    <p:sldId id="271" r:id="rId21"/>
    <p:sldId id="272" r:id="rId22"/>
    <p:sldId id="273" r:id="rId23"/>
    <p:sldId id="274" r:id="rId24"/>
    <p:sldId id="285" r:id="rId25"/>
    <p:sldId id="276" r:id="rId26"/>
  </p:sldIdLst>
  <p:sldSz cx="9144000" cy="6858000" type="screen4x3"/>
  <p:notesSz cx="6797675" cy="992822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050"/>
    <a:srgbClr val="FF3300"/>
    <a:srgbClr val="FF9900"/>
    <a:srgbClr val="CC00FF"/>
    <a:srgbClr val="00FFFF"/>
    <a:srgbClr val="99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54" autoAdjust="0"/>
    <p:restoredTop sz="94737" autoAdjust="0"/>
  </p:normalViewPr>
  <p:slideViewPr>
    <p:cSldViewPr>
      <p:cViewPr varScale="1">
        <p:scale>
          <a:sx n="106" d="100"/>
          <a:sy n="106" d="100"/>
        </p:scale>
        <p:origin x="1188" y="13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1.xlsx"/></Relationships>
</file>

<file path=ppt/charts/_rels/chart10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10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3.xlsx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4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5.xlsx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6.xlsx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7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_____Microsoft_Excel8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9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_____Microsoft_Excel9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5"/>
      <c:rotY val="20"/>
      <c:rAngAx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"/>
          <c:y val="2.8933095519995053E-2"/>
          <c:w val="0.79639277729172753"/>
          <c:h val="0.9363471898560094"/>
        </c:manualLayout>
      </c:layout>
      <c:bar3DChart>
        <c:barDir val="col"/>
        <c:grouping val="standar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Годовое бюджетное назначение</c:v>
                </c:pt>
              </c:strCache>
            </c:strRef>
          </c:tx>
          <c:spPr>
            <a:solidFill>
              <a:srgbClr val="7030A0"/>
            </a:solidFill>
          </c:spPr>
          <c:invertIfNegative val="0"/>
          <c:dLbls>
            <c:dLbl>
              <c:idx val="0"/>
              <c:layout>
                <c:manualLayout>
                  <c:x val="-0.14787744108583623"/>
                  <c:y val="-1.2724668724495593E-3"/>
                </c:manualLayout>
              </c:layout>
              <c:tx>
                <c:rich>
                  <a:bodyPr/>
                  <a:lstStyle/>
                  <a:p>
                    <a:r>
                      <a:rPr lang="ru-RU" sz="2000" b="1" dirty="0" smtClean="0"/>
                      <a:t> 1 800,8</a:t>
                    </a:r>
                  </a:p>
                  <a:p>
                    <a:r>
                      <a:rPr lang="ru-RU" sz="2000" b="1" dirty="0" smtClean="0"/>
                      <a:t> млн. руб.</a:t>
                    </a:r>
                    <a:endParaRPr lang="ru-RU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000" b="1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Лист1!$A$2</c:f>
              <c:strCache>
                <c:ptCount val="1"/>
                <c:pt idx="0">
                  <c:v>Категория 1</c:v>
                </c:pt>
              </c:strCache>
            </c:strRef>
          </c:cat>
          <c:val>
            <c:numRef>
              <c:f>Лист1!$B$2</c:f>
              <c:numCache>
                <c:formatCode>General</c:formatCode>
                <c:ptCount val="1"/>
                <c:pt idx="0">
                  <c:v>1800.8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Фактическое исполнение</c:v>
                </c:pt>
              </c:strCache>
            </c:strRef>
          </c:tx>
          <c:spPr>
            <a:solidFill>
              <a:srgbClr val="FFFF00"/>
            </a:solidFill>
          </c:spPr>
          <c:invertIfNegative val="0"/>
          <c:dLbls>
            <c:dLbl>
              <c:idx val="0"/>
              <c:layout>
                <c:manualLayout>
                  <c:x val="8.1570602362119951E-2"/>
                  <c:y val="-4.2565421002582288E-2"/>
                </c:manualLayout>
              </c:layout>
              <c:tx>
                <c:rich>
                  <a:bodyPr/>
                  <a:lstStyle/>
                  <a:p>
                    <a:r>
                      <a:rPr lang="ru-RU" sz="2000" b="1" dirty="0" smtClean="0"/>
                      <a:t>1 810,6</a:t>
                    </a:r>
                  </a:p>
                  <a:p>
                    <a:r>
                      <a:rPr lang="ru-RU" sz="2000" b="1" dirty="0" smtClean="0"/>
                      <a:t>млн. руб.</a:t>
                    </a:r>
                  </a:p>
                  <a:p>
                    <a:endParaRPr lang="ru-RU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sz="2000" b="1">
                    <a:latin typeface="Times New Roman" pitchFamily="18" charset="0"/>
                    <a:cs typeface="Times New Roman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Лист1!$A$2</c:f>
              <c:strCache>
                <c:ptCount val="1"/>
                <c:pt idx="0">
                  <c:v>Категория 1</c:v>
                </c:pt>
              </c:strCache>
            </c:strRef>
          </c:cat>
          <c:val>
            <c:numRef>
              <c:f>Лист1!$C$2</c:f>
              <c:numCache>
                <c:formatCode>General</c:formatCode>
                <c:ptCount val="1"/>
                <c:pt idx="0">
                  <c:v>1810.6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159678432"/>
        <c:axId val="161024176"/>
        <c:axId val="111668144"/>
      </c:bar3DChart>
      <c:catAx>
        <c:axId val="159678432"/>
        <c:scaling>
          <c:orientation val="minMax"/>
        </c:scaling>
        <c:delete val="1"/>
        <c:axPos val="b"/>
        <c:numFmt formatCode="General" sourceLinked="0"/>
        <c:majorTickMark val="out"/>
        <c:minorTickMark val="none"/>
        <c:tickLblPos val="none"/>
        <c:crossAx val="161024176"/>
        <c:crosses val="autoZero"/>
        <c:auto val="1"/>
        <c:lblAlgn val="ctr"/>
        <c:lblOffset val="100"/>
        <c:noMultiLvlLbl val="0"/>
      </c:catAx>
      <c:valAx>
        <c:axId val="161024176"/>
        <c:scaling>
          <c:orientation val="minMax"/>
        </c:scaling>
        <c:delete val="1"/>
        <c:axPos val="l"/>
        <c:majorGridlines/>
        <c:numFmt formatCode="General" sourceLinked="1"/>
        <c:majorTickMark val="out"/>
        <c:minorTickMark val="none"/>
        <c:tickLblPos val="none"/>
        <c:crossAx val="159678432"/>
        <c:crosses val="autoZero"/>
        <c:crossBetween val="between"/>
      </c:valAx>
      <c:serAx>
        <c:axId val="111668144"/>
        <c:scaling>
          <c:orientation val="minMax"/>
        </c:scaling>
        <c:delete val="1"/>
        <c:axPos val="b"/>
        <c:majorTickMark val="out"/>
        <c:minorTickMark val="none"/>
        <c:tickLblPos val="none"/>
        <c:crossAx val="161024176"/>
        <c:crosses val="autoZero"/>
      </c:serAx>
    </c:plotArea>
    <c:legend>
      <c:legendPos val="r"/>
      <c:legendEntry>
        <c:idx val="0"/>
        <c:txPr>
          <a:bodyPr/>
          <a:lstStyle/>
          <a:p>
            <a:pPr>
              <a:defRPr b="1">
                <a:latin typeface="Bernard MT Condensed" pitchFamily="18" charset="0"/>
              </a:defRPr>
            </a:pPr>
            <a:endParaRPr lang="ru-RU"/>
          </a:p>
        </c:txPr>
      </c:legendEntry>
      <c:legendEntry>
        <c:idx val="1"/>
        <c:txPr>
          <a:bodyPr/>
          <a:lstStyle/>
          <a:p>
            <a:pPr>
              <a:defRPr b="1">
                <a:latin typeface="Bernard MT Condensed" pitchFamily="18" charset="0"/>
              </a:defRPr>
            </a:pPr>
            <a:endParaRPr lang="ru-RU"/>
          </a:p>
        </c:txPr>
      </c:legendEntry>
      <c:overlay val="0"/>
      <c:txPr>
        <a:bodyPr/>
        <a:lstStyle/>
        <a:p>
          <a:pPr>
            <a:defRPr b="1"/>
          </a:pPr>
          <a:endParaRPr lang="ru-RU"/>
        </a:p>
      </c:txPr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22"/>
    </mc:Choice>
    <mc:Fallback>
      <c:style val="22"/>
    </mc:Fallback>
  </mc:AlternateContent>
  <c:chart>
    <c:title>
      <c:tx>
        <c:rich>
          <a:bodyPr/>
          <a:lstStyle/>
          <a:p>
            <a:pPr>
              <a:defRPr>
                <a:solidFill>
                  <a:srgbClr val="0070C0"/>
                </a:solidFill>
                <a:latin typeface="Book Antiqua" pitchFamily="18" charset="0"/>
              </a:defRPr>
            </a:pPr>
            <a:r>
              <a:rPr lang="ru-RU" dirty="0" smtClean="0"/>
              <a:t>млн.рублей</a:t>
            </a:r>
            <a:endParaRPr lang="ru-RU" dirty="0"/>
          </a:p>
        </c:rich>
      </c:tx>
      <c:overlay val="0"/>
    </c:title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3.2163742690058478E-2"/>
          <c:y val="0.11799455985321815"/>
          <c:w val="0.96783625730994149"/>
          <c:h val="0.67010730355546833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тыс.рублей</c:v>
                </c:pt>
              </c:strCache>
            </c:strRef>
          </c:tx>
          <c:invertIfNegative val="0"/>
          <c:dPt>
            <c:idx val="1"/>
            <c:invertIfNegative val="0"/>
            <c:bubble3D val="0"/>
            <c:spPr>
              <a:solidFill>
                <a:schemeClr val="bg2">
                  <a:lumMod val="50000"/>
                </a:schemeClr>
              </a:solidFill>
            </c:spPr>
          </c:dPt>
          <c:dPt>
            <c:idx val="2"/>
            <c:invertIfNegative val="0"/>
            <c:bubble3D val="0"/>
            <c:spPr>
              <a:solidFill>
                <a:schemeClr val="accent6">
                  <a:lumMod val="75000"/>
                </a:schemeClr>
              </a:solidFill>
            </c:spPr>
          </c:dPt>
          <c:dLbls>
            <c:dLbl>
              <c:idx val="0"/>
              <c:layout>
                <c:manualLayout>
                  <c:x val="4.6296296296296476E-3"/>
                  <c:y val="-8.101266745598556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9.2592592592593143E-3"/>
                  <c:y val="-9.258590566398386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-4.6296296296296476E-3"/>
                  <c:y val="-8.390597700798532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b="1">
                    <a:latin typeface="Bodoni MT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Лист1!$A$2:$A$3</c:f>
              <c:strCache>
                <c:ptCount val="2"/>
                <c:pt idx="0">
                  <c:v>Краевой бюджет</c:v>
                </c:pt>
                <c:pt idx="1">
                  <c:v>Районный бюджет</c:v>
                </c:pt>
              </c:strCache>
            </c:strRef>
          </c:cat>
          <c:val>
            <c:numRef>
              <c:f>Лист1!$B$2:$B$3</c:f>
              <c:numCache>
                <c:formatCode>#,##0.00</c:formatCode>
                <c:ptCount val="2"/>
                <c:pt idx="0">
                  <c:v>287</c:v>
                </c:pt>
                <c:pt idx="1">
                  <c:v>9.6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235864800"/>
        <c:axId val="235864240"/>
        <c:axId val="0"/>
      </c:bar3DChart>
      <c:catAx>
        <c:axId val="23586480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b="1">
                <a:latin typeface="Book Antiqua" pitchFamily="18" charset="0"/>
              </a:defRPr>
            </a:pPr>
            <a:endParaRPr lang="ru-RU"/>
          </a:p>
        </c:txPr>
        <c:crossAx val="235864240"/>
        <c:crosses val="autoZero"/>
        <c:auto val="1"/>
        <c:lblAlgn val="ctr"/>
        <c:lblOffset val="100"/>
        <c:noMultiLvlLbl val="0"/>
      </c:catAx>
      <c:valAx>
        <c:axId val="235864240"/>
        <c:scaling>
          <c:orientation val="minMax"/>
        </c:scaling>
        <c:delete val="1"/>
        <c:axPos val="l"/>
        <c:numFmt formatCode="#,##0.00" sourceLinked="1"/>
        <c:majorTickMark val="out"/>
        <c:minorTickMark val="none"/>
        <c:tickLblPos val="none"/>
        <c:crossAx val="235864800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1.6081662222716005E-2"/>
          <c:y val="7.6984718711809799E-2"/>
          <c:w val="0.81139954356923361"/>
          <c:h val="0.91930410509943339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Структура доходов бюджета МО Мостовский район</c:v>
                </c:pt>
              </c:strCache>
            </c:strRef>
          </c:tx>
          <c:spPr>
            <a:solidFill>
              <a:schemeClr val="bg1">
                <a:lumMod val="65000"/>
              </a:schemeClr>
            </a:solidFill>
            <a:ln>
              <a:solidFill>
                <a:schemeClr val="accent1"/>
              </a:solidFill>
            </a:ln>
          </c:spPr>
          <c:explosion val="25"/>
          <c:dPt>
            <c:idx val="0"/>
            <c:bubble3D val="0"/>
            <c:spPr>
              <a:solidFill>
                <a:schemeClr val="accent1"/>
              </a:solidFill>
              <a:ln w="38100" cap="flat" cmpd="sng" algn="ctr">
                <a:solidFill>
                  <a:schemeClr val="lt1"/>
                </a:solidFill>
                <a:prstDash val="solid"/>
              </a:ln>
              <a:effectLst>
                <a:outerShdw blurRad="76200" dist="50800" dir="5400000" rotWithShape="0">
                  <a:srgbClr val="4E3B30">
                    <a:alpha val="60000"/>
                  </a:srgbClr>
                </a:outerShdw>
              </a:effectLst>
            </c:spPr>
          </c:dPt>
          <c:dPt>
            <c:idx val="1"/>
            <c:bubble3D val="0"/>
            <c:spPr>
              <a:solidFill>
                <a:schemeClr val="bg1">
                  <a:lumMod val="65000"/>
                </a:schemeClr>
              </a:solidFill>
              <a:ln w="9525" cap="flat" cmpd="sng" algn="ctr">
                <a:solidFill>
                  <a:schemeClr val="accent1"/>
                </a:solidFill>
                <a:prstDash val="solid"/>
              </a:ln>
              <a:effectLst>
                <a:outerShdw blurRad="57150" dist="38100" dir="5400000" algn="ctr" rotWithShape="0">
                  <a:schemeClr val="accent1">
                    <a:shade val="9000"/>
                    <a:satMod val="105000"/>
                    <a:alpha val="48000"/>
                  </a:schemeClr>
                </a:outerShdw>
              </a:effectLst>
            </c:spPr>
          </c:dPt>
          <c:dLbls>
            <c:dLbl>
              <c:idx val="0"/>
              <c:layout>
                <c:manualLayout>
                  <c:x val="-9.7164666888864201E-2"/>
                  <c:y val="7.0106142720253312E-2"/>
                </c:manualLayout>
              </c:layout>
              <c:tx>
                <c:rich>
                  <a:bodyPr/>
                  <a:lstStyle/>
                  <a:p>
                    <a:r>
                      <a:rPr lang="ru-RU" sz="2400" dirty="0" smtClean="0"/>
                      <a:t>372,7</a:t>
                    </a:r>
                  </a:p>
                  <a:p>
                    <a:r>
                      <a:rPr lang="ru-RU" sz="2400" dirty="0" smtClean="0"/>
                      <a:t> млн. руб.</a:t>
                    </a:r>
                    <a:endParaRPr lang="ru-RU" dirty="0"/>
                  </a:p>
                </c:rich>
              </c:tx>
              <c:showLegendKey val="0"/>
              <c:showVal val="1"/>
              <c:showCatName val="0"/>
              <c:showSerName val="1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0.13308881978249704"/>
                  <c:y val="-0.24596272109031991"/>
                </c:manualLayout>
              </c:layout>
              <c:tx>
                <c:rich>
                  <a:bodyPr/>
                  <a:lstStyle/>
                  <a:p>
                    <a:r>
                      <a:rPr lang="ru-RU" sz="2400" dirty="0" smtClean="0"/>
                      <a:t>1 437,9</a:t>
                    </a:r>
                  </a:p>
                  <a:p>
                    <a:r>
                      <a:rPr lang="ru-RU" sz="2400" dirty="0" smtClean="0"/>
                      <a:t> млн. руб.</a:t>
                    </a:r>
                  </a:p>
                  <a:p>
                    <a:endParaRPr lang="ru-RU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gradFill rotWithShape="1">
                <a:gsLst>
                  <a:gs pos="0">
                    <a:schemeClr val="accent6">
                      <a:tint val="75000"/>
                      <a:shade val="85000"/>
                      <a:satMod val="230000"/>
                    </a:schemeClr>
                  </a:gs>
                  <a:gs pos="25000">
                    <a:schemeClr val="accent6">
                      <a:tint val="90000"/>
                      <a:shade val="70000"/>
                      <a:satMod val="220000"/>
                    </a:schemeClr>
                  </a:gs>
                  <a:gs pos="50000">
                    <a:schemeClr val="accent6">
                      <a:tint val="90000"/>
                      <a:shade val="58000"/>
                      <a:satMod val="225000"/>
                    </a:schemeClr>
                  </a:gs>
                  <a:gs pos="65000">
                    <a:schemeClr val="accent6">
                      <a:tint val="90000"/>
                      <a:shade val="58000"/>
                      <a:satMod val="225000"/>
                    </a:schemeClr>
                  </a:gs>
                  <a:gs pos="80000">
                    <a:schemeClr val="accent6">
                      <a:tint val="90000"/>
                      <a:shade val="69000"/>
                      <a:satMod val="220000"/>
                    </a:schemeClr>
                  </a:gs>
                  <a:gs pos="100000">
                    <a:schemeClr val="accent6">
                      <a:tint val="77000"/>
                      <a:shade val="80000"/>
                      <a:satMod val="230000"/>
                    </a:schemeClr>
                  </a:gs>
                </a:gsLst>
                <a:lin ang="5400000" scaled="1"/>
              </a:gradFill>
              <a:ln>
                <a:noFill/>
              </a:ln>
              <a:effectLst>
                <a:outerShdw blurRad="76200" dist="50800" dir="5400000" rotWithShape="0">
                  <a:srgbClr val="4E3B30">
                    <a:alpha val="60000"/>
                  </a:srgbClr>
                </a:outerShdw>
              </a:effectLst>
              <a:scene3d>
                <a:camera prst="obliqueTopLeft" fov="600000">
                  <a:rot lat="0" lon="0" rev="0"/>
                </a:camera>
                <a:lightRig rig="balanced" dir="t">
                  <a:rot lat="0" lon="0" rev="19200000"/>
                </a:lightRig>
              </a:scene3d>
              <a:sp3d contourW="12700" prstMaterial="matte">
                <a:bevelT w="60000" h="50800"/>
                <a:contourClr>
                  <a:schemeClr val="accent6">
                    <a:shade val="60000"/>
                    <a:satMod val="110000"/>
                  </a:schemeClr>
                </a:contourClr>
              </a:sp3d>
            </c:spPr>
            <c:txPr>
              <a:bodyPr/>
              <a:lstStyle/>
              <a:p>
                <a:pPr>
                  <a:defRPr>
                    <a:solidFill>
                      <a:schemeClr val="lt1"/>
                    </a:solidFill>
                    <a:latin typeface="Bernard MT Condensed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Лист1!$A$2:$A$3</c:f>
              <c:strCache>
                <c:ptCount val="2"/>
                <c:pt idx="0">
                  <c:v>налоговые и неналоговые доходы</c:v>
                </c:pt>
                <c:pt idx="1">
                  <c:v>безвозмездные поступления</c:v>
                </c:pt>
              </c:strCache>
            </c:strRef>
          </c:cat>
          <c:val>
            <c:numRef>
              <c:f>Лист1!$B$2:$B$3</c:f>
              <c:numCache>
                <c:formatCode>General</c:formatCode>
                <c:ptCount val="2"/>
                <c:pt idx="0">
                  <c:v>372.7</c:v>
                </c:pt>
                <c:pt idx="1">
                  <c:v>1437.9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</c:plotArea>
    <c:legend>
      <c:legendPos val="r"/>
      <c:layout>
        <c:manualLayout>
          <c:xMode val="edge"/>
          <c:yMode val="edge"/>
          <c:x val="0.70530531329852475"/>
          <c:y val="0.43796652802466546"/>
          <c:w val="0.28587622208643482"/>
          <c:h val="0.54569978335740565"/>
        </c:manualLayout>
      </c:layout>
      <c:overlay val="0"/>
      <c:txPr>
        <a:bodyPr/>
        <a:lstStyle/>
        <a:p>
          <a:pPr>
            <a:defRPr>
              <a:latin typeface="Bernard MT Condensed" pitchFamily="18" charset="0"/>
            </a:defRPr>
          </a:pPr>
          <a:endParaRPr lang="ru-RU"/>
        </a:p>
      </c:txPr>
    </c:legend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9.28702725322012E-3"/>
          <c:y val="0"/>
          <c:w val="0.61510749955574762"/>
          <c:h val="1"/>
        </c:manualLayout>
      </c:layout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explosion val="10"/>
          <c:dPt>
            <c:idx val="0"/>
            <c:bubble3D val="0"/>
            <c:spPr>
              <a:solidFill>
                <a:srgbClr val="FF9900"/>
              </a:solidFill>
              <a:ln>
                <a:solidFill>
                  <a:schemeClr val="bg2">
                    <a:lumMod val="25000"/>
                  </a:schemeClr>
                </a:solidFill>
              </a:ln>
            </c:spPr>
          </c:dPt>
          <c:dPt>
            <c:idx val="3"/>
            <c:bubble3D val="0"/>
            <c:spPr>
              <a:solidFill>
                <a:srgbClr val="9900FF"/>
              </a:solidFill>
            </c:spPr>
          </c:dPt>
          <c:dPt>
            <c:idx val="6"/>
            <c:bubble3D val="0"/>
          </c:dPt>
          <c:dLbls>
            <c:dLbl>
              <c:idx val="0"/>
              <c:layout>
                <c:manualLayout>
                  <c:x val="-0.15849138532266113"/>
                  <c:y val="-0.14266550898531402"/>
                </c:manualLayout>
              </c:layout>
              <c:tx>
                <c:rich>
                  <a:bodyPr/>
                  <a:lstStyle/>
                  <a:p>
                    <a:r>
                      <a:rPr lang="en-US" b="1" dirty="0" smtClean="0"/>
                      <a:t>70,2%</a:t>
                    </a:r>
                  </a:p>
                  <a:p>
                    <a:endParaRPr lang="en-US" dirty="0"/>
                  </a:p>
                </c:rich>
              </c:tx>
              <c:dLblPos val="bestFit"/>
              <c:showLegendKey val="1"/>
              <c:showVal val="1"/>
              <c:showCatName val="1"/>
              <c:showSerName val="1"/>
              <c:showPercent val="1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tx>
                <c:rich>
                  <a:bodyPr/>
                  <a:lstStyle/>
                  <a:p>
                    <a:r>
                      <a:rPr lang="en-US" b="1" dirty="0" smtClean="0"/>
                      <a:t>3,7%</a:t>
                    </a:r>
                  </a:p>
                  <a:p>
                    <a:endParaRPr lang="en-US" dirty="0"/>
                  </a:p>
                </c:rich>
              </c:tx>
              <c:dLblPos val="outEnd"/>
              <c:showLegendKey val="1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1.5166685455841301E-3"/>
                  <c:y val="1.2780383500061989E-2"/>
                </c:manualLayout>
              </c:layout>
              <c:tx>
                <c:rich>
                  <a:bodyPr/>
                  <a:lstStyle/>
                  <a:p>
                    <a:r>
                      <a:rPr lang="en-US" b="1" dirty="0" smtClean="0"/>
                      <a:t>4,7%</a:t>
                    </a:r>
                    <a:endParaRPr lang="en-US" dirty="0"/>
                  </a:p>
                </c:rich>
              </c:tx>
              <c:dLblPos val="bestFit"/>
              <c:showLegendKey val="1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layout>
                <c:manualLayout>
                  <c:x val="1.061667981908891E-2"/>
                  <c:y val="1.5336258934192498E-2"/>
                </c:manualLayout>
              </c:layout>
              <c:tx>
                <c:rich>
                  <a:bodyPr/>
                  <a:lstStyle/>
                  <a:p>
                    <a:r>
                      <a:rPr lang="en-US" b="1" dirty="0" smtClean="0"/>
                      <a:t>4,0%</a:t>
                    </a:r>
                    <a:endParaRPr lang="en-US" dirty="0"/>
                  </a:p>
                </c:rich>
              </c:tx>
              <c:dLblPos val="bestFit"/>
              <c:showLegendKey val="1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4"/>
              <c:layout>
                <c:manualLayout>
                  <c:x val="6.095490884702618E-2"/>
                  <c:y val="0.10001646354913866"/>
                </c:manualLayout>
              </c:layout>
              <c:tx>
                <c:rich>
                  <a:bodyPr/>
                  <a:lstStyle/>
                  <a:p>
                    <a:r>
                      <a:rPr lang="en-US" b="1" dirty="0" smtClean="0"/>
                      <a:t>9,1%</a:t>
                    </a:r>
                    <a:endParaRPr lang="en-US" dirty="0"/>
                  </a:p>
                </c:rich>
              </c:tx>
              <c:dLblPos val="bestFit"/>
              <c:showLegendKey val="1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5"/>
              <c:layout>
                <c:manualLayout>
                  <c:x val="3.336670800285086E-2"/>
                  <c:y val="4.0897227200198366E-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1,9%</a:t>
                    </a:r>
                    <a:endParaRPr lang="en-US" dirty="0"/>
                  </a:p>
                </c:rich>
              </c:tx>
              <c:dLblPos val="bestFit"/>
              <c:showLegendKey val="1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6"/>
              <c:layout>
                <c:manualLayout>
                  <c:x val="7.2800090188038263E-2"/>
                  <c:y val="0.1354720651006571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3,5%</a:t>
                    </a:r>
                    <a:endParaRPr lang="en-US" dirty="0"/>
                  </a:p>
                </c:rich>
              </c:tx>
              <c:dLblPos val="bestFit"/>
              <c:showLegendKey val="0"/>
              <c:showVal val="0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7"/>
              <c:layout>
                <c:manualLayout>
                  <c:x val="4.5500056367524175E-3"/>
                  <c:y val="1.7892536900086787E-2"/>
                </c:manualLayout>
              </c:layout>
              <c:tx>
                <c:rich>
                  <a:bodyPr/>
                  <a:lstStyle/>
                  <a:p>
                    <a:r>
                      <a:rPr lang="en-US" dirty="0" smtClean="0"/>
                      <a:t> 2,9%</a:t>
                    </a:r>
                    <a:endParaRPr lang="en-US" dirty="0"/>
                  </a:p>
                </c:rich>
              </c:tx>
              <c:dLblPos val="bestFit"/>
              <c:showLegendKey val="1"/>
              <c:showVal val="1"/>
              <c:showCatName val="1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b="1">
                    <a:latin typeface="Book Antiqua" panose="02040602050305030304" pitchFamily="18" charset="0"/>
                  </a:defRPr>
                </a:pPr>
                <a:endParaRPr lang="ru-RU"/>
              </a:p>
            </c:txPr>
            <c:dLblPos val="outEnd"/>
            <c:showLegendKey val="1"/>
            <c:showVal val="1"/>
            <c:showCatName val="1"/>
            <c:showSerName val="0"/>
            <c:showPercent val="1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Лист1!$A$2:$A$9</c:f>
              <c:strCache>
                <c:ptCount val="8"/>
                <c:pt idx="0">
                  <c:v>НДФЛ</c:v>
                </c:pt>
                <c:pt idx="1">
                  <c:v>ЕНВД</c:v>
                </c:pt>
                <c:pt idx="2">
                  <c:v>УСН</c:v>
                </c:pt>
                <c:pt idx="3">
                  <c:v>налог на прибыль</c:v>
                </c:pt>
                <c:pt idx="4">
                  <c:v>арендная плата на землю</c:v>
                </c:pt>
                <c:pt idx="5">
                  <c:v>государственная пошлина</c:v>
                </c:pt>
                <c:pt idx="6">
                  <c:v>продажа земли</c:v>
                </c:pt>
                <c:pt idx="7">
                  <c:v>прочие доходы</c:v>
                </c:pt>
              </c:strCache>
            </c:strRef>
          </c:cat>
          <c:val>
            <c:numRef>
              <c:f>Лист1!$B$2:$B$9</c:f>
              <c:numCache>
                <c:formatCode>General</c:formatCode>
                <c:ptCount val="8"/>
                <c:pt idx="0">
                  <c:v>70.2</c:v>
                </c:pt>
                <c:pt idx="1">
                  <c:v>3.7</c:v>
                </c:pt>
                <c:pt idx="2">
                  <c:v>4.7</c:v>
                </c:pt>
                <c:pt idx="3">
                  <c:v>4</c:v>
                </c:pt>
                <c:pt idx="4">
                  <c:v>9.1</c:v>
                </c:pt>
                <c:pt idx="5">
                  <c:v>1.9</c:v>
                </c:pt>
                <c:pt idx="6" formatCode="0.0">
                  <c:v>3.5</c:v>
                </c:pt>
                <c:pt idx="7">
                  <c:v>2.9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0"/>
      </c:pieChart>
    </c:plotArea>
    <c:legend>
      <c:legendPos val="r"/>
      <c:layout>
        <c:manualLayout>
          <c:xMode val="edge"/>
          <c:yMode val="edge"/>
          <c:x val="0.65704858073296357"/>
          <c:y val="3.1367576297370255E-2"/>
          <c:w val="0.34295141926703632"/>
          <c:h val="0.89492137602157373"/>
        </c:manualLayout>
      </c:layout>
      <c:overlay val="0"/>
      <c:txPr>
        <a:bodyPr/>
        <a:lstStyle/>
        <a:p>
          <a:pPr>
            <a:defRPr b="1">
              <a:latin typeface="Book Antiqua" panose="02040602050305030304" pitchFamily="18" charset="0"/>
            </a:defRPr>
          </a:pPr>
          <a:endParaRPr lang="ru-RU"/>
        </a:p>
      </c:txPr>
    </c:legend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600" b="1" i="0" u="none" strike="noStrike" kern="1200" cap="all" spc="50" baseline="0">
                <a:solidFill>
                  <a:schemeClr val="tx1">
                    <a:lumMod val="65000"/>
                    <a:lumOff val="35000"/>
                  </a:schemeClr>
                </a:solidFill>
                <a:latin typeface="Book Antiqua" panose="02040602050305030304" pitchFamily="18" charset="0"/>
                <a:ea typeface="+mn-ea"/>
                <a:cs typeface="+mn-cs"/>
              </a:defRPr>
            </a:pPr>
            <a:r>
              <a:rPr lang="ru-RU" sz="1600">
                <a:latin typeface="Book Antiqua" panose="02040602050305030304" pitchFamily="18" charset="0"/>
              </a:rPr>
              <a:t>млн.рублей</a:t>
            </a:r>
          </a:p>
        </c:rich>
      </c:tx>
      <c:layout>
        <c:manualLayout>
          <c:xMode val="edge"/>
          <c:yMode val="edge"/>
          <c:x val="0.40095397614771838"/>
          <c:y val="1.6836199685282407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600" b="1" i="0" u="none" strike="noStrike" kern="1200" cap="all" spc="50" baseline="0">
              <a:solidFill>
                <a:schemeClr val="tx1">
                  <a:lumMod val="65000"/>
                  <a:lumOff val="35000"/>
                </a:schemeClr>
              </a:solidFill>
              <a:latin typeface="Book Antiqua" panose="02040602050305030304" pitchFamily="18" charset="0"/>
              <a:ea typeface="+mn-ea"/>
              <a:cs typeface="+mn-cs"/>
            </a:defRPr>
          </a:pPr>
          <a:endParaRPr lang="ru-RU"/>
        </a:p>
      </c:txPr>
    </c:title>
    <c:autoTitleDeleted val="0"/>
    <c:plotArea>
      <c:layout/>
      <c:pie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тыс.рублей</c:v>
                </c:pt>
              </c:strCache>
            </c:strRef>
          </c:tx>
          <c:explosion val="25"/>
          <c:dPt>
            <c:idx val="0"/>
            <c:bubble3D val="0"/>
            <c:spPr>
              <a:solidFill>
                <a:schemeClr val="accent1"/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</c:dPt>
          <c:dPt>
            <c:idx val="1"/>
            <c:bubble3D val="0"/>
            <c:spPr>
              <a:solidFill>
                <a:schemeClr val="accent3"/>
              </a:solidFill>
              <a:ln>
                <a:noFill/>
              </a:ln>
              <a:effectLst/>
              <a:scene3d>
                <a:camera prst="orthographicFront"/>
                <a:lightRig rig="brightRoom" dir="t"/>
              </a:scene3d>
              <a:sp3d prstMaterial="flat">
                <a:bevelT w="50800" h="101600" prst="angle"/>
                <a:contourClr>
                  <a:srgbClr val="000000"/>
                </a:contourClr>
              </a:sp3d>
            </c:spPr>
          </c:dPt>
          <c:dLbls>
            <c:dLbl>
              <c:idx val="0"/>
              <c:tx>
                <c:rich>
                  <a:bodyPr/>
                  <a:lstStyle/>
                  <a:p>
                    <a:fld id="{B238EE46-85E3-4B61-AC41-EDA106ED42F5}" type="VALUE">
                      <a:rPr lang="en-US" smtClean="0"/>
                      <a:pPr/>
                      <a:t>[ЗНАЧЕНИЕ]</a:t>
                    </a:fld>
                    <a:endParaRPr lang="ru-RU"/>
                  </a:p>
                </c:rich>
              </c:tx>
              <c:dLblPos val="inEnd"/>
              <c:showLegendKey val="0"/>
              <c:showVal val="1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</c:extLst>
            </c:dLbl>
            <c:dLbl>
              <c:idx val="1"/>
              <c:tx>
                <c:rich>
                  <a:bodyPr/>
                  <a:lstStyle/>
                  <a:p>
                    <a:fld id="{3E28D294-DAFA-4526-A31C-41D89DF31018}" type="VALUE">
                      <a:rPr lang="en-US" smtClean="0"/>
                      <a:pPr/>
                      <a:t>[ЗНАЧЕНИЕ]</a:t>
                    </a:fld>
                    <a:endParaRPr lang="ru-RU"/>
                  </a:p>
                </c:rich>
              </c:tx>
              <c:dLblPos val="inEnd"/>
              <c:showLegendKey val="0"/>
              <c:showVal val="1"/>
              <c:showCatName val="0"/>
              <c:showSerName val="0"/>
              <c:showPercent val="1"/>
              <c:showBubbleSize val="0"/>
              <c:extLst>
                <c:ext xmlns:c15="http://schemas.microsoft.com/office/drawing/2012/chart" uri="{CE6537A1-D6FC-4f65-9D91-7224C49458BB}">
                  <c15:dlblFieldTable/>
                  <c15:showDataLabelsRange val="0"/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1"/>
                    </a:solidFill>
                    <a:latin typeface="Book Antiqua" panose="02040602050305030304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dLblPos val="inEnd"/>
            <c:showLegendKey val="0"/>
            <c:showVal val="1"/>
            <c:showCatName val="0"/>
            <c:showSerName val="0"/>
            <c:showPercent val="1"/>
            <c:showBubbleSize val="0"/>
            <c:showLeaderLines val="1"/>
            <c:leaderLines>
              <c:spPr>
                <a:ln w="9525" cap="flat" cmpd="sng" algn="ctr">
                  <a:solidFill>
                    <a:schemeClr val="tx1">
                      <a:lumMod val="35000"/>
                      <a:lumOff val="65000"/>
                    </a:schemeClr>
                  </a:solidFill>
                  <a:round/>
                </a:ln>
                <a:effectLst/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Лист1!$A$2:$A$3</c:f>
              <c:strCache>
                <c:ptCount val="2"/>
                <c:pt idx="0">
                  <c:v>Краевой и федеральный бюджеты</c:v>
                </c:pt>
                <c:pt idx="1">
                  <c:v>Местный бюджет</c:v>
                </c:pt>
              </c:strCache>
            </c:strRef>
          </c:cat>
          <c:val>
            <c:numRef>
              <c:f>Лист1!$B$2:$B$3</c:f>
              <c:numCache>
                <c:formatCode>#,##0.0</c:formatCode>
                <c:ptCount val="2"/>
                <c:pt idx="0">
                  <c:v>1123.2</c:v>
                </c:pt>
                <c:pt idx="1">
                  <c:v>596.5</c:v>
                </c:pt>
              </c:numCache>
            </c:numRef>
          </c:val>
        </c:ser>
        <c:dLbls>
          <c:dLblPos val="inEnd"/>
          <c:showLegendKey val="0"/>
          <c:showVal val="0"/>
          <c:showCatName val="0"/>
          <c:showSerName val="0"/>
          <c:showPercent val="1"/>
          <c:showBubbleSize val="0"/>
          <c:showLeaderLines val="1"/>
        </c:dLbls>
        <c:firstSliceAng val="0"/>
      </c:pieChart>
      <c:spPr>
        <a:noFill/>
        <a:ln>
          <a:noFill/>
        </a:ln>
        <a:effectLst/>
      </c:spPr>
    </c:plotArea>
    <c:legend>
      <c:legendPos val="t"/>
      <c:layout>
        <c:manualLayout>
          <c:xMode val="edge"/>
          <c:yMode val="edge"/>
          <c:x val="3.5080476192880329E-2"/>
          <c:y val="0.11091668826920466"/>
          <c:w val="0.91904140434490667"/>
          <c:h val="8.0516626900362043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1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Book Antiqua" panose="02040602050305030304" pitchFamily="18" charset="0"/>
              <a:ea typeface="+mn-ea"/>
              <a:cs typeface="+mn-cs"/>
            </a:defRPr>
          </a:pPr>
          <a:endParaRPr lang="ru-RU"/>
        </a:p>
      </c:txPr>
    </c:legend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19"/>
    </mc:Choice>
    <mc:Fallback>
      <c:style val="19"/>
    </mc:Fallback>
  </mc:AlternateContent>
  <c:chart>
    <c:autoTitleDeleted val="0"/>
    <c:view3D>
      <c:rotX val="15"/>
      <c:rotY val="20"/>
      <c:rAngAx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"/>
          <c:y val="2.893309551999506E-2"/>
          <c:w val="0.79639277729172753"/>
          <c:h val="0.93634718985600895"/>
        </c:manualLayout>
      </c:layout>
      <c:bar3DChart>
        <c:barDir val="col"/>
        <c:grouping val="standard"/>
        <c:varyColors val="0"/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160923184"/>
        <c:axId val="160924304"/>
        <c:axId val="111668768"/>
      </c:bar3DChart>
      <c:catAx>
        <c:axId val="160923184"/>
        <c:scaling>
          <c:orientation val="minMax"/>
        </c:scaling>
        <c:delete val="1"/>
        <c:axPos val="b"/>
        <c:majorTickMark val="out"/>
        <c:minorTickMark val="none"/>
        <c:tickLblPos val="none"/>
        <c:crossAx val="160924304"/>
        <c:crosses val="autoZero"/>
        <c:auto val="1"/>
        <c:lblAlgn val="ctr"/>
        <c:lblOffset val="100"/>
        <c:noMultiLvlLbl val="0"/>
      </c:catAx>
      <c:valAx>
        <c:axId val="160924304"/>
        <c:scaling>
          <c:orientation val="minMax"/>
        </c:scaling>
        <c:delete val="1"/>
        <c:axPos val="l"/>
        <c:majorGridlines/>
        <c:numFmt formatCode="General" sourceLinked="1"/>
        <c:majorTickMark val="out"/>
        <c:minorTickMark val="none"/>
        <c:tickLblPos val="none"/>
        <c:crossAx val="160923184"/>
        <c:crosses val="autoZero"/>
        <c:crossBetween val="between"/>
      </c:valAx>
      <c:serAx>
        <c:axId val="111668768"/>
        <c:scaling>
          <c:orientation val="minMax"/>
        </c:scaling>
        <c:delete val="1"/>
        <c:axPos val="b"/>
        <c:majorTickMark val="out"/>
        <c:minorTickMark val="none"/>
        <c:tickLblPos val="none"/>
        <c:crossAx val="160924304"/>
        <c:crosses val="autoZero"/>
      </c:serAx>
    </c:plotArea>
    <c:legend>
      <c:legendPos val="r"/>
      <c:layout>
        <c:manualLayout>
          <c:xMode val="edge"/>
          <c:yMode val="edge"/>
          <c:x val="0.77758870418975379"/>
          <c:y val="0.3471671841371094"/>
          <c:w val="0.21315203655098691"/>
          <c:h val="0.22382071819137692"/>
        </c:manualLayout>
      </c:layout>
      <c:overlay val="0"/>
    </c:legend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rAngAx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9.541755915246173E-3"/>
          <c:y val="0"/>
          <c:w val="0.73201442288361562"/>
          <c:h val="1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Столбец1</c:v>
                </c:pt>
              </c:strCache>
            </c:strRef>
          </c:tx>
          <c:explosion val="27"/>
          <c:dPt>
            <c:idx val="0"/>
            <c:bubble3D val="0"/>
            <c:spPr>
              <a:solidFill>
                <a:srgbClr val="8CC69A"/>
              </a:solidFill>
            </c:spPr>
          </c:dPt>
          <c:dPt>
            <c:idx val="1"/>
            <c:bubble3D val="0"/>
            <c:spPr>
              <a:solidFill>
                <a:srgbClr val="FFC000"/>
              </a:solidFill>
            </c:spPr>
          </c:dPt>
          <c:dPt>
            <c:idx val="2"/>
            <c:bubble3D val="0"/>
            <c:spPr>
              <a:solidFill>
                <a:srgbClr val="C5C000"/>
              </a:solidFill>
            </c:spPr>
          </c:dPt>
          <c:dPt>
            <c:idx val="3"/>
            <c:bubble3D val="0"/>
            <c:spPr>
              <a:solidFill>
                <a:schemeClr val="accent3">
                  <a:lumMod val="75000"/>
                </a:schemeClr>
              </a:solidFill>
            </c:spPr>
          </c:dPt>
          <c:dPt>
            <c:idx val="4"/>
            <c:bubble3D val="0"/>
            <c:spPr>
              <a:solidFill>
                <a:schemeClr val="tx1"/>
              </a:solidFill>
            </c:spPr>
          </c:dPt>
          <c:dLbls>
            <c:dLbl>
              <c:idx val="0"/>
              <c:layout>
                <c:manualLayout>
                  <c:x val="-8.9311475472484206E-2"/>
                  <c:y val="0.10339749002647489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-0.13403946395440172"/>
                  <c:y val="5.359104028982169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-0.10411081664122165"/>
                  <c:y val="-1.85571443260742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3"/>
              <c:layout>
                <c:manualLayout>
                  <c:x val="-1.0347142739767399E-2"/>
                  <c:y val="-5.637729162577033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4"/>
              <c:layout>
                <c:manualLayout>
                  <c:x val="5.8530388783053763E-2"/>
                  <c:y val="-5.417060050955598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5"/>
              <c:layout>
                <c:manualLayout>
                  <c:x val="9.5300411133901905E-2"/>
                  <c:y val="-2.37706791762731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6"/>
              <c:layout>
                <c:manualLayout>
                  <c:x val="9.5867519522112962E-2"/>
                  <c:y val="8.014293603563364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solidFill>
                <a:prstClr val="white"/>
              </a:solidFill>
              <a:ln>
                <a:solidFill>
                  <a:prstClr val="black">
                    <a:lumMod val="65000"/>
                    <a:lumOff val="35000"/>
                  </a:prstClr>
                </a:solidFill>
              </a:ln>
              <a:effectLst/>
            </c:spPr>
            <c:txPr>
              <a:bodyPr/>
              <a:lstStyle/>
              <a:p>
                <a:pPr>
                  <a:defRPr sz="1400" b="1">
                    <a:latin typeface="Bookman Old Style" panose="02050604050505020204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pPr xmlns:c15="http://schemas.microsoft.com/office/drawing/2012/chart">
                  <a:prstGeom prst="wedgeRectCallout">
                    <a:avLst/>
                  </a:prstGeom>
                </c15:spPr>
              </c:ext>
            </c:extLst>
          </c:dLbls>
          <c:cat>
            <c:strRef>
              <c:f>Лист1!$A$3:$A$9</c:f>
              <c:strCache>
                <c:ptCount val="7"/>
                <c:pt idx="0">
                  <c:v>Обеспечение госгарантий на получение общедоступного бесплатного образования </c:v>
                </c:pt>
                <c:pt idx="1">
                  <c:v>Организация и обеспечение бесплатным горячим питанием 1-4 кл.</c:v>
                </c:pt>
                <c:pt idx="2">
                  <c:v>Федеральный проект «Современная школа» </c:v>
                </c:pt>
                <c:pt idx="3">
                  <c:v>Федеральный проект «Безопасность дорожного движения» </c:v>
                </c:pt>
                <c:pt idx="4">
                  <c:v>Капитальный и текущий ремонт, МТО (ср-ва ЗСК)</c:v>
                </c:pt>
                <c:pt idx="5">
                  <c:v>Соц.выплаты</c:v>
                </c:pt>
                <c:pt idx="6">
                  <c:v>другие расходы</c:v>
                </c:pt>
              </c:strCache>
            </c:strRef>
          </c:cat>
          <c:val>
            <c:numRef>
              <c:f>Лист1!$B$3:$B$9</c:f>
              <c:numCache>
                <c:formatCode>#,##0.0</c:formatCode>
                <c:ptCount val="7"/>
                <c:pt idx="0">
                  <c:v>864.6</c:v>
                </c:pt>
                <c:pt idx="1">
                  <c:v>12.2</c:v>
                </c:pt>
                <c:pt idx="2">
                  <c:v>4.9000000000000004</c:v>
                </c:pt>
                <c:pt idx="3">
                  <c:v>4.5</c:v>
                </c:pt>
                <c:pt idx="4">
                  <c:v>12.6</c:v>
                </c:pt>
                <c:pt idx="5">
                  <c:v>23.9</c:v>
                </c:pt>
                <c:pt idx="6">
                  <c:v>33.1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0"/>
        </c:dLbls>
      </c:pie3DChart>
    </c:plotArea>
    <c:legend>
      <c:legendPos val="r"/>
      <c:layout>
        <c:manualLayout>
          <c:xMode val="edge"/>
          <c:yMode val="edge"/>
          <c:x val="0.69989777879736581"/>
          <c:y val="0"/>
          <c:w val="0.30010222120263408"/>
          <c:h val="1"/>
        </c:manualLayout>
      </c:layout>
      <c:overlay val="0"/>
      <c:txPr>
        <a:bodyPr/>
        <a:lstStyle/>
        <a:p>
          <a:pPr>
            <a:defRPr sz="1300" b="1" kern="900" spc="0" baseline="0">
              <a:solidFill>
                <a:schemeClr val="tx1"/>
              </a:solidFill>
              <a:latin typeface="Book Antiqua" pitchFamily="18" charset="0"/>
            </a:defRPr>
          </a:pPr>
          <a:endParaRPr lang="ru-RU"/>
        </a:p>
      </c:txPr>
    </c:legend>
    <c:plotVisOnly val="1"/>
    <c:dispBlanksAs val="zero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plotArea>
      <c:layout>
        <c:manualLayout>
          <c:layoutTarget val="inner"/>
          <c:xMode val="edge"/>
          <c:yMode val="edge"/>
          <c:x val="0"/>
          <c:y val="5.3156141122895892E-2"/>
          <c:w val="0.77015043258481575"/>
          <c:h val="0.94684385887710465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МП "Социальная поддержка" граждан"</c:v>
                </c:pt>
              </c:strCache>
            </c:strRef>
          </c:tx>
          <c:spPr>
            <a:gradFill rotWithShape="1">
              <a:gsLst>
                <a:gs pos="0">
                  <a:schemeClr val="accent1">
                    <a:tint val="96000"/>
                    <a:lumMod val="100000"/>
                  </a:schemeClr>
                </a:gs>
                <a:gs pos="78000">
                  <a:schemeClr val="accent1">
                    <a:shade val="94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35000"/>
                </a:srgbClr>
              </a:outerShdw>
            </a:effectLst>
            <a:scene3d>
              <a:camera prst="orthographicFront"/>
              <a:lightRig rig="threePt" dir="tl"/>
            </a:scene3d>
            <a:sp3d prstMaterial="plastic">
              <a:bevelT w="139700" h="139700" prst="divot"/>
              <a:bevelB/>
            </a:sp3d>
          </c:spPr>
          <c:invertIfNegative val="0"/>
          <c:dLbls>
            <c:dLbl>
              <c:idx val="0"/>
              <c:tx>
                <c:rich>
                  <a:bodyPr/>
                  <a:lstStyle/>
                  <a:p>
                    <a:r>
                      <a:rPr lang="ru-RU" b="1" dirty="0" smtClean="0">
                        <a:latin typeface="Bodoni MT" pitchFamily="18" charset="0"/>
                      </a:rPr>
                      <a:t>74,2</a:t>
                    </a:r>
                  </a:p>
                  <a:p>
                    <a:r>
                      <a:rPr lang="ru-RU" sz="1400" dirty="0" err="1" smtClean="0"/>
                      <a:t>млн.рублей</a:t>
                    </a:r>
                    <a:endParaRPr lang="ru-RU" sz="1400" dirty="0"/>
                  </a:p>
                </c:rich>
              </c:tx>
              <c:showLegendKey val="0"/>
              <c:showVal val="1"/>
              <c:showCatName val="1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1" i="0" u="none" strike="noStrike" kern="1200" baseline="0">
                    <a:solidFill>
                      <a:schemeClr val="tx1"/>
                    </a:solidFill>
                    <a:latin typeface="Bodoni MT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1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Лист1!$A$2</c:f>
              <c:numCache>
                <c:formatCode>General</c:formatCode>
                <c:ptCount val="1"/>
              </c:numCache>
            </c:numRef>
          </c:cat>
          <c:val>
            <c:numRef>
              <c:f>Лист1!$B$2</c:f>
              <c:numCache>
                <c:formatCode>General</c:formatCode>
                <c:ptCount val="1"/>
                <c:pt idx="0">
                  <c:v>74.2</c:v>
                </c:pt>
              </c:numCache>
            </c:numRef>
          </c:val>
        </c:ser>
        <c:ser>
          <c:idx val="1"/>
          <c:order val="1"/>
          <c:tx>
            <c:strRef>
              <c:f>Лист1!$C$1</c:f>
              <c:strCache>
                <c:ptCount val="1"/>
                <c:pt idx="0">
                  <c:v>МП "Дети Кубани"</c:v>
                </c:pt>
              </c:strCache>
            </c:strRef>
          </c:tx>
          <c:spPr>
            <a:gradFill rotWithShape="1">
              <a:gsLst>
                <a:gs pos="0">
                  <a:schemeClr val="accent3">
                    <a:tint val="96000"/>
                    <a:lumMod val="100000"/>
                  </a:schemeClr>
                </a:gs>
                <a:gs pos="78000">
                  <a:schemeClr val="accent3">
                    <a:shade val="94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35000"/>
                </a:srgbClr>
              </a:outerShdw>
            </a:effectLst>
            <a:scene3d>
              <a:camera prst="orthographicFront"/>
              <a:lightRig rig="threePt" dir="tl"/>
            </a:scene3d>
            <a:sp3d prstMaterial="plastic">
              <a:bevelT w="139700" h="139700" prst="divot"/>
            </a:sp3d>
          </c:spPr>
          <c:invertIfNegative val="0"/>
          <c:dLbls>
            <c:dLbl>
              <c:idx val="0"/>
              <c:layout>
                <c:manualLayout>
                  <c:x val="9.2593200155535547E-3"/>
                  <c:y val="2.6578165686968882E-2"/>
                </c:manualLayout>
              </c:layout>
              <c:tx>
                <c:rich>
                  <a:bodyPr/>
                  <a:lstStyle/>
                  <a:p>
                    <a:r>
                      <a:rPr lang="ru-RU" sz="1800" dirty="0" smtClean="0"/>
                      <a:t>42,3 </a:t>
                    </a:r>
                  </a:p>
                  <a:p>
                    <a:r>
                      <a:rPr lang="ru-RU" sz="1400" dirty="0" err="1" smtClean="0"/>
                      <a:t>млн.рублей</a:t>
                    </a:r>
                    <a:endParaRPr lang="ru-RU" sz="1400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3124222319432291"/>
                      <c:h val="0.12283900975854667"/>
                    </c:manualLayout>
                  </c15:layout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1" i="0" u="none" strike="noStrike" kern="1200" baseline="0">
                    <a:solidFill>
                      <a:schemeClr val="tx1"/>
                    </a:solidFill>
                    <a:latin typeface="Bodoni MT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Лист1!$A$2</c:f>
              <c:numCache>
                <c:formatCode>General</c:formatCode>
                <c:ptCount val="1"/>
              </c:numCache>
            </c:numRef>
          </c:cat>
          <c:val>
            <c:numRef>
              <c:f>Лист1!$C$2</c:f>
              <c:numCache>
                <c:formatCode>General</c:formatCode>
                <c:ptCount val="1"/>
                <c:pt idx="0">
                  <c:v>42.3</c:v>
                </c:pt>
              </c:numCache>
            </c:numRef>
          </c:val>
        </c:ser>
        <c:ser>
          <c:idx val="2"/>
          <c:order val="2"/>
          <c:tx>
            <c:strRef>
              <c:f>Лист1!$D$1</c:f>
              <c:strCache>
                <c:ptCount val="1"/>
                <c:pt idx="0">
                  <c:v>МП "Региональная политика и развитие гражданского общества"</c:v>
                </c:pt>
              </c:strCache>
            </c:strRef>
          </c:tx>
          <c:spPr>
            <a:gradFill rotWithShape="1">
              <a:gsLst>
                <a:gs pos="0">
                  <a:schemeClr val="accent5">
                    <a:tint val="96000"/>
                    <a:lumMod val="100000"/>
                  </a:schemeClr>
                </a:gs>
                <a:gs pos="78000">
                  <a:schemeClr val="accent5">
                    <a:shade val="94000"/>
                    <a:lumMod val="94000"/>
                  </a:schemeClr>
                </a:gs>
              </a:gsLst>
              <a:lin ang="5400000" scaled="0"/>
            </a:gradFill>
            <a:ln>
              <a:noFill/>
            </a:ln>
            <a:effectLst>
              <a:outerShdw blurRad="50800" dist="38100" dir="5400000" rotWithShape="0">
                <a:srgbClr val="000000">
                  <a:alpha val="35000"/>
                </a:srgbClr>
              </a:outerShdw>
            </a:effectLst>
            <a:scene3d>
              <a:camera prst="orthographicFront"/>
              <a:lightRig rig="threePt" dir="tl"/>
            </a:scene3d>
            <a:sp3d prstMaterial="plastic">
              <a:bevelT w="139700" h="139700" prst="divot"/>
            </a:sp3d>
          </c:spPr>
          <c:invertIfNegative val="0"/>
          <c:dLbls>
            <c:dLbl>
              <c:idx val="0"/>
              <c:layout>
                <c:manualLayout>
                  <c:x val="2.9321048410615228E-2"/>
                  <c:y val="-4.8323764657178083E-3"/>
                </c:manualLayout>
              </c:layout>
              <c:tx>
                <c:rich>
                  <a:bodyPr/>
                  <a:lstStyle/>
                  <a:p>
                    <a:r>
                      <a:rPr lang="ru-RU" b="1" dirty="0" smtClean="0"/>
                      <a:t>18,4</a:t>
                    </a:r>
                    <a:endParaRPr lang="ru-RU" b="1" baseline="0" dirty="0" smtClean="0"/>
                  </a:p>
                  <a:p>
                    <a:r>
                      <a:rPr lang="ru-RU" sz="1400" dirty="0" err="1" smtClean="0"/>
                      <a:t>млн.рублей</a:t>
                    </a:r>
                    <a:endParaRPr lang="ru-RU" sz="1400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0.13124222319432291"/>
                      <c:h val="0.10952543209341022"/>
                    </c:manualLayout>
                  </c15:layout>
                </c:ext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anchor="ctr" anchorCtr="1"/>
              <a:lstStyle/>
              <a:p>
                <a:pPr>
                  <a:defRPr sz="1800" b="1" i="0" u="none" strike="noStrike" kern="1200" baseline="0">
                    <a:solidFill>
                      <a:schemeClr val="tx1"/>
                    </a:solidFill>
                    <a:latin typeface="Bodoni MT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numRef>
              <c:f>Лист1!$A$2</c:f>
              <c:numCache>
                <c:formatCode>General</c:formatCode>
                <c:ptCount val="1"/>
              </c:numCache>
            </c:numRef>
          </c:cat>
          <c:val>
            <c:numRef>
              <c:f>Лист1!$D$2</c:f>
              <c:numCache>
                <c:formatCode>General</c:formatCode>
                <c:ptCount val="1"/>
                <c:pt idx="0">
                  <c:v>18.399999999999999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18"/>
        <c:overlap val="30"/>
        <c:axId val="237717680"/>
        <c:axId val="237718240"/>
      </c:barChart>
      <c:catAx>
        <c:axId val="237717680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one"/>
        <c:crossAx val="237718240"/>
        <c:crosses val="autoZero"/>
        <c:auto val="1"/>
        <c:lblAlgn val="ctr"/>
        <c:lblOffset val="100"/>
        <c:noMultiLvlLbl val="0"/>
      </c:catAx>
      <c:valAx>
        <c:axId val="237718240"/>
        <c:scaling>
          <c:orientation val="minMax"/>
        </c:scaling>
        <c:delete val="1"/>
        <c:axPos val="l"/>
        <c:numFmt formatCode="General" sourceLinked="1"/>
        <c:majorTickMark val="out"/>
        <c:minorTickMark val="none"/>
        <c:tickLblPos val="none"/>
        <c:crossAx val="23771768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69098911247205208"/>
          <c:y val="9.4740643120817217E-2"/>
          <c:w val="0.30901088752794792"/>
          <c:h val="0.76944332354872225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00" b="1" i="0" u="none" strike="noStrike" kern="1200" baseline="0">
              <a:solidFill>
                <a:schemeClr val="tx1"/>
              </a:solidFill>
              <a:latin typeface="Book Antiqua" pitchFamily="18" charset="0"/>
              <a:ea typeface="+mn-ea"/>
              <a:cs typeface="+mn-cs"/>
            </a:defRPr>
          </a:pPr>
          <a:endParaRPr lang="ru-RU"/>
        </a:p>
      </c:txPr>
    </c:legend>
    <c:plotVisOnly val="1"/>
    <c:dispBlanksAs val="gap"/>
    <c:showDLblsOverMax val="0"/>
  </c:chart>
  <c:spPr>
    <a:noFill/>
    <a:ln w="12700" cap="rnd" cmpd="sng" algn="ctr">
      <a:noFill/>
      <a:prstDash val="solid"/>
    </a:ln>
    <a:effectLst/>
  </c:spPr>
  <c:txPr>
    <a:bodyPr/>
    <a:lstStyle/>
    <a:p>
      <a:pPr>
        <a:defRPr sz="1800"/>
      </a:pPr>
      <a:endParaRPr lang="ru-RU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30"/>
      <c:rotY val="0"/>
      <c:depthPercent val="100"/>
      <c:rAngAx val="0"/>
    </c:view3D>
    <c:floor>
      <c:thickness val="0"/>
      <c:spPr>
        <a:noFill/>
        <a:ln>
          <a:noFill/>
        </a:ln>
        <a:effectLst/>
        <a:sp3d/>
      </c:spPr>
    </c:floor>
    <c:sideWall>
      <c:thickness val="0"/>
      <c:spPr>
        <a:noFill/>
        <a:ln>
          <a:noFill/>
        </a:ln>
        <a:effectLst/>
        <a:sp3d/>
      </c:spPr>
    </c:sideWall>
    <c:backWall>
      <c:thickness val="0"/>
      <c:spPr>
        <a:noFill/>
        <a:ln>
          <a:noFill/>
        </a:ln>
        <a:effectLst/>
        <a:sp3d/>
      </c:spPr>
    </c:backWall>
    <c:plotArea>
      <c:layout>
        <c:manualLayout>
          <c:layoutTarget val="inner"/>
          <c:xMode val="edge"/>
          <c:yMode val="edge"/>
          <c:x val="0.20541814798355737"/>
          <c:y val="8.7691059761766928E-4"/>
          <c:w val="0.60319962054024645"/>
          <c:h val="0.88012694038011841"/>
        </c:manualLayout>
      </c:layout>
      <c:pie3DChart>
        <c:varyColors val="1"/>
        <c:ser>
          <c:idx val="0"/>
          <c:order val="0"/>
          <c:tx>
            <c:strRef>
              <c:f>Лист1!$B$1</c:f>
              <c:strCache>
                <c:ptCount val="1"/>
                <c:pt idx="0">
                  <c:v>Продажи</c:v>
                </c:pt>
              </c:strCache>
            </c:strRef>
          </c:tx>
          <c:explosion val="25"/>
          <c:dPt>
            <c:idx val="0"/>
            <c:bubble3D val="0"/>
            <c:spPr>
              <a:gradFill rotWithShape="1">
                <a:gsLst>
                  <a:gs pos="0">
                    <a:schemeClr val="accent1">
                      <a:tint val="96000"/>
                      <a:lumMod val="100000"/>
                    </a:schemeClr>
                  </a:gs>
                  <a:gs pos="78000">
                    <a:schemeClr val="accent1">
                      <a:shade val="94000"/>
                      <a:lumMod val="94000"/>
                    </a:schemeClr>
                  </a:gs>
                </a:gsLst>
                <a:lin ang="5400000" scaled="0"/>
              </a:gradFill>
              <a:ln>
                <a:noFill/>
              </a:ln>
              <a:effectLst>
                <a:outerShdw blurRad="38100" dist="25400" dir="5400000" rotWithShape="0">
                  <a:srgbClr val="000000">
                    <a:alpha val="35000"/>
                  </a:srgbClr>
                </a:outerShdw>
              </a:effectLst>
              <a:sp3d/>
            </c:spPr>
          </c:dPt>
          <c:dPt>
            <c:idx val="1"/>
            <c:bubble3D val="0"/>
            <c:spPr>
              <a:gradFill rotWithShape="1">
                <a:gsLst>
                  <a:gs pos="0">
                    <a:schemeClr val="accent3">
                      <a:tint val="96000"/>
                      <a:lumMod val="100000"/>
                    </a:schemeClr>
                  </a:gs>
                  <a:gs pos="78000">
                    <a:schemeClr val="accent3">
                      <a:shade val="94000"/>
                      <a:lumMod val="94000"/>
                    </a:schemeClr>
                  </a:gs>
                </a:gsLst>
                <a:lin ang="5400000" scaled="0"/>
              </a:gradFill>
              <a:ln>
                <a:noFill/>
              </a:ln>
              <a:effectLst>
                <a:outerShdw blurRad="38100" dist="25400" dir="5400000" rotWithShape="0">
                  <a:srgbClr val="000000">
                    <a:alpha val="35000"/>
                  </a:srgbClr>
                </a:outerShdw>
              </a:effectLst>
              <a:sp3d/>
            </c:spPr>
          </c:dPt>
          <c:dPt>
            <c:idx val="2"/>
            <c:bubble3D val="0"/>
            <c:spPr>
              <a:gradFill rotWithShape="1">
                <a:gsLst>
                  <a:gs pos="0">
                    <a:schemeClr val="accent5">
                      <a:tint val="96000"/>
                      <a:lumMod val="100000"/>
                    </a:schemeClr>
                  </a:gs>
                  <a:gs pos="78000">
                    <a:schemeClr val="accent5">
                      <a:shade val="94000"/>
                      <a:lumMod val="94000"/>
                    </a:schemeClr>
                  </a:gs>
                </a:gsLst>
                <a:lin ang="5400000" scaled="0"/>
              </a:gradFill>
              <a:ln>
                <a:noFill/>
              </a:ln>
              <a:effectLst>
                <a:outerShdw blurRad="38100" dist="25400" dir="5400000" rotWithShape="0">
                  <a:srgbClr val="000000">
                    <a:alpha val="35000"/>
                  </a:srgbClr>
                </a:outerShdw>
              </a:effectLst>
              <a:sp3d/>
            </c:spPr>
          </c:dPt>
          <c:dLbls>
            <c:dLbl>
              <c:idx val="0"/>
              <c:layout>
                <c:manualLayout>
                  <c:x val="-9.4672071877071148E-2"/>
                  <c:y val="-1.6200174545532454E-2"/>
                </c:manualLayout>
              </c:layout>
              <c:tx>
                <c:rich>
                  <a:bodyPr/>
                  <a:lstStyle/>
                  <a:p>
                    <a:r>
                      <a:rPr lang="ru-RU" sz="2000" dirty="0" smtClean="0"/>
                      <a:t>1,2</a:t>
                    </a:r>
                  </a:p>
                  <a:p>
                    <a:r>
                      <a:rPr lang="ru-RU" sz="2000" dirty="0" smtClean="0"/>
                      <a:t>млн.рублей</a:t>
                    </a:r>
                    <a:endParaRPr lang="ru-RU" sz="2000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0.16903306241835198"/>
                  <c:y val="-0.10116680475931054"/>
                </c:manualLayout>
              </c:layout>
              <c:tx>
                <c:rich>
                  <a:bodyPr/>
                  <a:lstStyle/>
                  <a:p>
                    <a:r>
                      <a:rPr lang="ru-RU" sz="2000" dirty="0" smtClean="0"/>
                      <a:t>15,7</a:t>
                    </a:r>
                  </a:p>
                  <a:p>
                    <a:r>
                      <a:rPr lang="ru-RU" sz="2000" dirty="0" smtClean="0"/>
                      <a:t>млн.рублей</a:t>
                    </a:r>
                    <a:endParaRPr lang="ru-RU" sz="2000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-4.8653597876098062E-2"/>
                  <c:y val="6.5425294110560597E-2"/>
                </c:manualLayout>
              </c:layout>
              <c:tx>
                <c:rich>
                  <a:bodyPr/>
                  <a:lstStyle/>
                  <a:p>
                    <a:r>
                      <a:rPr lang="ru-RU" sz="2000" dirty="0" smtClean="0"/>
                      <a:t>18,4 </a:t>
                    </a:r>
                  </a:p>
                  <a:p>
                    <a:r>
                      <a:rPr lang="ru-RU" sz="2000" dirty="0" err="1" smtClean="0"/>
                      <a:t>млн.рублей</a:t>
                    </a:r>
                    <a:endParaRPr lang="ru-RU" sz="2000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2000" b="1" i="0" u="none" strike="noStrike" kern="1200" baseline="0">
                    <a:solidFill>
                      <a:schemeClr val="tx2"/>
                    </a:solidFill>
                    <a:latin typeface="Bodoni MT" panose="02070603080606020203" pitchFamily="18" charset="0"/>
                    <a:ea typeface="+mn-ea"/>
                    <a:cs typeface="+mn-cs"/>
                  </a:defRPr>
                </a:pPr>
                <a:endParaRPr lang="ru-RU"/>
              </a:p>
            </c:txPr>
            <c:showLegendKey val="0"/>
            <c:showVal val="0"/>
            <c:showCatName val="0"/>
            <c:showSerName val="0"/>
            <c:showPercent val="0"/>
            <c:showBubbleSize val="0"/>
            <c:extLst>
              <c:ext xmlns:c15="http://schemas.microsoft.com/office/drawing/2012/chart" uri="{CE6537A1-D6FC-4f65-9D91-7224C49458BB}"/>
            </c:extLst>
          </c:dLbls>
          <c:cat>
            <c:strRef>
              <c:f>Лист1!$A$2:$A$4</c:f>
              <c:strCache>
                <c:ptCount val="3"/>
                <c:pt idx="0">
                  <c:v> МП "Комплексное и устойчивое развитие в сфере строительства,архитектуры и дорожного хозяйства"</c:v>
                </c:pt>
                <c:pt idx="1">
                  <c:v>МП "Развитие здравоохранения"</c:v>
                </c:pt>
                <c:pt idx="2">
                  <c:v>МП"Обеспечение безопасности населения"</c:v>
                </c:pt>
              </c:strCache>
            </c:strRef>
          </c:cat>
          <c:val>
            <c:numRef>
              <c:f>Лист1!$B$2:$B$4</c:f>
              <c:numCache>
                <c:formatCode>#,##0.00</c:formatCode>
                <c:ptCount val="3"/>
                <c:pt idx="0">
                  <c:v>1.2</c:v>
                </c:pt>
                <c:pt idx="1">
                  <c:v>15.7</c:v>
                </c:pt>
                <c:pt idx="2">
                  <c:v>18.399999999999999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>
          <a:noFill/>
        </a:ln>
        <a:effectLst/>
      </c:spPr>
    </c:plotArea>
    <c:legend>
      <c:legendPos val="b"/>
      <c:layout>
        <c:manualLayout>
          <c:xMode val="edge"/>
          <c:yMode val="edge"/>
          <c:x val="0"/>
          <c:y val="0.72246306635273461"/>
          <c:w val="0.98468189837144526"/>
          <c:h val="0.26478734625202288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400" b="1" i="0" u="none" strike="noStrike" kern="1200" baseline="0">
              <a:solidFill>
                <a:schemeClr val="tx2"/>
              </a:solidFill>
              <a:latin typeface="Bodoni MT" panose="02070603080606020203" pitchFamily="18" charset="0"/>
              <a:ea typeface="+mn-ea"/>
              <a:cs typeface="+mn-cs"/>
            </a:defRPr>
          </a:pPr>
          <a:endParaRPr lang="ru-RU"/>
        </a:p>
      </c:txPr>
    </c:legend>
    <c:plotVisOnly val="1"/>
    <c:dispBlanksAs val="zero"/>
    <c:showDLblsOverMax val="0"/>
  </c:chart>
  <c:spPr>
    <a:noFill/>
    <a:ln>
      <a:noFill/>
    </a:ln>
    <a:effectLst/>
  </c:spPr>
  <c:txPr>
    <a:bodyPr/>
    <a:lstStyle/>
    <a:p>
      <a:pPr>
        <a:defRPr/>
      </a:pPr>
      <a:endParaRPr lang="ru-RU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22"/>
    </mc:Choice>
    <mc:Fallback>
      <c:style val="22"/>
    </mc:Fallback>
  </mc:AlternateContent>
  <c:chart>
    <c:title>
      <c:tx>
        <c:rich>
          <a:bodyPr/>
          <a:lstStyle/>
          <a:p>
            <a:pPr>
              <a:defRPr>
                <a:solidFill>
                  <a:srgbClr val="0070C0"/>
                </a:solidFill>
                <a:latin typeface="Book Antiqua" pitchFamily="18" charset="0"/>
              </a:defRPr>
            </a:pPr>
            <a:r>
              <a:rPr lang="ru-RU" dirty="0" smtClean="0"/>
              <a:t>млн.рублей</a:t>
            </a:r>
            <a:endParaRPr lang="ru-RU" dirty="0"/>
          </a:p>
        </c:rich>
      </c:tx>
      <c:overlay val="0"/>
    </c:title>
    <c:autoTitleDeleted val="0"/>
    <c:view3D>
      <c:rotX val="15"/>
      <c:rotY val="20"/>
      <c:rAngAx val="1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3.2163742690058478E-2"/>
          <c:y val="0.11799455985321815"/>
          <c:w val="0.96783625730994149"/>
          <c:h val="0.67010730355546833"/>
        </c:manualLayout>
      </c:layout>
      <c:bar3DChart>
        <c:barDir val="col"/>
        <c:grouping val="clustered"/>
        <c:varyColors val="0"/>
        <c:ser>
          <c:idx val="0"/>
          <c:order val="0"/>
          <c:tx>
            <c:strRef>
              <c:f>Лист1!$B$1</c:f>
              <c:strCache>
                <c:ptCount val="1"/>
                <c:pt idx="0">
                  <c:v>тыс.рублей</c:v>
                </c:pt>
              </c:strCache>
            </c:strRef>
          </c:tx>
          <c:invertIfNegative val="0"/>
          <c:dPt>
            <c:idx val="1"/>
            <c:invertIfNegative val="0"/>
            <c:bubble3D val="0"/>
            <c:spPr>
              <a:solidFill>
                <a:schemeClr val="bg2">
                  <a:lumMod val="50000"/>
                </a:schemeClr>
              </a:solidFill>
            </c:spPr>
          </c:dPt>
          <c:dPt>
            <c:idx val="2"/>
            <c:invertIfNegative val="0"/>
            <c:bubble3D val="0"/>
            <c:spPr>
              <a:solidFill>
                <a:schemeClr val="accent6">
                  <a:lumMod val="75000"/>
                </a:schemeClr>
              </a:solidFill>
            </c:spPr>
          </c:dPt>
          <c:dLbls>
            <c:dLbl>
              <c:idx val="0"/>
              <c:layout>
                <c:manualLayout>
                  <c:x val="4.6296296296296476E-3"/>
                  <c:y val="-8.1012667455985565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1"/>
              <c:layout>
                <c:manualLayout>
                  <c:x val="9.2592592592593143E-3"/>
                  <c:y val="-9.2585905663983864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dLbl>
              <c:idx val="2"/>
              <c:layout>
                <c:manualLayout>
                  <c:x val="-4.6296296296296476E-3"/>
                  <c:y val="-8.3905977007985327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</c:extLst>
            </c:dLbl>
            <c:spPr>
              <a:noFill/>
              <a:ln>
                <a:noFill/>
              </a:ln>
              <a:effectLst/>
            </c:spPr>
            <c:txPr>
              <a:bodyPr/>
              <a:lstStyle/>
              <a:p>
                <a:pPr>
                  <a:defRPr b="1">
                    <a:latin typeface="Bodoni MT" pitchFamily="18" charset="0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Лист1!$A$2:$A$4</c:f>
              <c:strCache>
                <c:ptCount val="3"/>
                <c:pt idx="0">
                  <c:v>Бюджет поселений</c:v>
                </c:pt>
                <c:pt idx="1">
                  <c:v>Краевой и федеральный бюджеты</c:v>
                </c:pt>
                <c:pt idx="2">
                  <c:v>Районный бюджет</c:v>
                </c:pt>
              </c:strCache>
            </c:strRef>
          </c:cat>
          <c:val>
            <c:numRef>
              <c:f>Лист1!$B$2:$B$4</c:f>
              <c:numCache>
                <c:formatCode>#,##0.00</c:formatCode>
                <c:ptCount val="3"/>
                <c:pt idx="0">
                  <c:v>123.1</c:v>
                </c:pt>
                <c:pt idx="1">
                  <c:v>16.399999999999999</c:v>
                </c:pt>
                <c:pt idx="2">
                  <c:v>66.5</c:v>
                </c:pt>
              </c:numCache>
            </c:numRef>
          </c:val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cylinder"/>
        <c:axId val="237723280"/>
        <c:axId val="237723840"/>
        <c:axId val="0"/>
      </c:bar3DChart>
      <c:catAx>
        <c:axId val="237723280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extTo"/>
        <c:txPr>
          <a:bodyPr/>
          <a:lstStyle/>
          <a:p>
            <a:pPr>
              <a:defRPr b="1">
                <a:latin typeface="Book Antiqua" pitchFamily="18" charset="0"/>
              </a:defRPr>
            </a:pPr>
            <a:endParaRPr lang="ru-RU"/>
          </a:p>
        </c:txPr>
        <c:crossAx val="237723840"/>
        <c:crosses val="autoZero"/>
        <c:auto val="1"/>
        <c:lblAlgn val="ctr"/>
        <c:lblOffset val="100"/>
        <c:noMultiLvlLbl val="0"/>
      </c:catAx>
      <c:valAx>
        <c:axId val="237723840"/>
        <c:scaling>
          <c:orientation val="minMax"/>
        </c:scaling>
        <c:delete val="1"/>
        <c:axPos val="l"/>
        <c:numFmt formatCode="#,##0.00" sourceLinked="1"/>
        <c:majorTickMark val="out"/>
        <c:minorTickMark val="none"/>
        <c:tickLblPos val="none"/>
        <c:crossAx val="237723280"/>
        <c:crosses val="autoZero"/>
        <c:crossBetween val="between"/>
      </c:valAx>
    </c:plotArea>
    <c:plotVisOnly val="1"/>
    <c:dispBlanksAs val="gap"/>
    <c:showDLblsOverMax val="0"/>
  </c:chart>
  <c:txPr>
    <a:bodyPr/>
    <a:lstStyle/>
    <a:p>
      <a:pPr>
        <a:defRPr sz="1800"/>
      </a:pPr>
      <a:endParaRPr lang="ru-RU"/>
    </a:p>
  </c:txPr>
  <c:externalData r:id="rId1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1">
  <a:schemeClr val="accent1"/>
  <a:schemeClr val="accent3"/>
  <a:schemeClr val="accent5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58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lt1"/>
    </cs:fontRef>
    <cs:defRPr sz="1197" b="1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scene3d>
        <a:camera prst="orthographicFront"/>
        <a:lightRig rig="brightRoom" dir="t"/>
      </a:scene3d>
      <a:sp3d prstMaterial="flat">
        <a:bevelT w="50800" h="101600" prst="angle"/>
        <a:contourClr>
          <a:srgbClr val="000000"/>
        </a:contourClr>
      </a:sp3d>
    </cs:spPr>
  </cs:dataPoint>
  <cs:dataPoint3D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19050">
        <a:solidFill>
          <a:schemeClr val="lt1"/>
        </a:solidFill>
      </a:ln>
    </cs:spPr>
  </cs:dataPoint3D>
  <cs:dataPointLine>
    <cs:lnRef idx="0">
      <cs:styleClr val="auto"/>
    </cs:lnRef>
    <cs:fillRef idx="0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/>
    <cs:fillRef idx="0">
      <cs:styleClr val="auto"/>
    </cs:fillRef>
    <cs:effectRef idx="0"/>
    <cs:fontRef idx="minor">
      <a:schemeClr val="tx1"/>
    </cs:fontRef>
    <cs:spPr>
      <a:solidFill>
        <a:schemeClr val="phClr"/>
      </a:solidFill>
      <a:ln w="9525">
        <a:solidFill>
          <a:schemeClr val="lt1"/>
        </a:solidFill>
      </a:ln>
    </cs:spPr>
  </cs:dataPointMarker>
  <cs:dataPointMarkerLayout symbol="circle" size="6"/>
  <cs:dataPointWireframe>
    <cs:lnRef idx="0">
      <cs:styleClr val="auto"/>
    </cs:lnRef>
    <cs:fillRef idx="0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1" i="0" kern="1200" cap="all" spc="5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126">
  <cs:axisTitle>
    <cs:lnRef idx="0"/>
    <cs:fillRef idx="0"/>
    <cs:effectRef idx="0"/>
    <cs:fontRef idx="minor">
      <a:schemeClr val="tx1"/>
    </cs:fontRef>
    <cs:defRPr sz="1000" b="1" kern="1200"/>
  </cs:axisTitle>
  <cs:category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categoryAxis>
  <cs:chartArea mods="allowNoFillOverride allowNoLineOverride">
    <cs:lnRef idx="1">
      <a:schemeClr val="tx1">
        <a:tint val="75000"/>
      </a:schemeClr>
    </cs:lnRef>
    <cs:fillRef idx="1">
      <a:schemeClr val="bg1"/>
    </cs:fillRef>
    <cs:effectRef idx="0"/>
    <cs:fontRef idx="minor">
      <a:schemeClr val="tx1"/>
    </cs:fontRef>
    <cs:spPr>
      <a:ln>
        <a:round/>
      </a:ln>
    </cs:spPr>
    <cs:defRPr sz="1000" kern="1200"/>
  </cs:chartArea>
  <cs:dataLabel>
    <cs:lnRef idx="0"/>
    <cs:fillRef idx="0"/>
    <cs:effectRef idx="0"/>
    <cs:fontRef idx="minor">
      <a:schemeClr val="tx1"/>
    </cs:fontRef>
    <cs:defRPr sz="1000" kern="1200"/>
  </cs:dataLabel>
  <cs:dataLabelCallout>
    <cs:lnRef idx="0"/>
    <cs:fillRef idx="0"/>
    <cs:effectRef idx="0"/>
    <cs:fontRef idx="minor">
      <a:schemeClr val="dk1"/>
    </cs:fontRef>
    <cs:spPr>
      <a:solidFill>
        <a:schemeClr val="lt1"/>
      </a:solidFill>
      <a:ln>
        <a:solidFill>
          <a:schemeClr val="dk1">
            <a:lumMod val="65000"/>
            <a:lumOff val="35000"/>
          </a:schemeClr>
        </a:solidFill>
      </a:ln>
    </cs:spPr>
    <cs:defRPr sz="1000" kern="1200"/>
  </cs:dataLabelCallout>
  <cs:dataPoint>
    <cs:lnRef idx="0"/>
    <cs:fillRef idx="3">
      <cs:styleClr val="auto"/>
    </cs:fillRef>
    <cs:effectRef idx="3">
      <a:schemeClr val="dk1"/>
    </cs:effectRef>
    <cs:fontRef idx="minor">
      <a:schemeClr val="tx1"/>
    </cs:fontRef>
  </cs:dataPoint>
  <cs:dataPoint3D>
    <cs:lnRef idx="0"/>
    <cs:fillRef idx="3">
      <cs:styleClr val="auto"/>
    </cs:fillRef>
    <cs:effectRef idx="3">
      <a:schemeClr val="dk1"/>
    </cs:effectRef>
    <cs:fontRef idx="minor">
      <a:schemeClr val="tx1"/>
    </cs:fontRef>
  </cs:dataPoint3D>
  <cs:dataPointLine>
    <cs:lnRef idx="1">
      <cs:styleClr val="auto"/>
    </cs:lnRef>
    <cs:lineWidthScale>7</cs:lineWidthScale>
    <cs:fillRef idx="0"/>
    <cs:effectRef idx="0"/>
    <cs:fontRef idx="minor">
      <a:schemeClr val="tx1"/>
    </cs:fontRef>
    <cs:spPr>
      <a:ln cap="rnd">
        <a:round/>
      </a:ln>
    </cs:spPr>
  </cs:dataPointLine>
  <cs:dataPointMarker>
    <cs:lnRef idx="1">
      <cs:styleClr val="auto"/>
    </cs:lnRef>
    <cs:fillRef idx="3">
      <cs:styleClr val="auto"/>
    </cs:fillRef>
    <cs:effectRef idx="3">
      <a:schemeClr val="dk1"/>
    </cs:effectRef>
    <cs:fontRef idx="minor">
      <a:schemeClr val="tx1"/>
    </cs:fontRef>
    <cs:spPr>
      <a:ln>
        <a:round/>
      </a:ln>
    </cs:spPr>
  </cs:dataPointMarker>
  <cs:dataPointMarkerLayout/>
  <cs:dataPointWireframe>
    <cs:lnRef idx="1">
      <cs:styleClr val="auto"/>
    </cs:lnRef>
    <cs:fillRef idx="0"/>
    <cs:effectRef idx="0"/>
    <cs:fontRef idx="minor">
      <a:schemeClr val="tx1"/>
    </cs:fontRef>
    <cs:spPr>
      <a:ln>
        <a:round/>
      </a:ln>
    </cs:spPr>
  </cs:dataPointWireframe>
  <cs:dataTable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dataTable>
  <cs:downBar>
    <cs:lnRef idx="0"/>
    <cs:fillRef idx="3">
      <a:schemeClr val="dk1">
        <a:tint val="95000"/>
      </a:schemeClr>
    </cs:fillRef>
    <cs:effectRef idx="3">
      <a:schemeClr val="dk1"/>
    </cs:effectRef>
    <cs:fontRef idx="minor">
      <a:schemeClr val="tx1"/>
    </cs:fontRef>
  </cs:downBar>
  <cs:drop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dropLine>
  <cs:errorBar>
    <cs:lnRef idx="1">
      <a:schemeClr val="tx1"/>
    </cs:lnRef>
    <cs:fillRef idx="1">
      <a:schemeClr val="tx1"/>
    </cs:fillRef>
    <cs:effectRef idx="0"/>
    <cs:fontRef idx="minor">
      <a:schemeClr val="tx1"/>
    </cs:fontRef>
    <cs:spPr>
      <a:ln>
        <a:round/>
      </a:ln>
    </cs:spPr>
  </cs:errorBar>
  <cs:flo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floor>
  <cs:gridlineMajor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</cs:gridlineMajor>
  <cs:gridlineMinor>
    <cs:lnRef idx="1">
      <a:schemeClr val="tx1">
        <a:tint val="50000"/>
      </a:schemeClr>
    </cs:lnRef>
    <cs:fillRef idx="0"/>
    <cs:effectRef idx="0"/>
    <cs:fontRef idx="minor">
      <a:schemeClr val="tx1"/>
    </cs:fontRef>
    <cs:spPr>
      <a:ln>
        <a:round/>
      </a:ln>
    </cs:spPr>
  </cs:gridlineMinor>
  <cs:hiLo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hiLoLine>
  <cs:leader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leaderLine>
  <cs:legend>
    <cs:lnRef idx="0"/>
    <cs:fillRef idx="0"/>
    <cs:effectRef idx="0"/>
    <cs:fontRef idx="minor">
      <a:schemeClr val="tx1"/>
    </cs:fontRef>
    <cs:defRPr sz="1000" kern="1200"/>
  </cs:legend>
  <cs:plotArea mods="allowNoFillOverride allowNoLineOverride">
    <cs:lnRef idx="0"/>
    <cs:fillRef idx="1">
      <a:schemeClr val="bg1"/>
    </cs:fillRef>
    <cs:effectRef idx="0"/>
    <cs:fontRef idx="minor">
      <a:schemeClr val="tx1"/>
    </cs:fontRef>
  </cs:plotArea>
  <cs:plotArea3D>
    <cs:lnRef idx="0"/>
    <cs:fillRef idx="0"/>
    <cs:effectRef idx="0"/>
    <cs:fontRef idx="minor">
      <a:schemeClr val="tx1"/>
    </cs:fontRef>
  </cs:plotArea3D>
  <cs:series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seriesAxis>
  <cs:seriesLine>
    <cs:lnRef idx="1">
      <a:schemeClr val="tx1"/>
    </cs:lnRef>
    <cs:fillRef idx="0"/>
    <cs:effectRef idx="0"/>
    <cs:fontRef idx="minor">
      <a:schemeClr val="tx1"/>
    </cs:fontRef>
    <cs:spPr>
      <a:ln>
        <a:round/>
      </a:ln>
    </cs:spPr>
  </cs:seriesLine>
  <cs:title>
    <cs:lnRef idx="0"/>
    <cs:fillRef idx="0"/>
    <cs:effectRef idx="0"/>
    <cs:fontRef idx="minor">
      <a:schemeClr val="tx1"/>
    </cs:fontRef>
    <cs:defRPr sz="1800" b="1" kern="1200"/>
  </cs:title>
  <cs:trendline>
    <cs:lnRef idx="1">
      <a:schemeClr val="tx1"/>
    </cs:lnRef>
    <cs:fillRef idx="0"/>
    <cs:effectRef idx="0"/>
    <cs:fontRef idx="minor">
      <a:schemeClr val="tx1"/>
    </cs:fontRef>
    <cs:spPr>
      <a:ln cap="rnd">
        <a:round/>
      </a:ln>
    </cs:spPr>
  </cs:trendline>
  <cs:trendlineLabel>
    <cs:lnRef idx="0"/>
    <cs:fillRef idx="0"/>
    <cs:effectRef idx="0"/>
    <cs:fontRef idx="minor">
      <a:schemeClr val="tx1"/>
    </cs:fontRef>
    <cs:defRPr sz="1000" kern="1200"/>
  </cs:trendlineLabel>
  <cs:upBar>
    <cs:lnRef idx="0"/>
    <cs:fillRef idx="3">
      <a:schemeClr val="dk1">
        <a:tint val="5000"/>
      </a:schemeClr>
    </cs:fillRef>
    <cs:effectRef idx="3">
      <a:schemeClr val="dk1"/>
    </cs:effectRef>
    <cs:fontRef idx="minor">
      <a:schemeClr val="tx1"/>
    </cs:fontRef>
  </cs:upBar>
  <cs:valueAxis>
    <cs:lnRef idx="1">
      <a:schemeClr val="tx1">
        <a:tint val="75000"/>
      </a:schemeClr>
    </cs:lnRef>
    <cs:fillRef idx="0"/>
    <cs:effectRef idx="0"/>
    <cs:fontRef idx="minor">
      <a:schemeClr val="tx1"/>
    </cs:fontRef>
    <cs:spPr>
      <a:ln>
        <a:round/>
      </a:ln>
    </cs:spPr>
    <cs:defRPr sz="1000" kern="1200"/>
  </cs:valueAxis>
  <cs:wall>
    <cs:lnRef idx="0"/>
    <cs:fillRef idx="0"/>
    <cs:effectRef idx="0"/>
    <cs:fontRef idx="minor">
      <a:schemeClr val="tx1"/>
    </cs:fontRef>
  </cs:wall>
</cs:chartStyle>
</file>

<file path=ppt/charts/style3.xml><?xml version="1.0" encoding="utf-8"?>
<cs:chartStyle xmlns:cs="http://schemas.microsoft.com/office/drawing/2012/chartStyle" xmlns:a="http://schemas.openxmlformats.org/drawingml/2006/main" id="266">
  <cs:axisTitle>
    <cs:lnRef idx="0"/>
    <cs:fillRef idx="0"/>
    <cs:effectRef idx="0"/>
    <cs:fontRef idx="minor">
      <a:schemeClr val="tx2"/>
    </cs:fontRef>
    <cs:defRPr sz="1197" b="1" kern="1200"/>
  </cs:axisTitle>
  <cs:category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2"/>
    </cs:fontRef>
    <cs:spPr>
      <a:solidFill>
        <a:schemeClr val="bg1"/>
      </a:solidFill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chartArea>
  <cs:dataLabel>
    <cs:lnRef idx="0"/>
    <cs:fillRef idx="0"/>
    <cs:effectRef idx="0"/>
    <cs:fontRef idx="minor">
      <a:schemeClr val="tx2"/>
    </cs:fontRef>
    <cs:defRPr sz="1197" kern="1200"/>
  </cs:dataLabel>
  <cs:dataLabelCallout>
    <cs:lnRef idx="0"/>
    <cs:fillRef idx="0"/>
    <cs:effectRef idx="0"/>
    <cs:fontRef idx="minor">
      <a:schemeClr val="dk2">
        <a:lumMod val="7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3">
      <cs:styleClr val="auto"/>
    </cs:fillRef>
    <cs:effectRef idx="2"/>
    <cs:fontRef idx="minor">
      <a:schemeClr val="tx2"/>
    </cs:fontRef>
  </cs:dataPoint>
  <cs:dataPoint3D>
    <cs:lnRef idx="0"/>
    <cs:fillRef idx="3">
      <cs:styleClr val="auto"/>
    </cs:fillRef>
    <cs:effectRef idx="2"/>
    <cs:fontRef idx="minor">
      <a:schemeClr val="tx2"/>
    </cs:fontRef>
  </cs:dataPoint3D>
  <cs:dataPointLine>
    <cs:lnRef idx="0">
      <cs:styleClr val="auto"/>
    </cs:lnRef>
    <cs:fillRef idx="3"/>
    <cs:effectRef idx="2"/>
    <cs:fontRef idx="minor">
      <a:schemeClr val="tx2"/>
    </cs:fontRef>
    <cs:spPr>
      <a:ln w="31750" cap="rnd">
        <a:solidFill>
          <a:schemeClr val="phClr"/>
        </a:solidFill>
        <a:round/>
      </a:ln>
    </cs:spPr>
  </cs:dataPointLine>
  <cs:dataPointMarker>
    <cs:lnRef idx="0"/>
    <cs:fillRef idx="3">
      <cs:styleClr val="auto"/>
    </cs:fillRef>
    <cs:effectRef idx="2"/>
    <cs:fontRef idx="minor">
      <a:schemeClr val="tx2"/>
    </cs:fontRef>
    <cs:spPr>
      <a:ln w="12700">
        <a:solidFill>
          <a:schemeClr val="lt2"/>
        </a:solidFill>
        <a:round/>
      </a:ln>
    </cs:spPr>
  </cs:dataPointMarker>
  <cs:dataPointMarkerLayout symbol="circle" size="6"/>
  <cs:dataPointWireframe>
    <cs:lnRef idx="0">
      <cs:styleClr val="auto"/>
    </cs:lnRef>
    <cs:fillRef idx="3"/>
    <cs:effectRef idx="2"/>
    <cs:fontRef idx="minor">
      <a:schemeClr val="tx2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2"/>
    </cs:fontRef>
    <cs:spPr>
      <a:ln w="9525">
        <a:solidFill>
          <a:schemeClr val="tx2">
            <a:lumMod val="15000"/>
            <a:lumOff val="85000"/>
          </a:schemeClr>
        </a:solidFill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dropLine>
  <cs:errorBar>
    <cs:lnRef idx="0"/>
    <cs:fillRef idx="0"/>
    <cs:effectRef idx="0"/>
    <cs:fontRef idx="minor">
      <a:schemeClr val="tx2"/>
    </cs:fontRef>
    <cs:spPr>
      <a:ln w="9525">
        <a:solidFill>
          <a:schemeClr val="tx2">
            <a:lumMod val="75000"/>
          </a:schemeClr>
        </a:solidFill>
        <a:round/>
      </a:ln>
    </cs:spPr>
  </cs:errorBar>
  <cs:floor>
    <cs:lnRef idx="0"/>
    <cs:fillRef idx="0"/>
    <cs:effectRef idx="0"/>
    <cs:fontRef idx="minor">
      <a:schemeClr val="tx2"/>
    </cs:fontRef>
  </cs:floor>
  <cs:gridlineMajor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2"/>
    </cs:fontRef>
    <cs:spPr>
      <a:ln>
        <a:solidFill>
          <a:schemeClr val="tx2">
            <a:lumMod val="5000"/>
            <a:lumOff val="95000"/>
          </a:schemeClr>
        </a:solidFill>
      </a:ln>
    </cs:spPr>
  </cs:gridlineMinor>
  <cs:hiLo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hiLoLine>
  <cs:leader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35000"/>
            <a:lumOff val="65000"/>
          </a:schemeClr>
        </a:solidFill>
      </a:ln>
    </cs:spPr>
  </cs:leaderLine>
  <cs:legend>
    <cs:lnRef idx="0"/>
    <cs:fillRef idx="0"/>
    <cs:effectRef idx="0"/>
    <cs:fontRef idx="minor">
      <a:schemeClr val="tx2"/>
    </cs:fontRef>
    <cs:defRPr sz="1197" kern="1200"/>
  </cs:legend>
  <cs:plotArea>
    <cs:lnRef idx="0"/>
    <cs:fillRef idx="0"/>
    <cs:effectRef idx="0"/>
    <cs:fontRef idx="minor">
      <a:schemeClr val="tx2"/>
    </cs:fontRef>
  </cs:plotArea>
  <cs:plotArea3D>
    <cs:lnRef idx="0"/>
    <cs:fillRef idx="0"/>
    <cs:effectRef idx="0"/>
    <cs:fontRef idx="minor">
      <a:schemeClr val="tx2"/>
    </cs:fontRef>
  </cs:plotArea3D>
  <cs:seriesAxis>
    <cs:lnRef idx="0"/>
    <cs:fillRef idx="0"/>
    <cs:effectRef idx="0"/>
    <cs:fontRef idx="minor">
      <a:schemeClr val="tx2"/>
    </cs:fontRef>
    <cs:spPr>
      <a:ln w="9525" cap="flat" cmpd="sng" algn="ctr">
        <a:solidFill>
          <a:schemeClr val="tx2">
            <a:lumMod val="15000"/>
            <a:lumOff val="85000"/>
          </a:schemeClr>
        </a:solidFill>
        <a:round/>
      </a:ln>
    </cs:spPr>
    <cs:defRPr sz="1197" kern="1200"/>
  </cs:seriesAxis>
  <cs:seriesLine>
    <cs:lnRef idx="0"/>
    <cs:fillRef idx="0"/>
    <cs:effectRef idx="0"/>
    <cs:fontRef idx="minor">
      <a:schemeClr val="tx2"/>
    </cs:fontRef>
    <cs:spPr>
      <a:ln w="9525">
        <a:solidFill>
          <a:schemeClr val="tx2">
            <a:lumMod val="60000"/>
            <a:lumOff val="40000"/>
          </a:schemeClr>
        </a:solidFill>
        <a:prstDash val="dash"/>
      </a:ln>
    </cs:spPr>
  </cs:seriesLine>
  <cs:title>
    <cs:lnRef idx="0"/>
    <cs:fillRef idx="0"/>
    <cs:effectRef idx="0"/>
    <cs:fontRef idx="minor">
      <a:schemeClr val="tx2"/>
    </cs:fontRef>
    <cs:defRPr sz="2128" b="1" kern="1200"/>
  </cs:title>
  <cs:trendline>
    <cs:lnRef idx="0">
      <cs:styleClr val="auto"/>
    </cs:lnRef>
    <cs:fillRef idx="0"/>
    <cs:effectRef idx="0"/>
    <cs:fontRef idx="minor">
      <a:schemeClr val="tx2"/>
    </cs:fontRef>
    <cs:spPr>
      <a:ln w="19050" cap="rnd">
        <a:solidFill>
          <a:schemeClr val="phClr"/>
        </a:solidFill>
        <a:prstDash val="sysDash"/>
      </a:ln>
    </cs:spPr>
  </cs:trendline>
  <cs:trendlineLabel>
    <cs:lnRef idx="0"/>
    <cs:fillRef idx="0"/>
    <cs:effectRef idx="0"/>
    <cs:fontRef idx="minor">
      <a:schemeClr val="tx2"/>
    </cs:fontRef>
    <cs:defRPr sz="1197" kern="1200"/>
  </cs:trendlineLabel>
  <cs:upBar>
    <cs:lnRef idx="0"/>
    <cs:fillRef idx="0"/>
    <cs:effectRef idx="0"/>
    <cs:fontRef idx="minor">
      <a:schemeClr val="tx2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2"/>
    </cs:fontRef>
    <cs:defRPr sz="1197" kern="1200"/>
  </cs:valueAxis>
  <cs:wall>
    <cs:lnRef idx="0"/>
    <cs:fillRef idx="0"/>
    <cs:effectRef idx="0"/>
    <cs:fontRef idx="minor">
      <a:schemeClr val="tx2"/>
    </cs:fontRef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F01392-D648-4B7B-A7AB-56684D66FBC9}" type="datetimeFigureOut">
              <a:rPr lang="ru-RU" smtClean="0"/>
              <a:pPr/>
              <a:t>14.05.2021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9768" y="4715907"/>
            <a:ext cx="5438140" cy="4467701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30091"/>
            <a:ext cx="2945659" cy="49641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61DC4FA-6235-4908-BFB1-A36D8E79D50F}" type="slidenum">
              <a:rPr lang="ru-RU" smtClean="0"/>
              <a:pPr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8456949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-8466" y="-8468"/>
            <a:ext cx="9169804" cy="6874935"/>
            <a:chOff x="-8466" y="-8468"/>
            <a:chExt cx="9169804" cy="6874935"/>
          </a:xfrm>
        </p:grpSpPr>
        <p:cxnSp>
          <p:nvCxnSpPr>
            <p:cNvPr id="17" name="Straight Connector 16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8" name="Straight Connector 17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9" name="Freeform 18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19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20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21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Freeform 22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Freeform 23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24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Freeform 27"/>
            <p:cNvSpPr/>
            <p:nvPr/>
          </p:nvSpPr>
          <p:spPr>
            <a:xfrm>
              <a:off x="-8466" y="-8468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30595" y="2404534"/>
            <a:ext cx="5826719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30595" y="4050834"/>
            <a:ext cx="5826719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2909949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600" y="4470400"/>
            <a:ext cx="6347714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5032013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101074" y="3632200"/>
            <a:ext cx="541980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470400"/>
            <a:ext cx="6347715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109416772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1931988"/>
            <a:ext cx="6347715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8385475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74885" y="609600"/>
            <a:ext cx="6072182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24" name="TextBox 23"/>
          <p:cNvSpPr txBox="1"/>
          <p:nvPr/>
        </p:nvSpPr>
        <p:spPr>
          <a:xfrm>
            <a:off x="482711" y="790378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6747699" y="2886556"/>
            <a:ext cx="457319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65107072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5848" y="609600"/>
            <a:ext cx="6341465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09597" y="4013200"/>
            <a:ext cx="6347716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458540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1355194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977312" y="609600"/>
            <a:ext cx="978812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599" y="609600"/>
            <a:ext cx="5195026" cy="5251451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231581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280750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8" y="2700868"/>
            <a:ext cx="6347715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8" y="4527448"/>
            <a:ext cx="6347715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472615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2160589"/>
            <a:ext cx="3088109" cy="388077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869204" y="2160590"/>
            <a:ext cx="3088110" cy="3880773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0187111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</p:spPr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09599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866640" y="2160983"/>
            <a:ext cx="309067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866640" y="2737246"/>
            <a:ext cx="3090672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0729209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4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324573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881603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1498604"/>
            <a:ext cx="2790182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1275" y="514925"/>
            <a:ext cx="3386037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2777069"/>
            <a:ext cx="2790182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4632931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599" y="4800600"/>
            <a:ext cx="6347714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09599" y="609600"/>
            <a:ext cx="6347714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599" y="5367338"/>
            <a:ext cx="6347714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0398147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" name="Group 16"/>
          <p:cNvGrpSpPr/>
          <p:nvPr/>
        </p:nvGrpSpPr>
        <p:grpSpPr>
          <a:xfrm>
            <a:off x="-8467" y="-8468"/>
            <a:ext cx="9169805" cy="6874935"/>
            <a:chOff x="-8467" y="-8468"/>
            <a:chExt cx="9169805" cy="6874935"/>
          </a:xfrm>
        </p:grpSpPr>
        <p:sp>
          <p:nvSpPr>
            <p:cNvPr id="7" name="Freeform 6"/>
            <p:cNvSpPr/>
            <p:nvPr/>
          </p:nvSpPr>
          <p:spPr>
            <a:xfrm>
              <a:off x="-8467" y="4013200"/>
              <a:ext cx="457200" cy="2853267"/>
            </a:xfrm>
            <a:custGeom>
              <a:avLst/>
              <a:gdLst/>
              <a:ahLst/>
              <a:cxnLst/>
              <a:rect l="l" t="t" r="r" b="b"/>
              <a:pathLst>
                <a:path w="457200" h="2853267">
                  <a:moveTo>
                    <a:pt x="0" y="0"/>
                  </a:moveTo>
                  <a:lnTo>
                    <a:pt x="457200" y="2853267"/>
                  </a:lnTo>
                  <a:lnTo>
                    <a:pt x="0" y="2844800"/>
                  </a:lnTo>
                  <a:cubicBezTo>
                    <a:pt x="2822" y="1905000"/>
                    <a:pt x="5645" y="965200"/>
                    <a:pt x="0" y="0"/>
                  </a:cubicBezTo>
                  <a:close/>
                </a:path>
              </a:pathLst>
            </a:cu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8" name="Straight Connector 7"/>
            <p:cNvCxnSpPr/>
            <p:nvPr/>
          </p:nvCxnSpPr>
          <p:spPr>
            <a:xfrm flipV="1">
              <a:off x="5130830" y="4175605"/>
              <a:ext cx="4022475" cy="2682396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" name="Straight Connector 8"/>
            <p:cNvCxnSpPr/>
            <p:nvPr/>
          </p:nvCxnSpPr>
          <p:spPr>
            <a:xfrm>
              <a:off x="7042707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10" name="Freeform 9"/>
            <p:cNvSpPr/>
            <p:nvPr/>
          </p:nvSpPr>
          <p:spPr>
            <a:xfrm>
              <a:off x="6891896" y="1"/>
              <a:ext cx="2269442" cy="6866466"/>
            </a:xfrm>
            <a:custGeom>
              <a:avLst/>
              <a:gdLst/>
              <a:ahLst/>
              <a:cxnLst/>
              <a:rect l="l" t="t" r="r" b="b"/>
              <a:pathLst>
                <a:path w="2269442" h="6866466">
                  <a:moveTo>
                    <a:pt x="2023534" y="0"/>
                  </a:moveTo>
                  <a:lnTo>
                    <a:pt x="0" y="6858000"/>
                  </a:lnTo>
                  <a:lnTo>
                    <a:pt x="2269067" y="6866466"/>
                  </a:lnTo>
                  <a:cubicBezTo>
                    <a:pt x="2271889" y="4580466"/>
                    <a:pt x="2257778" y="2294466"/>
                    <a:pt x="2260600" y="8466"/>
                  </a:cubicBezTo>
                  <a:lnTo>
                    <a:pt x="2023534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10"/>
            <p:cNvSpPr/>
            <p:nvPr/>
          </p:nvSpPr>
          <p:spPr>
            <a:xfrm>
              <a:off x="7205158" y="-8467"/>
              <a:ext cx="1948147" cy="6866467"/>
            </a:xfrm>
            <a:custGeom>
              <a:avLst/>
              <a:gdLst/>
              <a:ahLst/>
              <a:cxnLst/>
              <a:rect l="l" t="t" r="r" b="b"/>
              <a:pathLst>
                <a:path w="1948147" h="6866467">
                  <a:moveTo>
                    <a:pt x="0" y="0"/>
                  </a:moveTo>
                  <a:lnTo>
                    <a:pt x="1202267" y="6866467"/>
                  </a:lnTo>
                  <a:lnTo>
                    <a:pt x="1947333" y="6866467"/>
                  </a:lnTo>
                  <a:cubicBezTo>
                    <a:pt x="1944511" y="4577645"/>
                    <a:pt x="1950155" y="2288822"/>
                    <a:pt x="1947333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2" name="Freeform 11"/>
            <p:cNvSpPr/>
            <p:nvPr/>
          </p:nvSpPr>
          <p:spPr>
            <a:xfrm>
              <a:off x="6637896" y="3920066"/>
              <a:ext cx="2513565" cy="2937933"/>
            </a:xfrm>
            <a:custGeom>
              <a:avLst/>
              <a:gdLst/>
              <a:ahLst/>
              <a:cxnLst/>
              <a:rect l="l" t="t" r="r" b="b"/>
              <a:pathLst>
                <a:path w="3259667" h="3810000">
                  <a:moveTo>
                    <a:pt x="0" y="3810000"/>
                  </a:moveTo>
                  <a:lnTo>
                    <a:pt x="3251200" y="0"/>
                  </a:lnTo>
                  <a:cubicBezTo>
                    <a:pt x="3254022" y="1270000"/>
                    <a:pt x="3256845" y="2540000"/>
                    <a:pt x="3259667" y="3810000"/>
                  </a:cubicBezTo>
                  <a:lnTo>
                    <a:pt x="0" y="3810000"/>
                  </a:lnTo>
                  <a:close/>
                </a:path>
              </a:pathLst>
            </a:cu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12"/>
            <p:cNvSpPr/>
            <p:nvPr/>
          </p:nvSpPr>
          <p:spPr>
            <a:xfrm>
              <a:off x="7010429" y="-8467"/>
              <a:ext cx="2142876" cy="6866467"/>
            </a:xfrm>
            <a:custGeom>
              <a:avLst/>
              <a:gdLst/>
              <a:ahLst/>
              <a:cxnLst/>
              <a:rect l="l" t="t" r="r" b="b"/>
              <a:pathLst>
                <a:path w="2853267" h="6866467">
                  <a:moveTo>
                    <a:pt x="0" y="0"/>
                  </a:moveTo>
                  <a:lnTo>
                    <a:pt x="2472267" y="6866467"/>
                  </a:lnTo>
                  <a:lnTo>
                    <a:pt x="2853267" y="6858000"/>
                  </a:lnTo>
                  <a:lnTo>
                    <a:pt x="2853267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13"/>
            <p:cNvSpPr/>
            <p:nvPr/>
          </p:nvSpPr>
          <p:spPr>
            <a:xfrm>
              <a:off x="8295776" y="-8467"/>
              <a:ext cx="857530" cy="6866467"/>
            </a:xfrm>
            <a:custGeom>
              <a:avLst/>
              <a:gdLst/>
              <a:ahLst/>
              <a:cxnLst/>
              <a:rect l="l" t="t" r="r" b="b"/>
              <a:pathLst>
                <a:path w="1286933" h="6866467">
                  <a:moveTo>
                    <a:pt x="1016000" y="0"/>
                  </a:moveTo>
                  <a:lnTo>
                    <a:pt x="0" y="6866467"/>
                  </a:lnTo>
                  <a:lnTo>
                    <a:pt x="1286933" y="6866467"/>
                  </a:lnTo>
                  <a:cubicBezTo>
                    <a:pt x="1284111" y="4577645"/>
                    <a:pt x="1281288" y="2288822"/>
                    <a:pt x="1278466" y="0"/>
                  </a:cubicBezTo>
                  <a:lnTo>
                    <a:pt x="1016000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Freeform 14"/>
            <p:cNvSpPr/>
            <p:nvPr/>
          </p:nvSpPr>
          <p:spPr>
            <a:xfrm>
              <a:off x="8077231" y="-8468"/>
              <a:ext cx="1066770" cy="6866467"/>
            </a:xfrm>
            <a:custGeom>
              <a:avLst/>
              <a:gdLst/>
              <a:ahLst/>
              <a:cxnLst/>
              <a:rect l="l" t="t" r="r" b="b"/>
              <a:pathLst>
                <a:path w="1270244" h="6866467">
                  <a:moveTo>
                    <a:pt x="0" y="0"/>
                  </a:moveTo>
                  <a:lnTo>
                    <a:pt x="1117600" y="6866467"/>
                  </a:lnTo>
                  <a:lnTo>
                    <a:pt x="1270000" y="6866467"/>
                  </a:lnTo>
                  <a:cubicBezTo>
                    <a:pt x="1272822" y="4574822"/>
                    <a:pt x="1250245" y="2291645"/>
                    <a:pt x="1253067" y="0"/>
                  </a:cubicBez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Freeform 15"/>
            <p:cNvSpPr/>
            <p:nvPr/>
          </p:nvSpPr>
          <p:spPr>
            <a:xfrm>
              <a:off x="8060297" y="4893733"/>
              <a:ext cx="1094086" cy="1964267"/>
            </a:xfrm>
            <a:custGeom>
              <a:avLst/>
              <a:gdLst/>
              <a:ahLst/>
              <a:cxnLst/>
              <a:rect l="l" t="t" r="r" b="b"/>
              <a:pathLst>
                <a:path w="1820333" h="3268133">
                  <a:moveTo>
                    <a:pt x="0" y="3268133"/>
                  </a:moveTo>
                  <a:lnTo>
                    <a:pt x="1811866" y="0"/>
                  </a:lnTo>
                  <a:cubicBezTo>
                    <a:pt x="1814688" y="1086555"/>
                    <a:pt x="1817511" y="2173111"/>
                    <a:pt x="1820333" y="3259666"/>
                  </a:cubicBezTo>
                  <a:lnTo>
                    <a:pt x="0" y="3268133"/>
                  </a:lnTo>
                  <a:close/>
                </a:path>
              </a:pathLst>
            </a:cu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6347713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09599" y="2160590"/>
            <a:ext cx="6347714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05258" y="6041363"/>
            <a:ext cx="68413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14.05.2021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09599" y="6041363"/>
            <a:ext cx="4622973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44676" y="6041363"/>
            <a:ext cx="512638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725C68B6-61C2-468F-89AB-4B9F7531AA68}" type="slidenum">
              <a:rPr lang="ru-RU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ru-RU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890252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  <p:sldLayoutId id="2147483708" r:id="rId12"/>
    <p:sldLayoutId id="2147483709" r:id="rId13"/>
    <p:sldLayoutId id="2147483710" r:id="rId14"/>
    <p:sldLayoutId id="2147483711" r:id="rId15"/>
    <p:sldLayoutId id="2147483712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8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7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9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4289648"/>
          </a:xfrm>
        </p:spPr>
        <p:txBody>
          <a:bodyPr>
            <a:normAutofit/>
          </a:bodyPr>
          <a:lstStyle/>
          <a:p>
            <a:pPr algn="ctr"/>
            <a:r>
              <a:rPr lang="ru-RU" b="1" dirty="0" smtClean="0">
                <a:solidFill>
                  <a:srgbClr val="0070C0"/>
                </a:solidFill>
                <a:latin typeface="Book Antiqua" pitchFamily="18" charset="0"/>
              </a:rPr>
              <a:t>Отчет </a:t>
            </a:r>
            <a:br>
              <a:rPr lang="ru-RU" b="1" dirty="0" smtClean="0">
                <a:solidFill>
                  <a:srgbClr val="0070C0"/>
                </a:solidFill>
                <a:latin typeface="Book Antiqua" pitchFamily="18" charset="0"/>
              </a:rPr>
            </a:br>
            <a:r>
              <a:rPr lang="ru-RU" b="1" dirty="0" smtClean="0">
                <a:solidFill>
                  <a:srgbClr val="0070C0"/>
                </a:solidFill>
                <a:latin typeface="Book Antiqua" pitchFamily="18" charset="0"/>
              </a:rPr>
              <a:t>об исполнении бюджета МО Мостовский район </a:t>
            </a:r>
            <a:br>
              <a:rPr lang="ru-RU" b="1" dirty="0" smtClean="0">
                <a:solidFill>
                  <a:srgbClr val="0070C0"/>
                </a:solidFill>
                <a:latin typeface="Book Antiqua" pitchFamily="18" charset="0"/>
              </a:rPr>
            </a:br>
            <a:r>
              <a:rPr lang="ru-RU" b="1" dirty="0" smtClean="0">
                <a:solidFill>
                  <a:srgbClr val="0070C0"/>
                </a:solidFill>
                <a:latin typeface="Book Antiqua" pitchFamily="18" charset="0"/>
              </a:rPr>
              <a:t>за 2020</a:t>
            </a:r>
            <a:r>
              <a:rPr lang="ru-RU" sz="4000" b="1" dirty="0" smtClean="0">
                <a:solidFill>
                  <a:srgbClr val="0070C0"/>
                </a:solidFill>
                <a:latin typeface="Book Antiqua" pitchFamily="18" charset="0"/>
              </a:rPr>
              <a:t> </a:t>
            </a:r>
            <a:r>
              <a:rPr lang="ru-RU" b="1" dirty="0" smtClean="0">
                <a:solidFill>
                  <a:srgbClr val="0070C0"/>
                </a:solidFill>
                <a:latin typeface="Book Antiqua" pitchFamily="18" charset="0"/>
              </a:rPr>
              <a:t>год</a:t>
            </a:r>
            <a:endParaRPr lang="ru-RU" b="1" dirty="0">
              <a:solidFill>
                <a:srgbClr val="0070C0"/>
              </a:solidFill>
              <a:latin typeface="Book Antiqua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09761681"/>
      </p:ext>
    </p:extLst>
  </p:cSld>
  <p:clrMapOvr>
    <a:masterClrMapping/>
  </p:clrMapOvr>
  <p:transition>
    <p:split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259632" y="404664"/>
            <a:ext cx="6347713" cy="1536824"/>
          </a:xfrm>
        </p:spPr>
        <p:txBody>
          <a:bodyPr>
            <a:normAutofit/>
          </a:bodyPr>
          <a:lstStyle/>
          <a:p>
            <a:pPr algn="ctr"/>
            <a:r>
              <a:rPr lang="ru-RU" b="1" dirty="0" smtClean="0">
                <a:solidFill>
                  <a:schemeClr val="accent6"/>
                </a:solidFill>
                <a:latin typeface="Book Antiqua" pitchFamily="18" charset="0"/>
              </a:rPr>
              <a:t>Муниципальные программы</a:t>
            </a:r>
            <a:endParaRPr lang="ru-RU" b="1" dirty="0">
              <a:solidFill>
                <a:schemeClr val="accent6"/>
              </a:solidFill>
              <a:latin typeface="Book Antiqua" pitchFamily="18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404847858"/>
              </p:ext>
            </p:extLst>
          </p:nvPr>
        </p:nvGraphicFramePr>
        <p:xfrm>
          <a:off x="609600" y="1988840"/>
          <a:ext cx="7922840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05754461"/>
      </p:ext>
    </p:extLst>
  </p:cSld>
  <p:clrMapOvr>
    <a:masterClrMapping/>
  </p:clrMapOvr>
  <p:transition>
    <p:wheel/>
  </p:transition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1"/>
          <p:cNvSpPr>
            <a:spLocks noGrp="1"/>
          </p:cNvSpPr>
          <p:nvPr>
            <p:ph type="title"/>
          </p:nvPr>
        </p:nvSpPr>
        <p:spPr>
          <a:xfrm>
            <a:off x="395536" y="36240"/>
            <a:ext cx="8301608" cy="1160512"/>
          </a:xfrm>
        </p:spPr>
        <p:txBody>
          <a:bodyPr>
            <a:normAutofit fontScale="90000"/>
          </a:bodyPr>
          <a:lstStyle/>
          <a:p>
            <a:pPr algn="ctr"/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r>
              <a:rPr lang="ru-RU" b="1" dirty="0" smtClean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b="1" dirty="0">
                <a:latin typeface="Times New Roman" pitchFamily="18" charset="0"/>
                <a:cs typeface="Times New Roman" pitchFamily="18" charset="0"/>
              </a:rPr>
              <a:t/>
            </a:r>
            <a:br>
              <a:rPr lang="ru-RU" b="1" dirty="0">
                <a:latin typeface="Times New Roman" pitchFamily="18" charset="0"/>
                <a:cs typeface="Times New Roman" pitchFamily="18" charset="0"/>
              </a:rPr>
            </a:br>
            <a:endParaRPr lang="ru-RU" sz="27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10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837892554"/>
              </p:ext>
            </p:extLst>
          </p:nvPr>
        </p:nvGraphicFramePr>
        <p:xfrm>
          <a:off x="395536" y="1772816"/>
          <a:ext cx="8229600" cy="496550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Объект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234063110"/>
              </p:ext>
            </p:extLst>
          </p:nvPr>
        </p:nvGraphicFramePr>
        <p:xfrm>
          <a:off x="0" y="1295401"/>
          <a:ext cx="8892480" cy="53019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5" name="Заголовок 1"/>
          <p:cNvSpPr txBox="1">
            <a:spLocks/>
          </p:cNvSpPr>
          <p:nvPr/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ru-RU" sz="2800" b="1" i="0" u="none" strike="noStrike" kern="1200" cap="all" spc="0" normalizeH="0" baseline="0" noProof="0" dirty="0" smtClean="0">
                <a:ln>
                  <a:noFill/>
                </a:ln>
                <a:solidFill>
                  <a:schemeClr val="tx2"/>
                </a:solidFill>
                <a:effectLst>
                  <a:reflection blurRad="12700" stA="48000" endA="300" endPos="55000" dir="5400000" sy="-90000" algn="bl" rotWithShape="0"/>
                </a:effectLst>
                <a:uLnTx/>
                <a:uFillTx/>
                <a:latin typeface="Times New Roman" pitchFamily="18" charset="0"/>
                <a:ea typeface="+mj-ea"/>
                <a:cs typeface="Times New Roman" pitchFamily="18" charset="0"/>
              </a:rPr>
              <a:t>МП «Развитие ОБРАЗОВАНИЯ»</a:t>
            </a: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ru-RU" sz="2000" b="1" cap="all" dirty="0" smtClean="0">
                <a:solidFill>
                  <a:schemeClr val="tx2"/>
                </a:solidFill>
                <a:effectLst>
                  <a:reflection blurRad="12700" stA="48000" endA="300" endPos="55000" dir="5400000" sy="-90000" algn="bl" rotWithShape="0"/>
                </a:effectLst>
                <a:latin typeface="Times New Roman" pitchFamily="18" charset="0"/>
                <a:ea typeface="+mj-ea"/>
                <a:cs typeface="Times New Roman" pitchFamily="18" charset="0"/>
              </a:rPr>
              <a:t>млн.рублей</a:t>
            </a:r>
            <a:endParaRPr kumimoji="0" lang="ru-RU" sz="2000" b="1" i="0" u="none" strike="noStrike" kern="1200" cap="all" spc="0" normalizeH="0" baseline="0" noProof="0" dirty="0">
              <a:ln>
                <a:noFill/>
              </a:ln>
              <a:solidFill>
                <a:schemeClr val="tx2"/>
              </a:solidFill>
              <a:effectLst>
                <a:reflection blurRad="12700" stA="48000" endA="300" endPos="55000" dir="5400000" sy="-90000" algn="bl" rotWithShape="0"/>
              </a:effectLst>
              <a:uLnTx/>
              <a:uFillTx/>
              <a:latin typeface="Times New Roman" pitchFamily="18" charset="0"/>
              <a:ea typeface="+mj-ea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30622628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600">
        <p14:prism isInverted="1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54176985"/>
              </p:ext>
            </p:extLst>
          </p:nvPr>
        </p:nvGraphicFramePr>
        <p:xfrm>
          <a:off x="395536" y="1196752"/>
          <a:ext cx="8229600" cy="525621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506975395"/>
      </p:ext>
    </p:extLst>
  </p:cSld>
  <p:clrMapOvr>
    <a:masterClrMapping/>
  </p:clrMapOvr>
  <p:transition>
    <p:pull dir="rd"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938754130"/>
              </p:ext>
            </p:extLst>
          </p:nvPr>
        </p:nvGraphicFramePr>
        <p:xfrm>
          <a:off x="395536" y="476672"/>
          <a:ext cx="8352928" cy="597666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547761694"/>
      </p:ext>
    </p:extLst>
  </p:cSld>
  <p:clrMapOvr>
    <a:masterClrMapping/>
  </p:clrMapOvr>
  <p:transition>
    <p:split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7706817" cy="1320800"/>
          </a:xfrm>
        </p:spPr>
        <p:txBody>
          <a:bodyPr/>
          <a:lstStyle/>
          <a:p>
            <a:pPr algn="ctr"/>
            <a:r>
              <a:rPr lang="ru-RU" dirty="0" smtClean="0">
                <a:solidFill>
                  <a:srgbClr val="0070C0"/>
                </a:solidFill>
                <a:latin typeface="Book Antiqua" pitchFamily="18" charset="0"/>
                <a:cs typeface="Raavi" pitchFamily="34" charset="0"/>
              </a:rPr>
              <a:t>МП «Развитие культуры»</a:t>
            </a:r>
            <a:endParaRPr lang="ru-RU" dirty="0">
              <a:solidFill>
                <a:srgbClr val="0070C0"/>
              </a:solidFill>
              <a:latin typeface="Book Antiqua" pitchFamily="18" charset="0"/>
              <a:cs typeface="Raavi" pitchFamily="34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6628793"/>
              </p:ext>
            </p:extLst>
          </p:nvPr>
        </p:nvGraphicFramePr>
        <p:xfrm>
          <a:off x="304800" y="1124744"/>
          <a:ext cx="8686800" cy="4955381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793741878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51521" y="332656"/>
            <a:ext cx="7200800" cy="1296144"/>
          </a:xfrm>
        </p:spPr>
        <p:txBody>
          <a:bodyPr>
            <a:normAutofit/>
          </a:bodyPr>
          <a:lstStyle/>
          <a:p>
            <a:pPr algn="ctr"/>
            <a:r>
              <a:rPr lang="ru-RU" b="1" dirty="0" smtClean="0">
                <a:solidFill>
                  <a:srgbClr val="00B050"/>
                </a:solidFill>
                <a:latin typeface="Book Antiqua" pitchFamily="18" charset="0"/>
              </a:rPr>
              <a:t>Реализация подпрограмм </a:t>
            </a:r>
            <a:br>
              <a:rPr lang="ru-RU" b="1" dirty="0" smtClean="0">
                <a:solidFill>
                  <a:srgbClr val="00B050"/>
                </a:solidFill>
                <a:latin typeface="Book Antiqua" pitchFamily="18" charset="0"/>
              </a:rPr>
            </a:br>
            <a:r>
              <a:rPr lang="ru-RU" b="1" dirty="0" smtClean="0">
                <a:solidFill>
                  <a:srgbClr val="00B050"/>
                </a:solidFill>
                <a:latin typeface="Book Antiqua" pitchFamily="18" charset="0"/>
              </a:rPr>
              <a:t>МП «Развитие культуры»</a:t>
            </a:r>
            <a:endParaRPr lang="ru-RU" b="1" dirty="0">
              <a:solidFill>
                <a:srgbClr val="00B050"/>
              </a:solidFill>
              <a:latin typeface="Book Antiqua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07504" y="1772816"/>
            <a:ext cx="8424936" cy="4824536"/>
          </a:xfrm>
        </p:spPr>
        <p:txBody>
          <a:bodyPr>
            <a:noAutofit/>
          </a:bodyPr>
          <a:lstStyle/>
          <a:p>
            <a:pPr lvl="0"/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1</a:t>
            </a:r>
            <a:r>
              <a:rPr lang="ru-RU" sz="2300" dirty="0">
                <a:latin typeface="Times New Roman" pitchFamily="18" charset="0"/>
                <a:cs typeface="Times New Roman" pitchFamily="18" charset="0"/>
              </a:rPr>
              <a:t>) Поддержка муниципальных учреждений 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культуры –         </a:t>
            </a:r>
            <a:r>
              <a:rPr lang="ru-RU" sz="23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12,2 </a:t>
            </a:r>
            <a:r>
              <a:rPr lang="ru-RU" sz="2300" dirty="0" err="1" smtClean="0">
                <a:latin typeface="Times New Roman" pitchFamily="18" charset="0"/>
                <a:cs typeface="Times New Roman" pitchFamily="18" charset="0"/>
              </a:rPr>
              <a:t>млн.рублей</a:t>
            </a:r>
            <a:endParaRPr lang="ru-RU" sz="2300" dirty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2300" dirty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Культура Кубани </a:t>
            </a:r>
            <a:r>
              <a:rPr lang="ru-RU" sz="2300" dirty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ru-RU" sz="23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0,5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300" dirty="0" err="1" smtClean="0">
                <a:latin typeface="Times New Roman" pitchFamily="18" charset="0"/>
                <a:cs typeface="Times New Roman" pitchFamily="18" charset="0"/>
              </a:rPr>
              <a:t>млн.рублей</a:t>
            </a:r>
            <a:endParaRPr lang="ru-RU" sz="23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3) Совершенствование деятельности муниципальных учреждений отрасли «Культура, искусство и кинематография» – </a:t>
            </a:r>
            <a:r>
              <a:rPr lang="ru-RU" sz="2300" b="1" dirty="0" smtClean="0">
                <a:solidFill>
                  <a:srgbClr val="FF3300"/>
                </a:solidFill>
                <a:latin typeface="Times New Roman" pitchFamily="18" charset="0"/>
                <a:cs typeface="Times New Roman" pitchFamily="18" charset="0"/>
              </a:rPr>
              <a:t>180,0</a:t>
            </a:r>
            <a:r>
              <a:rPr lang="ru-RU" sz="23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млн. рублей;</a:t>
            </a:r>
          </a:p>
          <a:p>
            <a:pPr lvl="0"/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4) Обеспечение деятельности отдела культуры –                     </a:t>
            </a:r>
            <a:r>
              <a:rPr lang="ru-RU" sz="2300" b="1" dirty="0" smtClean="0">
                <a:solidFill>
                  <a:srgbClr val="FF3300"/>
                </a:solidFill>
                <a:latin typeface="Times New Roman" pitchFamily="18" charset="0"/>
                <a:cs typeface="Times New Roman" pitchFamily="18" charset="0"/>
              </a:rPr>
              <a:t>9,4 </a:t>
            </a:r>
            <a:r>
              <a:rPr lang="ru-RU" sz="2300" dirty="0" err="1" smtClean="0">
                <a:latin typeface="Times New Roman" pitchFamily="18" charset="0"/>
                <a:cs typeface="Times New Roman" pitchFamily="18" charset="0"/>
              </a:rPr>
              <a:t>млн.рублей</a:t>
            </a:r>
            <a:r>
              <a:rPr lang="ru-RU" sz="2300" dirty="0">
                <a:latin typeface="Times New Roman" pitchFamily="18" charset="0"/>
                <a:cs typeface="Times New Roman" pitchFamily="18" charset="0"/>
              </a:rPr>
              <a:t>;</a:t>
            </a:r>
            <a:endParaRPr lang="ru-RU" sz="2300" dirty="0" smtClean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5) </a:t>
            </a:r>
            <a:r>
              <a:rPr lang="ru-RU" sz="23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Оснащение образовательных организаций в сфере культуры музыкальными инструментами, оборудованием и учебными </a:t>
            </a:r>
            <a:r>
              <a:rPr lang="ru-RU" sz="23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материалами – </a:t>
            </a:r>
            <a:r>
              <a:rPr lang="ru-RU" sz="2300" b="1" dirty="0" smtClean="0">
                <a:solidFill>
                  <a:srgbClr val="FF3300"/>
                </a:solidFill>
                <a:latin typeface="Times New Roman" pitchFamily="18" charset="0"/>
                <a:cs typeface="Times New Roman" pitchFamily="18" charset="0"/>
              </a:rPr>
              <a:t>3,9</a:t>
            </a:r>
            <a:r>
              <a:rPr lang="ru-RU" sz="23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300" dirty="0" smtClean="0">
                <a:latin typeface="Times New Roman" pitchFamily="18" charset="0"/>
                <a:cs typeface="Times New Roman" pitchFamily="18" charset="0"/>
              </a:rPr>
              <a:t>млн.рублей.</a:t>
            </a:r>
            <a:endParaRPr lang="ru-RU" sz="23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33691420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599" y="620688"/>
            <a:ext cx="7706817" cy="1440160"/>
          </a:xfrm>
        </p:spPr>
        <p:txBody>
          <a:bodyPr>
            <a:normAutofit/>
          </a:bodyPr>
          <a:lstStyle/>
          <a:p>
            <a:pPr algn="ctr"/>
            <a:r>
              <a:rPr lang="ru-RU" b="1" dirty="0" smtClean="0">
                <a:solidFill>
                  <a:schemeClr val="accent5">
                    <a:lumMod val="50000"/>
                  </a:schemeClr>
                </a:solidFill>
                <a:latin typeface="Book Antiqua" pitchFamily="18" charset="0"/>
              </a:rPr>
              <a:t>МП «Развитие физической культуры и спорта»</a:t>
            </a:r>
            <a:endParaRPr lang="ru-RU" b="1" dirty="0">
              <a:solidFill>
                <a:schemeClr val="accent5">
                  <a:lumMod val="50000"/>
                </a:schemeClr>
              </a:solidFill>
              <a:latin typeface="Book Antiqua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95536" y="2492896"/>
            <a:ext cx="8136904" cy="4104456"/>
          </a:xfrm>
        </p:spPr>
        <p:txBody>
          <a:bodyPr>
            <a:noAutofit/>
          </a:bodyPr>
          <a:lstStyle/>
          <a:p>
            <a:pPr lvl="0"/>
            <a:r>
              <a:rPr lang="ru-RU" sz="2400" dirty="0" smtClean="0">
                <a:latin typeface="Times New Roman" panose="02020603050405020304" pitchFamily="18" charset="0"/>
                <a:cs typeface="Times New Roman" pitchFamily="18" charset="0"/>
              </a:rPr>
              <a:t>1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Обеспечение деятельности подведомственных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учреждений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– </a:t>
            </a:r>
            <a:r>
              <a:rPr lang="ru-RU" sz="24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29,4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млн. рублей;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  <a:p>
            <a:pPr lvl="0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2</a:t>
            </a:r>
            <a:r>
              <a:rPr lang="ru-RU" sz="2400" dirty="0">
                <a:latin typeface="Times New Roman" pitchFamily="18" charset="0"/>
                <a:cs typeface="Times New Roman" pitchFamily="18" charset="0"/>
              </a:rPr>
              <a:t>)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оплату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труда инструкторов по спорту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– </a:t>
            </a:r>
            <a:r>
              <a:rPr lang="ru-RU" sz="2400" b="1" dirty="0" smtClean="0">
                <a:solidFill>
                  <a:srgbClr val="FF0000"/>
                </a:solidFill>
                <a:latin typeface="Times New Roman" pitchFamily="18" charset="0"/>
                <a:cs typeface="Times New Roman" pitchFamily="18" charset="0"/>
              </a:rPr>
              <a:t>0,6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 млн. рублей</a:t>
            </a:r>
          </a:p>
          <a:p>
            <a:pPr lvl="0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3)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обеспечение деятельности отдела по физической культуре и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спорту – </a:t>
            </a:r>
            <a:r>
              <a:rPr lang="ru-RU" sz="2400" b="1" dirty="0" smtClean="0">
                <a:solidFill>
                  <a:srgbClr val="FF3300"/>
                </a:solidFill>
                <a:latin typeface="Times New Roman" pitchFamily="18" charset="0"/>
                <a:cs typeface="Times New Roman" pitchFamily="18" charset="0"/>
              </a:rPr>
              <a:t>1,1</a:t>
            </a:r>
            <a:r>
              <a:rPr lang="ru-RU" sz="2400" b="1" dirty="0" smtClean="0">
                <a:latin typeface="Times New Roman" pitchFamily="18" charset="0"/>
                <a:cs typeface="Times New Roman" pitchFamily="18" charset="0"/>
              </a:rPr>
              <a:t>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млн. рублей;</a:t>
            </a:r>
          </a:p>
          <a:p>
            <a:pPr lvl="0"/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4) </a:t>
            </a:r>
            <a:r>
              <a:rPr lang="ru-RU" sz="24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приобретение автобуса для подвоза детей к местам соревнований </a:t>
            </a:r>
            <a:r>
              <a:rPr lang="ru-RU" sz="2400" dirty="0" smtClean="0">
                <a:latin typeface="Times New Roman" panose="02020603050405020304" pitchFamily="18" charset="0"/>
                <a:cs typeface="Times New Roman" panose="02020603050405020304" pitchFamily="18" charset="0"/>
              </a:rPr>
              <a:t>(средства ЗСК) – </a:t>
            </a:r>
            <a:r>
              <a:rPr lang="ru-RU" sz="2400" b="1" dirty="0" smtClean="0">
                <a:solidFill>
                  <a:srgbClr val="FF3300"/>
                </a:solidFill>
                <a:latin typeface="Times New Roman" pitchFamily="18" charset="0"/>
                <a:cs typeface="Times New Roman" pitchFamily="18" charset="0"/>
              </a:rPr>
              <a:t>2,0 </a:t>
            </a:r>
            <a:r>
              <a:rPr lang="ru-RU" sz="2400" dirty="0" smtClean="0">
                <a:latin typeface="Times New Roman" pitchFamily="18" charset="0"/>
                <a:cs typeface="Times New Roman" pitchFamily="18" charset="0"/>
              </a:rPr>
              <a:t>млн. рублей.</a:t>
            </a:r>
            <a:endParaRPr lang="ru-RU" sz="24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76859744"/>
      </p:ext>
    </p:extLst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7706817" cy="1320800"/>
          </a:xfrm>
        </p:spPr>
        <p:txBody>
          <a:bodyPr/>
          <a:lstStyle/>
          <a:p>
            <a:pPr algn="ctr"/>
            <a:r>
              <a:rPr lang="ru-RU" dirty="0" smtClean="0">
                <a:solidFill>
                  <a:srgbClr val="0070C0"/>
                </a:solidFill>
                <a:latin typeface="Bookman Old Style" panose="02050604050505020204" pitchFamily="18" charset="0"/>
                <a:cs typeface="Raavi" pitchFamily="34" charset="0"/>
              </a:rPr>
              <a:t>МП «</a:t>
            </a:r>
            <a:r>
              <a:rPr lang="ru-RU" dirty="0">
                <a:solidFill>
                  <a:srgbClr val="0070C0"/>
                </a:solidFill>
                <a:latin typeface="Bookman Old Style" panose="02050604050505020204" pitchFamily="18" charset="0"/>
              </a:rPr>
              <a:t>Экономическое развитие и инновационная экономика</a:t>
            </a:r>
            <a:r>
              <a:rPr lang="ru-RU" dirty="0" smtClean="0">
                <a:solidFill>
                  <a:srgbClr val="0070C0"/>
                </a:solidFill>
                <a:latin typeface="Bookman Old Style" panose="02050604050505020204" pitchFamily="18" charset="0"/>
                <a:cs typeface="Raavi" pitchFamily="34" charset="0"/>
              </a:rPr>
              <a:t>»</a:t>
            </a:r>
            <a:endParaRPr lang="ru-RU" dirty="0">
              <a:solidFill>
                <a:srgbClr val="0070C0"/>
              </a:solidFill>
              <a:latin typeface="Bookman Old Style" panose="02050604050505020204" pitchFamily="18" charset="0"/>
              <a:cs typeface="Raavi" pitchFamily="34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72591361"/>
              </p:ext>
            </p:extLst>
          </p:nvPr>
        </p:nvGraphicFramePr>
        <p:xfrm>
          <a:off x="304800" y="1772816"/>
          <a:ext cx="8686800" cy="47525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645035587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6" name="Содержимое 5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309669790"/>
              </p:ext>
            </p:extLst>
          </p:nvPr>
        </p:nvGraphicFramePr>
        <p:xfrm>
          <a:off x="467544" y="404664"/>
          <a:ext cx="8507288" cy="598124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04056"/>
                <a:gridCol w="3168352"/>
                <a:gridCol w="1234480"/>
                <a:gridCol w="1224136"/>
                <a:gridCol w="1080120"/>
                <a:gridCol w="1296144"/>
              </a:tblGrid>
              <a:tr h="2232248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№ </a:t>
                      </a:r>
                      <a:r>
                        <a:rPr lang="ru-RU" sz="1500" dirty="0" err="1" smtClean="0">
                          <a:latin typeface="Book Antiqua" pitchFamily="18" charset="0"/>
                          <a:ea typeface="Times New Roman"/>
                        </a:rPr>
                        <a:t>п</a:t>
                      </a: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/</a:t>
                      </a:r>
                      <a:r>
                        <a:rPr lang="ru-RU" sz="1500" dirty="0" err="1" smtClean="0">
                          <a:latin typeface="Book Antiqua" pitchFamily="18" charset="0"/>
                          <a:ea typeface="Times New Roman"/>
                        </a:rPr>
                        <a:t>п</a:t>
                      </a:r>
                      <a:endParaRPr lang="ru-RU" sz="1500" dirty="0">
                        <a:latin typeface="Book Antiqua" pitchFamily="18" charset="0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Наименование </a:t>
                      </a:r>
                      <a:r>
                        <a:rPr lang="ru-RU" sz="1500" dirty="0">
                          <a:latin typeface="Book Antiqua" pitchFamily="18" charset="0"/>
                          <a:ea typeface="Times New Roman"/>
                        </a:rPr>
                        <a:t>программ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500" dirty="0">
                          <a:latin typeface="Book Antiqua" pitchFamily="18" charset="0"/>
                          <a:ea typeface="Times New Roman"/>
                        </a:rPr>
                        <a:t>Бюджет, </a:t>
                      </a: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утвержден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500" dirty="0" err="1" smtClean="0">
                          <a:latin typeface="Book Antiqua" pitchFamily="18" charset="0"/>
                          <a:ea typeface="Times New Roman"/>
                        </a:rPr>
                        <a:t>ный</a:t>
                      </a: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 </a:t>
                      </a:r>
                      <a:r>
                        <a:rPr lang="ru-RU" sz="1500" dirty="0">
                          <a:latin typeface="Book Antiqua" pitchFamily="18" charset="0"/>
                          <a:ea typeface="Times New Roman"/>
                        </a:rPr>
                        <a:t>решением Совета от </a:t>
                      </a: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19 </a:t>
                      </a:r>
                      <a:r>
                        <a:rPr lang="ru-RU" sz="1500" dirty="0">
                          <a:latin typeface="Book Antiqua" pitchFamily="18" charset="0"/>
                          <a:ea typeface="Times New Roman"/>
                        </a:rPr>
                        <a:t>декабря </a:t>
                      </a: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2019 </a:t>
                      </a:r>
                      <a:r>
                        <a:rPr lang="ru-RU" sz="1500" dirty="0">
                          <a:latin typeface="Book Antiqua" pitchFamily="18" charset="0"/>
                          <a:ea typeface="Times New Roman"/>
                        </a:rPr>
                        <a:t>года </a:t>
                      </a: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№414 (</a:t>
                      </a:r>
                      <a:r>
                        <a:rPr lang="ru-RU" sz="1500" dirty="0" err="1" smtClean="0">
                          <a:latin typeface="Book Antiqua" pitchFamily="18" charset="0"/>
                          <a:ea typeface="Times New Roman"/>
                        </a:rPr>
                        <a:t>млн.руб</a:t>
                      </a: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.)</a:t>
                      </a:r>
                      <a:endParaRPr lang="ru-RU" sz="1500" dirty="0">
                        <a:latin typeface="Book Antiqua" pitchFamily="18" charset="0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Уточнен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500" dirty="0" err="1" smtClean="0">
                          <a:latin typeface="Book Antiqua" pitchFamily="18" charset="0"/>
                          <a:ea typeface="Times New Roman"/>
                        </a:rPr>
                        <a:t>ная</a:t>
                      </a: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 </a:t>
                      </a:r>
                      <a:r>
                        <a:rPr lang="ru-RU" sz="1500" dirty="0">
                          <a:latin typeface="Book Antiqua" pitchFamily="18" charset="0"/>
                          <a:ea typeface="Times New Roman"/>
                        </a:rPr>
                        <a:t>сводная бюджетная роспись на </a:t>
                      </a: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2020 год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(млн.руб.)</a:t>
                      </a:r>
                      <a:endParaRPr lang="ru-RU" sz="1500" dirty="0">
                        <a:latin typeface="Book Antiqua" pitchFamily="18" charset="0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500" dirty="0">
                          <a:latin typeface="Book Antiqua" pitchFamily="18" charset="0"/>
                          <a:ea typeface="Times New Roman"/>
                        </a:rPr>
                        <a:t>Кассовое исполнение за </a:t>
                      </a: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2020 год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(млн.руб.)</a:t>
                      </a:r>
                      <a:endParaRPr lang="ru-RU" sz="1500" dirty="0">
                        <a:latin typeface="Book Antiqua" pitchFamily="18" charset="0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500" dirty="0">
                          <a:latin typeface="Book Antiqua" pitchFamily="18" charset="0"/>
                          <a:ea typeface="Times New Roman"/>
                        </a:rPr>
                        <a:t>Процент исполнения к уточненной сводной бюджетной росписи на </a:t>
                      </a: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2020 год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500" dirty="0" smtClean="0">
                          <a:latin typeface="Book Antiqua" pitchFamily="18" charset="0"/>
                          <a:ea typeface="Times New Roman"/>
                        </a:rPr>
                        <a:t>(%)</a:t>
                      </a:r>
                      <a:endParaRPr lang="ru-RU" sz="1500" dirty="0">
                        <a:latin typeface="Book Antiqua" pitchFamily="18" charset="0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</a:tr>
              <a:tr h="462880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1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МП </a:t>
                      </a:r>
                      <a:r>
                        <a:rPr lang="ru-RU" sz="1600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«Доступная среда»</a:t>
                      </a:r>
                      <a:endParaRPr lang="ru-RU" sz="16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0,1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0,1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0,1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kumimoji="0" lang="ru-RU" sz="1600" kern="1200" dirty="0" smtClean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100,0</a:t>
                      </a:r>
                      <a:endParaRPr lang="ru-RU" sz="16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576064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2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lang="ru-RU" sz="1600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МП «Охрана окружающей среды и обеспечение экологической</a:t>
                      </a:r>
                    </a:p>
                    <a:p>
                      <a:r>
                        <a:rPr lang="ru-RU" sz="1600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безопасности в муниципальном образовании Мостовский район»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0,8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0,8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0,8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100,0</a:t>
                      </a:r>
                      <a:endParaRPr lang="ru-RU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648072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3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kumimoji="0" lang="ru-RU" sz="1600" kern="1200" dirty="0" smtClean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МП «Развитие осуществления пассажирских перевозок автомобильным транспортом по муниципальным городским и пригородным маршрутам Мостовского района»</a:t>
                      </a:r>
                      <a:endParaRPr lang="ru-RU" sz="16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0,5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0,5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0,5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6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100,0</a:t>
                      </a:r>
                      <a:endParaRPr lang="ru-RU" sz="16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93320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4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r>
                        <a:rPr kumimoji="0" lang="ru-RU" sz="1600" kern="1200" dirty="0" smtClean="0">
                          <a:solidFill>
                            <a:schemeClr val="dk1"/>
                          </a:solidFill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МП «Развитие жилищно-коммунального хозяйства»</a:t>
                      </a:r>
                      <a:endParaRPr lang="ru-RU" sz="16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0,6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0,6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0,6</a:t>
                      </a:r>
                      <a:endParaRPr lang="ru-RU" sz="16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6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100,0</a:t>
                      </a:r>
                      <a:endParaRPr lang="ru-RU" sz="1600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60040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Book Antiqua" pitchFamily="18" charset="0"/>
                          <a:ea typeface="Times New Roman"/>
                        </a:rPr>
                        <a:t>5</a:t>
                      </a:r>
                      <a:endParaRPr lang="ru-RU" sz="1600" dirty="0">
                        <a:latin typeface="Book Antiqua" pitchFamily="18" charset="0"/>
                        <a:ea typeface="Times New Roman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kumimoji="0" lang="ru-RU" sz="1600" kern="1200" dirty="0" smtClean="0">
                          <a:solidFill>
                            <a:schemeClr val="dk1"/>
                          </a:solidFill>
                          <a:latin typeface="Book Antiqua" pitchFamily="18" charset="0"/>
                          <a:ea typeface="+mn-ea"/>
                          <a:cs typeface="+mn-cs"/>
                        </a:rPr>
                        <a:t>МП «Молодежь Кубани»</a:t>
                      </a:r>
                      <a:endParaRPr lang="ru-RU" sz="16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4,6</a:t>
                      </a:r>
                      <a:endParaRPr lang="ru-RU" sz="16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4,6</a:t>
                      </a:r>
                      <a:endParaRPr lang="ru-RU" sz="16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4,6</a:t>
                      </a:r>
                      <a:endParaRPr lang="ru-RU" sz="16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6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100,0</a:t>
                      </a:r>
                      <a:endParaRPr lang="ru-RU" sz="16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58354983"/>
      </p:ext>
    </p:extLst>
  </p:cSld>
  <p:clrMapOvr>
    <a:masterClrMapping/>
  </p:clrMapOvr>
  <p:transition>
    <p:wheel spokes="3"/>
  </p:transition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Содержимое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7289039"/>
              </p:ext>
            </p:extLst>
          </p:nvPr>
        </p:nvGraphicFramePr>
        <p:xfrm>
          <a:off x="539552" y="283297"/>
          <a:ext cx="8229600" cy="622437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2048"/>
                <a:gridCol w="2664296"/>
                <a:gridCol w="1296144"/>
                <a:gridCol w="1224136"/>
                <a:gridCol w="1080120"/>
                <a:gridCol w="1532856"/>
              </a:tblGrid>
              <a:tr h="1688872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№ </a:t>
                      </a:r>
                      <a:r>
                        <a:rPr lang="ru-RU" sz="1400" dirty="0" err="1" smtClean="0">
                          <a:latin typeface="Times New Roman"/>
                          <a:ea typeface="Times New Roman"/>
                        </a:rPr>
                        <a:t>п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/</a:t>
                      </a:r>
                      <a:r>
                        <a:rPr lang="ru-RU" sz="1400" dirty="0" err="1" smtClean="0">
                          <a:latin typeface="Times New Roman"/>
                          <a:ea typeface="Times New Roman"/>
                        </a:rPr>
                        <a:t>п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Наименование программ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Бюджет,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утвержден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 err="1" smtClean="0">
                          <a:latin typeface="Times New Roman"/>
                          <a:ea typeface="Times New Roman"/>
                        </a:rPr>
                        <a:t>ный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решением Совета от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19 </a:t>
                      </a: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декабря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2019</a:t>
                      </a:r>
                      <a:r>
                        <a:rPr lang="ru-RU" sz="1400" baseline="0" dirty="0" smtClean="0">
                          <a:latin typeface="Times New Roman"/>
                          <a:ea typeface="Times New Roman"/>
                        </a:rPr>
                        <a:t>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года №414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(млн.руб.)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Уточненная сводная бюджетная роспись на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2020 год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(млн.руб.)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Кассовое исполнение за </a:t>
                      </a: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2020 год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(млн.руб.)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latin typeface="Times New Roman"/>
                          <a:ea typeface="Times New Roman"/>
                        </a:rPr>
                        <a:t>Процент исполнения к уточненной сводной бюджетной росписи </a:t>
                      </a:r>
                      <a:endParaRPr lang="ru-RU" sz="1400" dirty="0" smtClean="0">
                        <a:latin typeface="Times New Roman"/>
                        <a:ea typeface="Times New Roman"/>
                      </a:endParaRP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на 2020 год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latin typeface="Times New Roman"/>
                          <a:ea typeface="Times New Roman"/>
                        </a:rPr>
                        <a:t>(%)</a:t>
                      </a:r>
                      <a:endParaRPr lang="ru-RU" sz="1400" dirty="0">
                        <a:latin typeface="Times New Roman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</a:tr>
              <a:tr h="677019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6</a:t>
                      </a:r>
                      <a:endParaRPr lang="ru-RU" sz="18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80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МП </a:t>
                      </a:r>
                      <a:r>
                        <a:rPr lang="ru-RU" sz="1800" kern="1200" dirty="0" smtClean="0">
                          <a:solidFill>
                            <a:schemeClr val="dk1"/>
                          </a:solidFill>
                          <a:effectLst/>
                          <a:latin typeface="Times New Roman" panose="02020603050405020304" pitchFamily="18" charset="0"/>
                          <a:ea typeface="+mn-ea"/>
                          <a:cs typeface="Times New Roman" panose="02020603050405020304" pitchFamily="18" charset="0"/>
                        </a:rPr>
                        <a:t>«Информационное общество Кубани»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0,5</a:t>
                      </a:r>
                      <a:endParaRPr lang="ru-RU" sz="18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0,5</a:t>
                      </a:r>
                      <a:endParaRPr lang="ru-RU" sz="18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0,3</a:t>
                      </a:r>
                      <a:endParaRPr lang="ru-RU" sz="18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Times New Roman" panose="02020603050405020304" pitchFamily="18" charset="0"/>
                          <a:ea typeface="Times New Roman"/>
                          <a:cs typeface="Times New Roman" panose="02020603050405020304" pitchFamily="18" charset="0"/>
                        </a:rPr>
                        <a:t>60,0</a:t>
                      </a:r>
                      <a:endParaRPr lang="ru-RU" sz="1800" dirty="0">
                        <a:latin typeface="Times New Roman" panose="02020603050405020304" pitchFamily="18" charset="0"/>
                        <a:ea typeface="Times New Roman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678565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7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800" dirty="0" smtClean="0">
                          <a:latin typeface="Book Antiqua" pitchFamily="18" charset="0"/>
                        </a:rPr>
                        <a:t>МП «</a:t>
                      </a:r>
                      <a:r>
                        <a:rPr kumimoji="0" lang="ru-RU" sz="1800" kern="1200" dirty="0" smtClean="0">
                          <a:solidFill>
                            <a:schemeClr val="dk1"/>
                          </a:solidFill>
                          <a:latin typeface="Book Antiqua" pitchFamily="18" charset="0"/>
                          <a:ea typeface="+mn-ea"/>
                          <a:cs typeface="+mn-cs"/>
                        </a:rPr>
                        <a:t>Развитие сельского хозяйства и регулирование рынков сельскохозяйственной продукции, сырья и продовольствия»</a:t>
                      </a:r>
                      <a:endParaRPr lang="ru-RU" sz="1800" dirty="0">
                        <a:latin typeface="Book Antiqua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15,3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15,3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14,1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800" dirty="0" smtClean="0">
                          <a:latin typeface="Book Antiqua" pitchFamily="18" charset="0"/>
                        </a:rPr>
                        <a:t>92,0</a:t>
                      </a:r>
                      <a:endParaRPr lang="ru-RU" sz="1800" dirty="0">
                        <a:latin typeface="Book Antiqua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738924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8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lang="ru-RU" sz="1800" dirty="0" smtClean="0">
                          <a:latin typeface="Book Antiqua" pitchFamily="18" charset="0"/>
                        </a:rPr>
                        <a:t>МП «</a:t>
                      </a:r>
                      <a:r>
                        <a:rPr kumimoji="0" lang="ru-RU" sz="1800" kern="1200" dirty="0" smtClean="0">
                          <a:solidFill>
                            <a:schemeClr val="dk1"/>
                          </a:solidFill>
                          <a:latin typeface="Book Antiqua" pitchFamily="18" charset="0"/>
                          <a:ea typeface="+mn-ea"/>
                          <a:cs typeface="+mn-cs"/>
                        </a:rPr>
                        <a:t>Развитие топливно-энергетического комплекса»</a:t>
                      </a:r>
                      <a:endParaRPr lang="ru-RU" sz="1800" dirty="0">
                        <a:latin typeface="Book Antiqua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0,3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0,3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0,27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800" dirty="0" smtClean="0">
                          <a:latin typeface="Book Antiqua" pitchFamily="18" charset="0"/>
                        </a:rPr>
                        <a:t>90,0</a:t>
                      </a:r>
                      <a:endParaRPr lang="ru-RU" sz="1800" dirty="0">
                        <a:latin typeface="Book Antiqua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814339"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9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/>
                      <a:r>
                        <a:rPr kumimoji="0" lang="ru-RU" sz="1800" kern="1200" dirty="0" smtClean="0">
                          <a:solidFill>
                            <a:schemeClr val="dk1"/>
                          </a:solidFill>
                          <a:latin typeface="Book Antiqua" pitchFamily="18" charset="0"/>
                          <a:ea typeface="+mn-ea"/>
                          <a:cs typeface="+mn-cs"/>
                        </a:rPr>
                        <a:t>МП «Управление муниципальными финансами Мостовского района»</a:t>
                      </a:r>
                      <a:endParaRPr lang="ru-RU" sz="1800" dirty="0">
                        <a:latin typeface="Book Antiqua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36,5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36,5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  <a:tabLst>
                          <a:tab pos="457200" algn="l"/>
                        </a:tabLst>
                      </a:pPr>
                      <a:r>
                        <a:rPr lang="ru-RU" sz="1800" dirty="0" smtClean="0">
                          <a:latin typeface="Book Antiqua" pitchFamily="18" charset="0"/>
                          <a:ea typeface="Times New Roman"/>
                          <a:cs typeface="Times New Roman"/>
                        </a:rPr>
                        <a:t>36,5</a:t>
                      </a:r>
                      <a:endParaRPr lang="ru-RU" sz="1800" dirty="0">
                        <a:latin typeface="Book Antiqua" pitchFamily="18" charset="0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1800" dirty="0" smtClean="0">
                          <a:latin typeface="Book Antiqua" pitchFamily="18" charset="0"/>
                        </a:rPr>
                        <a:t>100,0</a:t>
                      </a:r>
                      <a:endParaRPr lang="ru-RU" sz="1800" dirty="0">
                        <a:latin typeface="Book Antiqua" pitchFamily="18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130286813"/>
      </p:ext>
    </p:extLst>
  </p:cSld>
  <p:clrMapOvr>
    <a:masterClrMapping/>
  </p:clrMapOvr>
  <p:transition>
    <p:strips dir="rd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Содержимое 4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958380684"/>
              </p:ext>
            </p:extLst>
          </p:nvPr>
        </p:nvGraphicFramePr>
        <p:xfrm>
          <a:off x="611560" y="2348880"/>
          <a:ext cx="8136904" cy="40657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76264"/>
                <a:gridCol w="1728192"/>
                <a:gridCol w="1224136"/>
                <a:gridCol w="1440160"/>
                <a:gridCol w="1368152"/>
              </a:tblGrid>
              <a:tr h="1709757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Наименование показателя</a:t>
                      </a: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Бюджет, утвержденный решением Совета муниципального образования Мостовский район от </a:t>
                      </a:r>
                      <a:r>
                        <a:rPr lang="ru-RU" sz="14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19 </a:t>
                      </a:r>
                      <a:r>
                        <a:rPr lang="ru-RU" sz="1400" dirty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декабря </a:t>
                      </a:r>
                      <a:r>
                        <a:rPr lang="ru-RU" sz="14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2019 </a:t>
                      </a:r>
                      <a:r>
                        <a:rPr lang="ru-RU" sz="1400" dirty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года </a:t>
                      </a:r>
                      <a:r>
                        <a:rPr lang="ru-RU" sz="14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№414</a:t>
                      </a:r>
                      <a:endParaRPr lang="ru-RU" sz="1400" dirty="0">
                        <a:solidFill>
                          <a:srgbClr val="0070C0"/>
                        </a:solidFill>
                        <a:latin typeface="Book Antiqua" panose="02040602050305030304" pitchFamily="18" charset="0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Уточненная сводная бюджетная</a:t>
                      </a:r>
                      <a:br>
                        <a:rPr lang="ru-RU" sz="1400" dirty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</a:br>
                      <a:r>
                        <a:rPr lang="ru-RU" sz="1400" dirty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роспись</a:t>
                      </a: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Исполнено                      за </a:t>
                      </a:r>
                      <a:r>
                        <a:rPr lang="ru-RU" sz="14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2020 </a:t>
                      </a:r>
                      <a:r>
                        <a:rPr lang="ru-RU" sz="1400" dirty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год</a:t>
                      </a: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</a:rPr>
                        <a:t>Процент исполнения к уточненному </a:t>
                      </a:r>
                      <a:r>
                        <a:rPr kumimoji="0" lang="ru-RU" sz="1400" b="1" kern="12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+mn-ea"/>
                          <a:cs typeface="+mn-cs"/>
                        </a:rPr>
                        <a:t>решению</a:t>
                      </a:r>
                      <a:r>
                        <a:rPr lang="ru-RU" sz="14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</a:rPr>
                        <a:t> на 2020 год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</a:rPr>
                        <a:t>(%)</a:t>
                      </a:r>
                      <a:endParaRPr lang="ru-RU" sz="1400" dirty="0">
                        <a:solidFill>
                          <a:srgbClr val="0070C0"/>
                        </a:solidFill>
                        <a:latin typeface="Book Antiqua" panose="02040602050305030304" pitchFamily="18" charset="0"/>
                        <a:ea typeface="Times New Roman"/>
                      </a:endParaRPr>
                    </a:p>
                  </a:txBody>
                  <a:tcPr marL="68580" marR="68580" marT="0" marB="0" anchor="ctr"/>
                </a:tc>
              </a:tr>
              <a:tr h="37847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Доходы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1 </a:t>
                      </a:r>
                      <a:r>
                        <a:rPr lang="ru-RU" sz="18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800,8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Х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1 810,6</a:t>
                      </a:r>
                    </a:p>
                    <a:p>
                      <a:pPr algn="r">
                        <a:spcAft>
                          <a:spcPts val="0"/>
                        </a:spcAft>
                      </a:pP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100,5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</a:tr>
              <a:tr h="333891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Расходы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1 849,1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1 849,1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1 830,3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99,0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</a:tr>
              <a:tr h="64908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Дефицит (–) / </a:t>
                      </a:r>
                      <a:r>
                        <a:rPr lang="ru-RU" sz="1800" dirty="0" err="1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профицит</a:t>
                      </a:r>
                      <a:r>
                        <a:rPr lang="ru-RU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 (+)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-48,3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Х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-19,7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Х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</a:tr>
              <a:tr h="824347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Источники финансирования</a:t>
                      </a:r>
                      <a:br>
                        <a:rPr lang="ru-RU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</a:br>
                      <a:r>
                        <a:rPr lang="ru-RU" sz="1800" dirty="0">
                          <a:solidFill>
                            <a:srgbClr val="000000"/>
                          </a:solidFill>
                          <a:latin typeface="Times New Roman"/>
                          <a:ea typeface="Times New Roman"/>
                          <a:cs typeface="Times New Roman"/>
                        </a:rPr>
                        <a:t>дефицита бюджета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48,3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Х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19,7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  <a:tc>
                  <a:txBody>
                    <a:bodyPr/>
                    <a:lstStyle/>
                    <a:p>
                      <a:pPr algn="r">
                        <a:spcAft>
                          <a:spcPts val="0"/>
                        </a:spcAft>
                      </a:pPr>
                      <a:r>
                        <a:rPr lang="ru-RU" sz="1800" dirty="0" smtClean="0">
                          <a:latin typeface="Times New Roman"/>
                          <a:ea typeface="Times New Roman"/>
                          <a:cs typeface="Times New Roman"/>
                        </a:rPr>
                        <a:t>Х</a:t>
                      </a:r>
                      <a:endParaRPr lang="ru-RU" sz="18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/>
                </a:tc>
              </a:tr>
            </a:tbl>
          </a:graphicData>
        </a:graphic>
      </p:graphicFrame>
      <p:sp>
        <p:nvSpPr>
          <p:cNvPr id="22529" name="Rectangle 1"/>
          <p:cNvSpPr>
            <a:spLocks noChangeArrowheads="1"/>
          </p:cNvSpPr>
          <p:nvPr/>
        </p:nvSpPr>
        <p:spPr bwMode="auto">
          <a:xfrm>
            <a:off x="45985" y="16542"/>
            <a:ext cx="9052029" cy="22467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ru-RU" sz="4000" b="1" i="0" u="none" strike="noStrike" cap="none" normalizeH="0" baseline="0" dirty="0" smtClean="0">
                <a:ln>
                  <a:noFill/>
                </a:ln>
                <a:solidFill>
                  <a:schemeClr val="accent5">
                    <a:lumMod val="75000"/>
                  </a:schemeClr>
                </a:solidFill>
                <a:effectLst/>
                <a:latin typeface="Book Antiqua" panose="02040602050305030304" pitchFamily="18" charset="0"/>
                <a:ea typeface="Times New Roman" pitchFamily="18" charset="0"/>
                <a:cs typeface="Times New Roman" pitchFamily="18" charset="0"/>
              </a:rPr>
              <a:t>Основные показатели исполнения бюджета МО Мостовский район </a:t>
            </a:r>
          </a:p>
          <a:p>
            <a:pPr marL="0" marR="0" lvl="0" indent="0" algn="ct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kumimoji="0" lang="ru-RU" sz="4000" b="1" i="0" u="none" strike="noStrike" cap="none" normalizeH="0" baseline="0" dirty="0" smtClean="0">
                <a:ln>
                  <a:noFill/>
                </a:ln>
                <a:solidFill>
                  <a:schemeClr val="accent5">
                    <a:lumMod val="75000"/>
                  </a:schemeClr>
                </a:solidFill>
                <a:effectLst/>
                <a:latin typeface="Book Antiqua" panose="02040602050305030304" pitchFamily="18" charset="0"/>
                <a:ea typeface="Times New Roman" pitchFamily="18" charset="0"/>
                <a:cs typeface="Times New Roman" pitchFamily="18" charset="0"/>
              </a:rPr>
              <a:t>в 2020 году</a:t>
            </a:r>
          </a:p>
          <a:p>
            <a:pPr marL="0" marR="0" lvl="0" indent="0" algn="r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tabLst/>
            </a:pPr>
            <a:r>
              <a:rPr lang="ru-RU" sz="2000" b="1" dirty="0" smtClean="0">
                <a:solidFill>
                  <a:schemeClr val="accent5">
                    <a:lumMod val="75000"/>
                  </a:schemeClr>
                </a:solidFill>
                <a:latin typeface="Book Antiqua" panose="02040602050305030304" pitchFamily="18" charset="0"/>
                <a:cs typeface="Arial" pitchFamily="34" charset="0"/>
              </a:rPr>
              <a:t>млн.рублей</a:t>
            </a:r>
            <a:endParaRPr kumimoji="0" lang="ru-RU" sz="2000" b="1" i="0" u="none" strike="noStrike" cap="none" normalizeH="0" baseline="0" dirty="0" smtClean="0">
              <a:ln>
                <a:noFill/>
              </a:ln>
              <a:solidFill>
                <a:schemeClr val="accent5">
                  <a:lumMod val="75000"/>
                </a:schemeClr>
              </a:solidFill>
              <a:effectLst/>
              <a:latin typeface="Book Antiqua" panose="02040602050305030304" pitchFamily="18" charset="0"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130286813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500">
        <p:split orient="vert"/>
      </p:transition>
    </mc:Choice>
    <mc:Fallback xmlns="">
      <p:transition spd="slow">
        <p:split orient="vert"/>
      </p:transition>
    </mc:Fallback>
  </mc:AlternateContent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332656"/>
            <a:ext cx="8229600" cy="576064"/>
          </a:xfrm>
        </p:spPr>
        <p:txBody>
          <a:bodyPr>
            <a:noAutofit/>
          </a:bodyPr>
          <a:lstStyle/>
          <a:p>
            <a:pPr algn="ctr"/>
            <a:r>
              <a:rPr lang="ru-RU" sz="3300" b="1" dirty="0" err="1" smtClean="0">
                <a:solidFill>
                  <a:schemeClr val="accent6">
                    <a:lumMod val="75000"/>
                  </a:schemeClr>
                </a:solidFill>
                <a:latin typeface="Book Antiqua" pitchFamily="18" charset="0"/>
                <a:cs typeface="Times New Roman" pitchFamily="18" charset="0"/>
              </a:rPr>
              <a:t>Непрограммные</a:t>
            </a:r>
            <a:r>
              <a:rPr lang="ru-RU" sz="3300" b="1" dirty="0" smtClean="0">
                <a:solidFill>
                  <a:schemeClr val="accent6">
                    <a:lumMod val="75000"/>
                  </a:schemeClr>
                </a:solidFill>
                <a:latin typeface="Book Antiqua" pitchFamily="18" charset="0"/>
                <a:cs typeface="Times New Roman" pitchFamily="18" charset="0"/>
              </a:rPr>
              <a:t> расходы </a:t>
            </a:r>
            <a:endParaRPr lang="ru-RU" sz="3300" b="1" dirty="0">
              <a:solidFill>
                <a:schemeClr val="accent6">
                  <a:lumMod val="75000"/>
                </a:schemeClr>
              </a:solidFill>
              <a:latin typeface="Book Antiqua" pitchFamily="18" charset="0"/>
              <a:cs typeface="Times New Roman" pitchFamily="18" charset="0"/>
            </a:endParaRPr>
          </a:p>
        </p:txBody>
      </p:sp>
      <p:graphicFrame>
        <p:nvGraphicFramePr>
          <p:cNvPr id="7" name="Содержимое 6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555541"/>
              </p:ext>
            </p:extLst>
          </p:nvPr>
        </p:nvGraphicFramePr>
        <p:xfrm>
          <a:off x="457200" y="1124745"/>
          <a:ext cx="8229600" cy="554276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94920"/>
                <a:gridCol w="1440160"/>
                <a:gridCol w="1594520"/>
              </a:tblGrid>
              <a:tr h="824007"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Book Antiqua" pitchFamily="18" charset="0"/>
                        </a:rPr>
                        <a:t>Наименование расходов</a:t>
                      </a:r>
                      <a:endParaRPr lang="ru-RU" sz="1600" dirty="0">
                        <a:latin typeface="Book Antiqu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Book Antiqua" pitchFamily="18" charset="0"/>
                        </a:rPr>
                        <a:t>Исполнено</a:t>
                      </a:r>
                      <a:r>
                        <a:rPr lang="ru-RU" sz="1600" baseline="0" dirty="0" smtClean="0">
                          <a:latin typeface="Book Antiqua" pitchFamily="18" charset="0"/>
                        </a:rPr>
                        <a:t> (млн.</a:t>
                      </a:r>
                    </a:p>
                    <a:p>
                      <a:pPr algn="ctr"/>
                      <a:r>
                        <a:rPr lang="ru-RU" sz="1600" baseline="0" dirty="0" smtClean="0">
                          <a:latin typeface="Book Antiqua" pitchFamily="18" charset="0"/>
                        </a:rPr>
                        <a:t>рублей)</a:t>
                      </a:r>
                      <a:endParaRPr lang="ru-RU" sz="1600" dirty="0">
                        <a:latin typeface="Book Antiqu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latin typeface="Book Antiqua" pitchFamily="18" charset="0"/>
                        </a:rPr>
                        <a:t>Исполнение (%)</a:t>
                      </a:r>
                      <a:endParaRPr lang="ru-RU" sz="1600" dirty="0">
                        <a:latin typeface="Book Antiqua" pitchFamily="18" charset="0"/>
                      </a:endParaRPr>
                    </a:p>
                  </a:txBody>
                  <a:tcPr/>
                </a:tc>
              </a:tr>
              <a:tr h="688160">
                <a:tc>
                  <a:txBody>
                    <a:bodyPr/>
                    <a:lstStyle/>
                    <a:p>
                      <a:r>
                        <a:rPr lang="ru-RU" sz="1600" kern="1200" dirty="0" smtClean="0">
                          <a:solidFill>
                            <a:schemeClr val="dk1"/>
                          </a:solidFill>
                          <a:effectLst/>
                          <a:latin typeface="Bookman Old Style" panose="02050604050505020204" pitchFamily="18" charset="0"/>
                          <a:ea typeface="+mn-ea"/>
                          <a:cs typeface="+mn-cs"/>
                        </a:rPr>
                        <a:t>Обеспечение функций высшего должностного лица муниципального образования 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1,7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100,0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57288">
                <a:tc>
                  <a:txBody>
                    <a:bodyPr/>
                    <a:lstStyle/>
                    <a:p>
                      <a:r>
                        <a:rPr kumimoji="0" lang="ru-RU" sz="1600" kern="1200" dirty="0" smtClean="0">
                          <a:solidFill>
                            <a:schemeClr val="tx1"/>
                          </a:solidFill>
                          <a:latin typeface="Bookman Old Style" panose="02050604050505020204" pitchFamily="18" charset="0"/>
                          <a:ea typeface="+mn-ea"/>
                          <a:cs typeface="+mn-cs"/>
                        </a:rPr>
                        <a:t>Обеспечение деятельности законодательных (представительных) органов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man Old Style" panose="020506040505050202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1,1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100,0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82400">
                <a:tc>
                  <a:txBody>
                    <a:bodyPr/>
                    <a:lstStyle/>
                    <a:p>
                      <a:r>
                        <a:rPr kumimoji="0" lang="ru-RU" sz="1600" kern="12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ea typeface="+mn-ea"/>
                          <a:cs typeface="+mn-cs"/>
                        </a:rPr>
                        <a:t>Обеспечение функционирования администрации 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59,4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99,8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407336">
                <a:tc>
                  <a:txBody>
                    <a:bodyPr/>
                    <a:lstStyle/>
                    <a:p>
                      <a:r>
                        <a:rPr kumimoji="0" lang="ru-RU" sz="1600" kern="12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ea typeface="+mn-ea"/>
                          <a:cs typeface="+mn-cs"/>
                        </a:rPr>
                        <a:t>Обеспечение деятельности Контрольно-счетной палаты 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3,3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100,0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65874">
                <a:tc>
                  <a:txBody>
                    <a:bodyPr/>
                    <a:lstStyle/>
                    <a:p>
                      <a:r>
                        <a:rPr kumimoji="0" lang="ru-RU" sz="1600" kern="12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ea typeface="+mn-ea"/>
                          <a:cs typeface="+mn-cs"/>
                        </a:rPr>
                        <a:t>Обеспечение деятельности муниципальных  учреждений, подведомственных администрации муниципального образования 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31,0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98,7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65874">
                <a:tc>
                  <a:txBody>
                    <a:bodyPr/>
                    <a:lstStyle/>
                    <a:p>
                      <a:r>
                        <a:rPr lang="ru-RU" sz="1600" kern="1200" dirty="0" smtClean="0">
                          <a:solidFill>
                            <a:schemeClr val="dk1"/>
                          </a:solidFill>
                          <a:effectLst/>
                          <a:latin typeface="Book Antiqua" panose="02040602050305030304" pitchFamily="18" charset="0"/>
                          <a:ea typeface="+mn-ea"/>
                          <a:cs typeface="+mn-cs"/>
                        </a:rPr>
                        <a:t>Социальная поддержка работников ГБУЗ «Мостовская ЦРБ» по оплате жилья, отопления и освещения за 2018 год (решение суда)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2,0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100,0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  <a:tr h="665874">
                <a:tc>
                  <a:txBody>
                    <a:bodyPr/>
                    <a:lstStyle/>
                    <a:p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</a:rPr>
                        <a:t>Мероприятия в рамках управления имуществом, находящимся в муниципальной собственности 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9,0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600" dirty="0" smtClean="0">
                          <a:solidFill>
                            <a:schemeClr val="tx1"/>
                          </a:solidFill>
                          <a:latin typeface="Book Antiqua" pitchFamily="18" charset="0"/>
                          <a:cs typeface="Times New Roman" pitchFamily="18" charset="0"/>
                        </a:rPr>
                        <a:t>98,8</a:t>
                      </a:r>
                      <a:endParaRPr lang="ru-RU" sz="1600" dirty="0">
                        <a:solidFill>
                          <a:schemeClr val="tx1"/>
                        </a:solidFill>
                        <a:latin typeface="Book Antiqua" pitchFamily="18" charset="0"/>
                        <a:cs typeface="Times New Roman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864511830"/>
      </p:ext>
    </p:extLst>
  </p:cSld>
  <p:clrMapOvr>
    <a:masterClrMapping/>
  </p:clrMapOvr>
  <p:transition>
    <p:newsflash/>
  </p:transition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23528" y="404664"/>
            <a:ext cx="7920880" cy="792088"/>
          </a:xfrm>
        </p:spPr>
        <p:txBody>
          <a:bodyPr>
            <a:noAutofit/>
          </a:bodyPr>
          <a:lstStyle/>
          <a:p>
            <a:pPr algn="ctr"/>
            <a:r>
              <a:rPr lang="ru-RU" sz="2800" b="1" dirty="0" smtClean="0">
                <a:solidFill>
                  <a:schemeClr val="accent6"/>
                </a:solidFill>
                <a:latin typeface="Times New Roman" pitchFamily="18" charset="0"/>
                <a:cs typeface="Times New Roman" pitchFamily="18" charset="0"/>
              </a:rPr>
              <a:t>Межбюджетные трансферты </a:t>
            </a:r>
            <a:br>
              <a:rPr lang="ru-RU" sz="2800" b="1" dirty="0" smtClean="0">
                <a:solidFill>
                  <a:schemeClr val="accent6"/>
                </a:solidFill>
                <a:latin typeface="Times New Roman" pitchFamily="18" charset="0"/>
                <a:cs typeface="Times New Roman" pitchFamily="18" charset="0"/>
              </a:rPr>
            </a:br>
            <a:endParaRPr lang="ru-RU" sz="1800" dirty="0">
              <a:solidFill>
                <a:schemeClr val="accent6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83568" y="1556792"/>
            <a:ext cx="7848872" cy="4528845"/>
          </a:xfrm>
        </p:spPr>
        <p:txBody>
          <a:bodyPr>
            <a:noAutofit/>
          </a:bodyPr>
          <a:lstStyle/>
          <a:p>
            <a:r>
              <a:rPr lang="ru-RU" sz="2400" dirty="0" smtClean="0">
                <a:latin typeface="Bookman Old Style" panose="02050604050505020204" pitchFamily="18" charset="0"/>
              </a:rPr>
              <a:t>1)</a:t>
            </a:r>
            <a:r>
              <a:rPr lang="ru-RU" sz="2400" dirty="0">
                <a:latin typeface="Bookman Old Style" panose="02050604050505020204" pitchFamily="18" charset="0"/>
              </a:rPr>
              <a:t> </a:t>
            </a:r>
            <a:r>
              <a:rPr lang="ru-RU" sz="2400" dirty="0" smtClean="0">
                <a:latin typeface="Bookman Old Style" panose="02050604050505020204" pitchFamily="18" charset="0"/>
              </a:rPr>
              <a:t>Предоставлены </a:t>
            </a:r>
            <a:r>
              <a:rPr lang="ru-RU" sz="2400" dirty="0">
                <a:latin typeface="Bookman Old Style" panose="02050604050505020204" pitchFamily="18" charset="0"/>
              </a:rPr>
              <a:t>межбюджетные трансферты </a:t>
            </a:r>
            <a:r>
              <a:rPr lang="ru-RU" sz="2400" dirty="0" smtClean="0">
                <a:latin typeface="Bookman Old Style" panose="02050604050505020204" pitchFamily="18" charset="0"/>
              </a:rPr>
              <a:t>в форме дотации </a:t>
            </a:r>
            <a:r>
              <a:rPr lang="ru-RU" sz="2400" dirty="0">
                <a:latin typeface="Bookman Old Style" panose="02050604050505020204" pitchFamily="18" charset="0"/>
              </a:rPr>
              <a:t>на выравнивание бюджетной обеспеченности </a:t>
            </a:r>
            <a:r>
              <a:rPr lang="ru-RU" sz="2400" dirty="0" smtClean="0">
                <a:latin typeface="Bookman Old Style" panose="02050604050505020204" pitchFamily="18" charset="0"/>
              </a:rPr>
              <a:t>сельских поселений, входящих </a:t>
            </a:r>
            <a:r>
              <a:rPr lang="ru-RU" sz="2400" dirty="0">
                <a:latin typeface="Bookman Old Style" panose="02050604050505020204" pitchFamily="18" charset="0"/>
              </a:rPr>
              <a:t>в состав муниципального образования Мостовский район</a:t>
            </a:r>
            <a:r>
              <a:rPr lang="ru-RU" sz="2400" dirty="0" smtClean="0">
                <a:latin typeface="Bookman Old Style" panose="02050604050505020204" pitchFamily="18" charset="0"/>
              </a:rPr>
              <a:t> в сумме </a:t>
            </a:r>
            <a:r>
              <a:rPr lang="ru-RU" sz="2400" u="sng" dirty="0" smtClean="0">
                <a:latin typeface="Bookman Old Style" panose="02050604050505020204" pitchFamily="18" charset="0"/>
              </a:rPr>
              <a:t>18,0 млн. рублей</a:t>
            </a:r>
            <a:r>
              <a:rPr lang="ru-RU" sz="2400" dirty="0" smtClean="0">
                <a:latin typeface="Bookman Old Style" panose="02050604050505020204" pitchFamily="18" charset="0"/>
              </a:rPr>
              <a:t>;</a:t>
            </a:r>
          </a:p>
          <a:p>
            <a:endParaRPr lang="ru-RU" sz="2400" dirty="0">
              <a:latin typeface="Bookman Old Style" panose="02050604050505020204" pitchFamily="18" charset="0"/>
            </a:endParaRPr>
          </a:p>
          <a:p>
            <a:r>
              <a:rPr lang="ru-RU" sz="2400" dirty="0" smtClean="0">
                <a:latin typeface="Bookman Old Style" panose="02050604050505020204" pitchFamily="18" charset="0"/>
              </a:rPr>
              <a:t>2) </a:t>
            </a:r>
            <a:r>
              <a:rPr lang="ru-RU" sz="2400" dirty="0">
                <a:latin typeface="Bookman Old Style" panose="02050604050505020204" pitchFamily="18" charset="0"/>
              </a:rPr>
              <a:t>Иные межбюджетные трансферты на поддержку местных инициатив по итогам краевого конкурса </a:t>
            </a:r>
            <a:r>
              <a:rPr lang="ru-RU" sz="2400" dirty="0" smtClean="0">
                <a:latin typeface="Bookman Old Style" panose="02050604050505020204" pitchFamily="18" charset="0"/>
              </a:rPr>
              <a:t> </a:t>
            </a:r>
            <a:r>
              <a:rPr lang="ru-RU" sz="2400" dirty="0">
                <a:latin typeface="Bookman Old Style" panose="02050604050505020204" pitchFamily="18" charset="0"/>
              </a:rPr>
              <a:t>составили </a:t>
            </a:r>
            <a:r>
              <a:rPr lang="ru-RU" sz="2400" u="sng" dirty="0" smtClean="0">
                <a:latin typeface="Bookman Old Style" panose="02050604050505020204" pitchFamily="18" charset="0"/>
              </a:rPr>
              <a:t>5,0 млн. рублей</a:t>
            </a:r>
            <a:r>
              <a:rPr lang="ru-RU" sz="2400" dirty="0" smtClean="0">
                <a:latin typeface="Bookman Old Style" panose="02050604050505020204" pitchFamily="18" charset="0"/>
              </a:rPr>
              <a:t>.</a:t>
            </a:r>
            <a:endParaRPr lang="ru-RU" sz="2400" dirty="0">
              <a:latin typeface="Bookman Old Style" panose="02050604050505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083483400"/>
      </p:ext>
    </p:extLst>
  </p:cSld>
  <p:clrMapOvr>
    <a:masterClrMapping/>
  </p:clrMapOvr>
  <p:transition>
    <p:wheel spokes="8"/>
  </p:transition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7418785" cy="1320800"/>
          </a:xfrm>
        </p:spPr>
        <p:txBody>
          <a:bodyPr/>
          <a:lstStyle/>
          <a:p>
            <a:pPr algn="ctr"/>
            <a:r>
              <a:rPr lang="ru-RU" dirty="0" smtClean="0">
                <a:latin typeface="Times New Roman" pitchFamily="18" charset="0"/>
                <a:cs typeface="Times New Roman" pitchFamily="18" charset="0"/>
              </a:rPr>
              <a:t>РЕЗЕРВНЫЙ ФОНД </a:t>
            </a:r>
            <a:endParaRPr lang="ru-RU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609598" y="1628800"/>
            <a:ext cx="7634809" cy="4412563"/>
          </a:xfrm>
        </p:spPr>
        <p:txBody>
          <a:bodyPr>
            <a:normAutofit fontScale="92500" lnSpcReduction="20000"/>
          </a:bodyPr>
          <a:lstStyle/>
          <a:p>
            <a:pPr algn="ctr">
              <a:buNone/>
            </a:pPr>
            <a:endParaRPr lang="ru-RU" dirty="0" smtClean="0">
              <a:latin typeface="Times New Roman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sz="2800" kern="100" dirty="0" smtClean="0">
                <a:latin typeface="Bookman Old Style" panose="02050604050505020204" pitchFamily="18" charset="0"/>
                <a:cs typeface="Times New Roman" pitchFamily="18" charset="0"/>
              </a:rPr>
              <a:t>Средства в 2020 </a:t>
            </a:r>
            <a:r>
              <a:rPr lang="ru-RU" sz="2800" kern="100">
                <a:latin typeface="Bookman Old Style" panose="02050604050505020204" pitchFamily="18" charset="0"/>
                <a:cs typeface="Times New Roman" pitchFamily="18" charset="0"/>
              </a:rPr>
              <a:t>году </a:t>
            </a:r>
            <a:r>
              <a:rPr lang="ru-RU" sz="2800" kern="100" smtClean="0">
                <a:latin typeface="Bookman Old Style" panose="02050604050505020204" pitchFamily="18" charset="0"/>
                <a:cs typeface="Times New Roman" pitchFamily="18" charset="0"/>
              </a:rPr>
              <a:t>распределены</a:t>
            </a:r>
            <a:endParaRPr lang="ru-RU" sz="2800" kern="100" dirty="0" smtClean="0">
              <a:latin typeface="Bookman Old Style" panose="02050604050505020204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sz="2800" kern="100" dirty="0" smtClean="0">
                <a:latin typeface="Bookman Old Style" panose="02050604050505020204" pitchFamily="18" charset="0"/>
                <a:cs typeface="Times New Roman" pitchFamily="18" charset="0"/>
              </a:rPr>
              <a:t> </a:t>
            </a:r>
            <a:r>
              <a:rPr lang="ru-RU" sz="2800" kern="100" dirty="0">
                <a:latin typeface="Bookman Old Style" panose="02050604050505020204" pitchFamily="18" charset="0"/>
                <a:cs typeface="Times New Roman" pitchFamily="18" charset="0"/>
              </a:rPr>
              <a:t>в  сумме </a:t>
            </a:r>
            <a:r>
              <a:rPr lang="ru-RU" sz="2800" kern="100" dirty="0" smtClean="0">
                <a:latin typeface="Bookman Old Style" panose="02050604050505020204" pitchFamily="18" charset="0"/>
                <a:cs typeface="Times New Roman" pitchFamily="18" charset="0"/>
              </a:rPr>
              <a:t>350 тыс. рублей </a:t>
            </a:r>
            <a:r>
              <a:rPr lang="ru-RU" sz="2800" kern="100" dirty="0" smtClean="0">
                <a:latin typeface="Bookman Old Style" panose="02050604050505020204" pitchFamily="18" charset="0"/>
              </a:rPr>
              <a:t>на </a:t>
            </a:r>
            <a:r>
              <a:rPr lang="ru-RU" sz="2800" kern="100" dirty="0">
                <a:latin typeface="Bookman Old Style" panose="02050604050505020204" pitchFamily="18" charset="0"/>
              </a:rPr>
              <a:t>меры </a:t>
            </a:r>
            <a:endParaRPr lang="ru-RU" sz="2800" kern="100" dirty="0" smtClean="0">
              <a:latin typeface="Bookman Old Style" panose="02050604050505020204" pitchFamily="18" charset="0"/>
            </a:endParaRPr>
          </a:p>
          <a:p>
            <a:pPr algn="ctr">
              <a:buNone/>
            </a:pPr>
            <a:r>
              <a:rPr lang="ru-RU" sz="2800" kern="100" dirty="0" smtClean="0">
                <a:latin typeface="Bookman Old Style" panose="02050604050505020204" pitchFamily="18" charset="0"/>
              </a:rPr>
              <a:t>по </a:t>
            </a:r>
            <a:r>
              <a:rPr lang="ru-RU" sz="2800" kern="100" dirty="0">
                <a:latin typeface="Bookman Old Style" panose="02050604050505020204" pitchFamily="18" charset="0"/>
              </a:rPr>
              <a:t>борьбе с новой </a:t>
            </a:r>
            <a:r>
              <a:rPr lang="ru-RU" sz="2800" kern="100" dirty="0" err="1" smtClean="0">
                <a:latin typeface="Bookman Old Style" panose="02050604050505020204" pitchFamily="18" charset="0"/>
              </a:rPr>
              <a:t>коронавирусной</a:t>
            </a:r>
            <a:r>
              <a:rPr lang="ru-RU" sz="2800" kern="100" dirty="0" smtClean="0">
                <a:latin typeface="Bookman Old Style" panose="02050604050505020204" pitchFamily="18" charset="0"/>
              </a:rPr>
              <a:t> </a:t>
            </a:r>
            <a:r>
              <a:rPr lang="ru-RU" sz="2800" kern="100" dirty="0">
                <a:latin typeface="Bookman Old Style" panose="02050604050505020204" pitchFamily="18" charset="0"/>
              </a:rPr>
              <a:t>инфекцией </a:t>
            </a:r>
            <a:r>
              <a:rPr lang="en-US" sz="2800" kern="100" dirty="0">
                <a:latin typeface="Bookman Old Style" panose="02050604050505020204" pitchFamily="18" charset="0"/>
              </a:rPr>
              <a:t>COVID</a:t>
            </a:r>
            <a:r>
              <a:rPr lang="ru-RU" sz="2800" kern="100" dirty="0">
                <a:latin typeface="Bookman Old Style" panose="02050604050505020204" pitchFamily="18" charset="0"/>
              </a:rPr>
              <a:t>-19</a:t>
            </a:r>
            <a:r>
              <a:rPr lang="ru-RU" sz="2800" kern="100" dirty="0" smtClean="0">
                <a:latin typeface="Bookman Old Style" panose="02050604050505020204" pitchFamily="18" charset="0"/>
                <a:cs typeface="Times New Roman" pitchFamily="18" charset="0"/>
              </a:rPr>
              <a:t>. </a:t>
            </a:r>
            <a:endParaRPr lang="ru-RU" sz="2800" kern="100" dirty="0">
              <a:latin typeface="Bookman Old Style" panose="02050604050505020204" pitchFamily="18" charset="0"/>
              <a:cs typeface="Times New Roman" pitchFamily="18" charset="0"/>
            </a:endParaRPr>
          </a:p>
          <a:p>
            <a:pPr algn="ctr">
              <a:buNone/>
            </a:pPr>
            <a:r>
              <a:rPr lang="ru-RU" sz="2800" kern="100" dirty="0" smtClean="0">
                <a:latin typeface="Bookman Old Style" panose="02050604050505020204" pitchFamily="18" charset="0"/>
                <a:cs typeface="Times New Roman" pitchFamily="18" charset="0"/>
              </a:rPr>
              <a:t> </a:t>
            </a:r>
          </a:p>
          <a:p>
            <a:pPr algn="ctr">
              <a:buNone/>
            </a:pPr>
            <a:r>
              <a:rPr lang="ru-RU" sz="2800" kern="100" dirty="0">
                <a:latin typeface="Bookman Old Style" panose="02050604050505020204" pitchFamily="18" charset="0"/>
              </a:rPr>
              <a:t>Нераспределенный остаток </a:t>
            </a:r>
            <a:endParaRPr lang="ru-RU" sz="2800" kern="100" dirty="0" smtClean="0">
              <a:latin typeface="Bookman Old Style" panose="02050604050505020204" pitchFamily="18" charset="0"/>
            </a:endParaRPr>
          </a:p>
          <a:p>
            <a:pPr algn="ctr">
              <a:buNone/>
            </a:pPr>
            <a:r>
              <a:rPr lang="ru-RU" sz="2800" kern="100" dirty="0" smtClean="0">
                <a:latin typeface="Bookman Old Style" panose="02050604050505020204" pitchFamily="18" charset="0"/>
              </a:rPr>
              <a:t>средств </a:t>
            </a:r>
            <a:r>
              <a:rPr lang="ru-RU" sz="2800" kern="100" dirty="0">
                <a:latin typeface="Bookman Old Style" panose="02050604050505020204" pitchFamily="18" charset="0"/>
              </a:rPr>
              <a:t>резервного фонда, сложившийся </a:t>
            </a:r>
            <a:endParaRPr lang="ru-RU" sz="2800" kern="100" dirty="0" smtClean="0">
              <a:latin typeface="Bookman Old Style" panose="02050604050505020204" pitchFamily="18" charset="0"/>
            </a:endParaRPr>
          </a:p>
          <a:p>
            <a:pPr algn="ctr">
              <a:buNone/>
            </a:pPr>
            <a:r>
              <a:rPr lang="ru-RU" sz="2800" kern="100" dirty="0" smtClean="0">
                <a:latin typeface="Bookman Old Style" panose="02050604050505020204" pitchFamily="18" charset="0"/>
              </a:rPr>
              <a:t>по </a:t>
            </a:r>
            <a:r>
              <a:rPr lang="ru-RU" sz="2800" kern="100" dirty="0">
                <a:latin typeface="Bookman Old Style" panose="02050604050505020204" pitchFamily="18" charset="0"/>
              </a:rPr>
              <a:t>итогам 2020 года  </a:t>
            </a:r>
            <a:r>
              <a:rPr lang="ru-RU" sz="2800" kern="100" dirty="0" smtClean="0">
                <a:latin typeface="Bookman Old Style" panose="02050604050505020204" pitchFamily="18" charset="0"/>
              </a:rPr>
              <a:t>составил </a:t>
            </a:r>
          </a:p>
          <a:p>
            <a:pPr algn="ctr">
              <a:buNone/>
            </a:pPr>
            <a:r>
              <a:rPr lang="ru-RU" sz="2800" kern="100" dirty="0" smtClean="0">
                <a:latin typeface="Bookman Old Style" panose="02050604050505020204" pitchFamily="18" charset="0"/>
              </a:rPr>
              <a:t>150,0 </a:t>
            </a:r>
            <a:r>
              <a:rPr lang="ru-RU" sz="2800" kern="100" dirty="0">
                <a:latin typeface="Bookman Old Style" panose="02050604050505020204" pitchFamily="18" charset="0"/>
              </a:rPr>
              <a:t>тыс. рублей</a:t>
            </a:r>
            <a:endParaRPr lang="ru-RU" kern="100" dirty="0">
              <a:latin typeface="Bookman Old Style" panose="020506040505050202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659678166"/>
      </p:ext>
    </p:extLst>
  </p:cSld>
  <p:clrMapOvr>
    <a:masterClrMapping/>
  </p:clrMapOvr>
  <p:transition>
    <p:pull dir="r"/>
  </p:transition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55576" y="609600"/>
            <a:ext cx="6347713" cy="1320800"/>
          </a:xfrm>
        </p:spPr>
        <p:txBody>
          <a:bodyPr>
            <a:normAutofit/>
          </a:bodyPr>
          <a:lstStyle/>
          <a:p>
            <a:pPr algn="ctr"/>
            <a:r>
              <a:rPr lang="ru-RU" b="1" dirty="0" smtClean="0">
                <a:solidFill>
                  <a:srgbClr val="0070C0"/>
                </a:solidFill>
                <a:latin typeface="Times New Roman" pitchFamily="18" charset="0"/>
                <a:cs typeface="Times New Roman" pitchFamily="18" charset="0"/>
              </a:rPr>
              <a:t>Источники финансирования дефицита бюджета</a:t>
            </a:r>
            <a:endParaRPr lang="ru-RU" b="1" dirty="0">
              <a:solidFill>
                <a:srgbClr val="0070C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>
          <a:xfrm>
            <a:off x="612117" y="1930400"/>
            <a:ext cx="7131115" cy="4268547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endParaRPr lang="ru-RU" sz="4000" dirty="0" smtClean="0">
              <a:latin typeface="Times New Roman" pitchFamily="18" charset="0"/>
              <a:cs typeface="Times New Roman" pitchFamily="18" charset="0"/>
            </a:endParaRPr>
          </a:p>
          <a:p>
            <a:pPr marL="0" indent="0" algn="ctr">
              <a:buNone/>
            </a:pPr>
            <a:r>
              <a:rPr lang="ru-RU" sz="4000" dirty="0" smtClean="0">
                <a:latin typeface="Book Antiqua" pitchFamily="18" charset="0"/>
                <a:cs typeface="Times New Roman" pitchFamily="18" charset="0"/>
              </a:rPr>
              <a:t>Бюджет муниципального образования Мостовский район за 2020 год </a:t>
            </a:r>
          </a:p>
          <a:p>
            <a:pPr marL="0" indent="0" algn="ctr">
              <a:buNone/>
            </a:pPr>
            <a:r>
              <a:rPr lang="ru-RU" sz="4000" dirty="0" smtClean="0">
                <a:latin typeface="Book Antiqua" pitchFamily="18" charset="0"/>
                <a:cs typeface="Times New Roman" pitchFamily="18" charset="0"/>
              </a:rPr>
              <a:t>исполнен с дефицитом </a:t>
            </a:r>
          </a:p>
          <a:p>
            <a:pPr algn="ctr">
              <a:buNone/>
            </a:pPr>
            <a:r>
              <a:rPr lang="ru-RU" sz="4000" dirty="0" smtClean="0">
                <a:latin typeface="Book Antiqua" pitchFamily="18" charset="0"/>
                <a:cs typeface="Times New Roman" pitchFamily="18" charset="0"/>
              </a:rPr>
              <a:t>в  объеме </a:t>
            </a:r>
            <a:r>
              <a:rPr lang="ru-RU" sz="4000" b="1" dirty="0" smtClean="0">
                <a:solidFill>
                  <a:srgbClr val="FF0000"/>
                </a:solidFill>
                <a:latin typeface="Book Antiqua" pitchFamily="18" charset="0"/>
                <a:cs typeface="Times New Roman" pitchFamily="18" charset="0"/>
              </a:rPr>
              <a:t>19,7</a:t>
            </a:r>
            <a:r>
              <a:rPr lang="ru-RU" sz="4000" dirty="0" smtClean="0">
                <a:latin typeface="Book Antiqua" pitchFamily="18" charset="0"/>
                <a:cs typeface="Times New Roman" pitchFamily="18" charset="0"/>
              </a:rPr>
              <a:t> млн. рублей</a:t>
            </a:r>
            <a:endParaRPr lang="ru-RU" sz="4000" dirty="0">
              <a:latin typeface="Book Antiqua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42805639"/>
      </p:ext>
    </p:extLst>
  </p:cSld>
  <p:clrMapOvr>
    <a:masterClrMapping/>
  </p:clrMapOvr>
  <p:transition>
    <p:plus/>
  </p:transition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599" y="260648"/>
            <a:ext cx="7922841" cy="1669752"/>
          </a:xfrm>
        </p:spPr>
        <p:txBody>
          <a:bodyPr>
            <a:noAutofit/>
          </a:bodyPr>
          <a:lstStyle/>
          <a:p>
            <a:pPr algn="ctr"/>
            <a:r>
              <a:rPr lang="ru-RU" b="1" dirty="0" smtClean="0">
                <a:solidFill>
                  <a:schemeClr val="accent4">
                    <a:lumMod val="75000"/>
                  </a:schemeClr>
                </a:solidFill>
                <a:latin typeface="Book Antiqua" panose="02040602050305030304" pitchFamily="18" charset="0"/>
              </a:rPr>
              <a:t>Объем муниципального долга по муниципальному образованию Мостовский район</a:t>
            </a:r>
            <a:endParaRPr lang="ru-RU" b="1" dirty="0">
              <a:solidFill>
                <a:schemeClr val="accent4">
                  <a:lumMod val="75000"/>
                </a:schemeClr>
              </a:solidFill>
              <a:latin typeface="Book Antiqua" panose="0204060205030503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1786481317"/>
              </p:ext>
            </p:extLst>
          </p:nvPr>
        </p:nvGraphicFramePr>
        <p:xfrm>
          <a:off x="323528" y="2204864"/>
          <a:ext cx="8280921" cy="38850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53347"/>
                <a:gridCol w="2192009"/>
                <a:gridCol w="2435565"/>
              </a:tblGrid>
              <a:tr h="1397080">
                <a:tc>
                  <a:txBody>
                    <a:bodyPr/>
                    <a:lstStyle/>
                    <a:p>
                      <a:pPr algn="ctr"/>
                      <a:r>
                        <a:rPr lang="ru-RU" sz="2000" dirty="0" smtClean="0">
                          <a:latin typeface="Book Antiqua" panose="02040602050305030304" pitchFamily="18" charset="0"/>
                        </a:rPr>
                        <a:t>Наименование показателей</a:t>
                      </a:r>
                      <a:endParaRPr lang="ru-RU" sz="2000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2000" dirty="0" smtClean="0">
                          <a:latin typeface="Book Antiqua" panose="02040602050305030304" pitchFamily="18" charset="0"/>
                        </a:rPr>
                        <a:t>По состоянию на 01.01.2020 год, млн. руб.</a:t>
                      </a:r>
                      <a:endParaRPr lang="ru-RU" sz="2000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2000" dirty="0" smtClean="0">
                          <a:latin typeface="Book Antiqua" panose="02040602050305030304" pitchFamily="18" charset="0"/>
                        </a:rPr>
                        <a:t>По состоянию на 01.01.2021 год, млн. руб.</a:t>
                      </a:r>
                    </a:p>
                    <a:p>
                      <a:pPr algn="ctr"/>
                      <a:endParaRPr lang="ru-RU" sz="2000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</a:tr>
              <a:tr h="682294">
                <a:tc>
                  <a:txBody>
                    <a:bodyPr/>
                    <a:lstStyle/>
                    <a:p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Объем муниципального долга, в том числе: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2800" b="1" dirty="0" smtClean="0">
                          <a:latin typeface="Book Antiqua" panose="02040602050305030304" pitchFamily="18" charset="0"/>
                        </a:rPr>
                        <a:t>41,2</a:t>
                      </a:r>
                      <a:endParaRPr lang="ru-RU" sz="2800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2800" b="1" dirty="0" smtClean="0">
                          <a:latin typeface="Book Antiqua" panose="02040602050305030304" pitchFamily="18" charset="0"/>
                        </a:rPr>
                        <a:t>60,5</a:t>
                      </a:r>
                      <a:endParaRPr lang="ru-RU" sz="2800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</a:tr>
              <a:tr h="552334">
                <a:tc>
                  <a:txBody>
                    <a:bodyPr/>
                    <a:lstStyle/>
                    <a:p>
                      <a:r>
                        <a:rPr lang="ru-RU" sz="2000" b="1" dirty="0" smtClean="0">
                          <a:latin typeface="Book Antiqua" panose="02040602050305030304" pitchFamily="18" charset="0"/>
                        </a:rPr>
                        <a:t>коммерческий</a:t>
                      </a:r>
                      <a:endParaRPr lang="ru-RU" sz="2000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2800" b="1" dirty="0" smtClean="0">
                          <a:latin typeface="Book Antiqua" panose="02040602050305030304" pitchFamily="18" charset="0"/>
                        </a:rPr>
                        <a:t>28,5</a:t>
                      </a:r>
                      <a:endParaRPr lang="ru-RU" sz="2800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2800" b="1" dirty="0" smtClean="0">
                          <a:latin typeface="Book Antiqua" panose="02040602050305030304" pitchFamily="18" charset="0"/>
                        </a:rPr>
                        <a:t>47,8</a:t>
                      </a:r>
                      <a:endParaRPr lang="ru-RU" sz="2800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</a:tr>
              <a:tr h="552334">
                <a:tc>
                  <a:txBody>
                    <a:bodyPr/>
                    <a:lstStyle/>
                    <a:p>
                      <a:r>
                        <a:rPr lang="ru-RU" sz="2000" b="1" dirty="0" smtClean="0">
                          <a:latin typeface="Book Antiqua" panose="02040602050305030304" pitchFamily="18" charset="0"/>
                        </a:rPr>
                        <a:t>бюджетный</a:t>
                      </a:r>
                      <a:endParaRPr lang="ru-RU" sz="2000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2800" b="1" dirty="0" smtClean="0">
                          <a:latin typeface="Book Antiqua" panose="02040602050305030304" pitchFamily="18" charset="0"/>
                        </a:rPr>
                        <a:t>12,7</a:t>
                      </a:r>
                      <a:endParaRPr lang="ru-RU" sz="2800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2800" b="1" dirty="0" smtClean="0">
                          <a:latin typeface="Book Antiqua" panose="02040602050305030304" pitchFamily="18" charset="0"/>
                        </a:rPr>
                        <a:t>12,7</a:t>
                      </a:r>
                      <a:endParaRPr lang="ru-RU" sz="2800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</a:tr>
              <a:tr h="682294">
                <a:tc>
                  <a:txBody>
                    <a:bodyPr/>
                    <a:lstStyle/>
                    <a:p>
                      <a:r>
                        <a:rPr lang="ru-RU" sz="2000" b="1" dirty="0" smtClean="0">
                          <a:latin typeface="Book Antiqua" panose="02040602050305030304" pitchFamily="18" charset="0"/>
                        </a:rPr>
                        <a:t>уд. вес  муниципального долга в доходах района</a:t>
                      </a:r>
                      <a:endParaRPr lang="ru-RU" sz="2000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2800" b="1" dirty="0" smtClean="0">
                          <a:latin typeface="Book Antiqua" panose="02040602050305030304" pitchFamily="18" charset="0"/>
                        </a:rPr>
                        <a:t>17,9%</a:t>
                      </a:r>
                      <a:endParaRPr lang="ru-RU" sz="2800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sz="2800" b="1" dirty="0" smtClean="0">
                          <a:latin typeface="Book Antiqua" panose="02040602050305030304" pitchFamily="18" charset="0"/>
                        </a:rPr>
                        <a:t>27,9%</a:t>
                      </a:r>
                      <a:endParaRPr lang="ru-RU" sz="2800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07490917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2564904"/>
            <a:ext cx="8229600" cy="1728192"/>
          </a:xfrm>
        </p:spPr>
        <p:txBody>
          <a:bodyPr>
            <a:normAutofit/>
          </a:bodyPr>
          <a:lstStyle/>
          <a:p>
            <a:pPr algn="ctr"/>
            <a:r>
              <a:rPr lang="ru-RU" sz="54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Спасибо за внимание!</a:t>
            </a:r>
            <a:endParaRPr lang="ru-RU" sz="5400" b="1" dirty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830187075"/>
      </p:ext>
    </p:extLst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548680"/>
            <a:ext cx="8229600" cy="1143000"/>
          </a:xfrm>
        </p:spPr>
        <p:txBody>
          <a:bodyPr>
            <a:noAutofit/>
          </a:bodyPr>
          <a:lstStyle/>
          <a:p>
            <a:pPr algn="ctr"/>
            <a:r>
              <a:rPr lang="ru-RU" sz="4000" b="1" dirty="0" smtClean="0">
                <a:latin typeface="Times New Roman" pitchFamily="18" charset="0"/>
                <a:cs typeface="Times New Roman" pitchFamily="18" charset="0"/>
              </a:rPr>
              <a:t>Доходы бюджета МО Мостовский район  за 2020 год</a:t>
            </a:r>
            <a:endParaRPr lang="ru-RU" sz="40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63809801"/>
              </p:ext>
            </p:extLst>
          </p:nvPr>
        </p:nvGraphicFramePr>
        <p:xfrm>
          <a:off x="539552" y="1772816"/>
          <a:ext cx="7992888" cy="45365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707524233"/>
      </p:ext>
    </p:extLst>
  </p:cSld>
  <p:clrMapOvr>
    <a:masterClrMapping/>
  </p:clrMapOvr>
  <p:transition spd="slow">
    <p:randomBar dir="vert"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599" y="332656"/>
            <a:ext cx="7562801" cy="1597744"/>
          </a:xfrm>
        </p:spPr>
        <p:txBody>
          <a:bodyPr>
            <a:noAutofit/>
          </a:bodyPr>
          <a:lstStyle/>
          <a:p>
            <a:pPr algn="ctr"/>
            <a:r>
              <a:rPr lang="ru-RU" sz="4400" b="1" dirty="0" smtClean="0">
                <a:latin typeface="Times New Roman" pitchFamily="18" charset="0"/>
                <a:cs typeface="Times New Roman" pitchFamily="18" charset="0"/>
              </a:rPr>
              <a:t>Структура доходов бюджета </a:t>
            </a:r>
            <a:br>
              <a:rPr lang="ru-RU" sz="4400" b="1" dirty="0" smtClean="0">
                <a:latin typeface="Times New Roman" pitchFamily="18" charset="0"/>
                <a:cs typeface="Times New Roman" pitchFamily="18" charset="0"/>
              </a:rPr>
            </a:br>
            <a:r>
              <a:rPr lang="ru-RU" sz="4400" b="1" dirty="0" smtClean="0">
                <a:latin typeface="Times New Roman" pitchFamily="18" charset="0"/>
                <a:cs typeface="Times New Roman" pitchFamily="18" charset="0"/>
              </a:rPr>
              <a:t>МО Мостовский район</a:t>
            </a:r>
            <a:endParaRPr lang="ru-RU" sz="4400" b="1" dirty="0"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4079630045"/>
              </p:ext>
            </p:extLst>
          </p:nvPr>
        </p:nvGraphicFramePr>
        <p:xfrm>
          <a:off x="107504" y="1844824"/>
          <a:ext cx="8640960" cy="460851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911900811"/>
      </p:ext>
    </p:extLst>
  </p:cSld>
  <p:clrMapOvr>
    <a:masterClrMapping/>
  </p:clrMapOvr>
  <p:transition spd="slow">
    <p:cover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412776"/>
          </a:xfrm>
        </p:spPr>
        <p:txBody>
          <a:bodyPr>
            <a:noAutofit/>
          </a:bodyPr>
          <a:lstStyle/>
          <a:p>
            <a:pPr algn="ctr"/>
            <a:r>
              <a:rPr lang="ru-RU" sz="40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Структура налоговых и</a:t>
            </a:r>
            <a:br>
              <a:rPr lang="ru-RU" sz="40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</a:br>
            <a:r>
              <a:rPr lang="ru-RU" sz="4000" b="1" dirty="0" smtClean="0">
                <a:solidFill>
                  <a:schemeClr val="accent4">
                    <a:lumMod val="75000"/>
                  </a:schemeClr>
                </a:solidFill>
                <a:latin typeface="Times New Roman" pitchFamily="18" charset="0"/>
                <a:cs typeface="Times New Roman" pitchFamily="18" charset="0"/>
              </a:rPr>
              <a:t> неналоговых доходов</a:t>
            </a:r>
            <a:endParaRPr lang="ru-RU" sz="4000" b="1" dirty="0">
              <a:solidFill>
                <a:schemeClr val="accent4">
                  <a:lumMod val="75000"/>
                </a:schemeClr>
              </a:solidFill>
              <a:latin typeface="Times New Roman" pitchFamily="18" charset="0"/>
              <a:cs typeface="Times New Roman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600252536"/>
              </p:ext>
            </p:extLst>
          </p:nvPr>
        </p:nvGraphicFramePr>
        <p:xfrm>
          <a:off x="395536" y="1340768"/>
          <a:ext cx="8424936" cy="51845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4171291656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med" p14:dur="700">
        <p:fade/>
      </p:transition>
    </mc:Choice>
    <mc:Fallback xmlns="">
      <p:transition spd="med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899592" y="260648"/>
            <a:ext cx="7776864" cy="1440160"/>
          </a:xfrm>
        </p:spPr>
        <p:txBody>
          <a:bodyPr>
            <a:normAutofit/>
          </a:bodyPr>
          <a:lstStyle/>
          <a:p>
            <a:pPr algn="ctr"/>
            <a:r>
              <a:rPr lang="ru-RU" sz="4400" b="1" dirty="0" smtClean="0">
                <a:latin typeface="Book Antiqua" panose="02040602050305030304" pitchFamily="18" charset="0"/>
              </a:rPr>
              <a:t>Структура безвозмездных поступлений</a:t>
            </a:r>
            <a:endParaRPr lang="ru-RU" sz="4400" b="1" dirty="0">
              <a:latin typeface="Book Antiqua" panose="02040602050305030304" pitchFamily="18" charset="0"/>
            </a:endParaRPr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2980326725"/>
              </p:ext>
            </p:extLst>
          </p:nvPr>
        </p:nvGraphicFramePr>
        <p:xfrm>
          <a:off x="395536" y="1772816"/>
          <a:ext cx="8352928" cy="47315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44416"/>
                <a:gridCol w="1584176"/>
                <a:gridCol w="1584176"/>
                <a:gridCol w="1440160"/>
              </a:tblGrid>
              <a:tr h="1258934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Наименование показателя</a:t>
                      </a: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Утвержденные бюджетные назначения,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млн. руб.</a:t>
                      </a:r>
                      <a:endParaRPr lang="ru-RU" sz="1600" dirty="0">
                        <a:solidFill>
                          <a:srgbClr val="0070C0"/>
                        </a:solidFill>
                        <a:latin typeface="Book Antiqua" panose="02040602050305030304" pitchFamily="18" charset="0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Исполнено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за 2020 год, 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6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млн. руб.</a:t>
                      </a:r>
                    </a:p>
                    <a:p>
                      <a:pPr algn="ctr">
                        <a:spcAft>
                          <a:spcPts val="0"/>
                        </a:spcAft>
                      </a:pPr>
                      <a:endParaRPr lang="ru-RU" sz="1600" dirty="0">
                        <a:solidFill>
                          <a:srgbClr val="0070C0"/>
                        </a:solidFill>
                        <a:latin typeface="Book Antiqua" panose="02040602050305030304" pitchFamily="18" charset="0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dirty="0" smtClean="0">
                          <a:solidFill>
                            <a:srgbClr val="0070C0"/>
                          </a:solidFill>
                          <a:latin typeface="Book Antiqua" panose="02040602050305030304" pitchFamily="18" charset="0"/>
                          <a:ea typeface="Times New Roman"/>
                          <a:cs typeface="Times New Roman"/>
                        </a:rPr>
                        <a:t>Процент исполнения к годовому бюджетному назначению</a:t>
                      </a:r>
                      <a:endParaRPr lang="ru-RU" sz="1400" dirty="0">
                        <a:solidFill>
                          <a:srgbClr val="0070C0"/>
                        </a:solidFill>
                        <a:latin typeface="Book Antiqua" panose="02040602050305030304" pitchFamily="18" charset="0"/>
                        <a:ea typeface="Times New Roman"/>
                        <a:cs typeface="Times New Roman"/>
                      </a:endParaRPr>
                    </a:p>
                  </a:txBody>
                  <a:tcPr marL="17780" marR="17780" marT="0" marB="0" anchor="ctr"/>
                </a:tc>
              </a:tr>
              <a:tr h="729382">
                <a:tc>
                  <a:txBody>
                    <a:bodyPr/>
                    <a:lstStyle/>
                    <a:p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Дотации бюджетам субъектов РФ и муниципальных образований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180,9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180,9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100,0%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</a:tr>
              <a:tr h="729382">
                <a:tc>
                  <a:txBody>
                    <a:bodyPr/>
                    <a:lstStyle/>
                    <a:p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Субсидии бюджетам субъектов РФ и муниципальных образований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342,6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341,4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99,6%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</a:tr>
              <a:tr h="729382">
                <a:tc>
                  <a:txBody>
                    <a:bodyPr/>
                    <a:lstStyle/>
                    <a:p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Субвенции бюджетам субъектов РФ и муниципальных образований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770,4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760,1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98,7%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</a:tr>
              <a:tr h="729382">
                <a:tc>
                  <a:txBody>
                    <a:bodyPr/>
                    <a:lstStyle/>
                    <a:p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Иные межбюджетные трансферты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155,6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155,6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r"/>
                      <a:r>
                        <a:rPr lang="ru-RU" b="1" dirty="0" smtClean="0">
                          <a:latin typeface="Book Antiqua" panose="02040602050305030304" pitchFamily="18" charset="0"/>
                        </a:rPr>
                        <a:t>100,0%</a:t>
                      </a:r>
                      <a:endParaRPr lang="ru-RU" b="1" dirty="0">
                        <a:latin typeface="Book Antiqua" panose="02040602050305030304" pitchFamily="18" charset="0"/>
                      </a:endParaRPr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369485858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3400">
        <p14:reveal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599" y="260648"/>
            <a:ext cx="8066857" cy="1440160"/>
          </a:xfrm>
        </p:spPr>
        <p:txBody>
          <a:bodyPr>
            <a:noAutofit/>
          </a:bodyPr>
          <a:lstStyle/>
          <a:p>
            <a:pPr algn="ctr"/>
            <a:r>
              <a:rPr lang="ru-RU" sz="2900" b="1" dirty="0" smtClean="0"/>
              <a:t>Мероприятия направленные </a:t>
            </a:r>
            <a:r>
              <a:rPr lang="ru-RU" sz="2900" b="1" dirty="0"/>
              <a:t>на увеличение наполняемости доходной части </a:t>
            </a:r>
            <a:r>
              <a:rPr lang="ru-RU" sz="2900" b="1" dirty="0" smtClean="0"/>
              <a:t>консолидированного бюджета в </a:t>
            </a:r>
            <a:r>
              <a:rPr lang="ru-RU" sz="2900" b="1" dirty="0"/>
              <a:t>2020 </a:t>
            </a:r>
            <a:r>
              <a:rPr lang="ru-RU" sz="2900" b="1" dirty="0" smtClean="0"/>
              <a:t>году</a:t>
            </a:r>
            <a:endParaRPr lang="ru-RU" sz="2900" b="1" dirty="0">
              <a:effectLst/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251520" y="1700808"/>
            <a:ext cx="8640960" cy="4896544"/>
          </a:xfrm>
        </p:spPr>
        <p:txBody>
          <a:bodyPr>
            <a:noAutofit/>
          </a:bodyPr>
          <a:lstStyle/>
          <a:p>
            <a:pPr algn="just"/>
            <a:r>
              <a:rPr lang="ru-RU" sz="900" b="1" dirty="0"/>
              <a:t>- в районе </a:t>
            </a:r>
            <a:r>
              <a:rPr lang="ru-RU" sz="900" b="1" dirty="0" smtClean="0"/>
              <a:t> проведено  8 </a:t>
            </a:r>
            <a:r>
              <a:rPr lang="ru-RU" sz="900" b="1" dirty="0"/>
              <a:t>заседаний межведомственной комиссии по легализации налоговой базы по НДФЛ и погашении задолженности по налоговым и неналоговым </a:t>
            </a:r>
            <a:r>
              <a:rPr lang="ru-RU" sz="900" b="1" dirty="0" smtClean="0"/>
              <a:t>платежам</a:t>
            </a:r>
            <a:r>
              <a:rPr lang="ru-RU" sz="900" b="1" dirty="0"/>
              <a:t>,</a:t>
            </a:r>
            <a:r>
              <a:rPr lang="ru-RU" sz="900" b="1" dirty="0" smtClean="0"/>
              <a:t> </a:t>
            </a:r>
            <a:r>
              <a:rPr lang="ru-RU" sz="900" b="1" dirty="0"/>
              <a:t>рассмотрено 32 хозяйствующих субъектов, выявлено задолженности на сумму 13,1 млн. руб., взыскано 7,3 млн. рублей, процент исполнения составил 55,7%. По 11 налогоплательщикам в Государственную инспекцию труда направлена информация о выявленных фактах выплаты работникам заработной платы ниже минимального размера труда в величины прожиточного минимума в Краснодарском крае.</a:t>
            </a:r>
          </a:p>
          <a:p>
            <a:pPr algn="just"/>
            <a:r>
              <a:rPr lang="ru-RU" sz="900" b="1" dirty="0"/>
              <a:t>- в поселениях проведено 122 заседаний межведомственной комиссии, на которых было заслушано 3784 физических лиц по имущественным и транспортному налогам на сумму 4,7 млн. руб., взыскано на сумму 2,6 млн. рублей, процент исполнения составил 55,3%;</a:t>
            </a:r>
          </a:p>
          <a:p>
            <a:pPr algn="just"/>
            <a:r>
              <a:rPr lang="ru-RU" sz="900" b="1" dirty="0"/>
              <a:t>- 6 заседаний межведомственной комиссии  по принятию мер, направленных на снижение неформальной занятости,  на которых доведен уровень минимальной заработной платы, ответственность и последствия при допущении неформальной занятости. На заседании заслушано 19 индивидуальных предпринимателей;</a:t>
            </a:r>
          </a:p>
          <a:p>
            <a:pPr algn="just"/>
            <a:r>
              <a:rPr lang="ru-RU" sz="900" b="1" dirty="0"/>
              <a:t>-мероприятия по выявлению физических и юридических лиц, оказывающих услуги по кратковременному размещению и проживанию в коллективных средствах размещения, относящихся к санаторно-курортному и туристическому комплексу посредством мониторинга предложений отдыха в средствах массовой информации и информационно-телекоммуникационной сети «Интернет».     По итогам проведенной работы выявлено 33 объектов в том числе</a:t>
            </a:r>
            <a:r>
              <a:rPr lang="ru-RU" sz="900" b="1" dirty="0" smtClean="0"/>
              <a:t>: деятельность </a:t>
            </a:r>
            <a:r>
              <a:rPr lang="ru-RU" sz="900" b="1" dirty="0"/>
              <a:t>без постановки на налоговый учет осуществляет 30 хозяйствующих субъектов</a:t>
            </a:r>
            <a:r>
              <a:rPr lang="ru-RU" sz="900" b="1" dirty="0" smtClean="0"/>
              <a:t>;  </a:t>
            </a:r>
            <a:r>
              <a:rPr lang="ru-RU" sz="900" b="1" dirty="0"/>
              <a:t>3 объекта деятельность приостановили, по факту осуществляя прием отдыхающих</a:t>
            </a:r>
            <a:r>
              <a:rPr lang="ru-RU" sz="900" b="1" dirty="0" smtClean="0"/>
              <a:t>;  </a:t>
            </a:r>
            <a:r>
              <a:rPr lang="ru-RU" sz="900" b="1" dirty="0"/>
              <a:t>14 хозяйствующих субъектов, занижают фактические показатели</a:t>
            </a:r>
            <a:r>
              <a:rPr lang="ru-RU" sz="900" b="1" dirty="0" smtClean="0"/>
              <a:t>;  </a:t>
            </a:r>
            <a:r>
              <a:rPr lang="ru-RU" sz="900" b="1" dirty="0"/>
              <a:t>в 15 объектах основной ОКВЭД  не соответствует виду фактически оказываемых услуг.</a:t>
            </a:r>
          </a:p>
          <a:p>
            <a:pPr algn="just"/>
            <a:r>
              <a:rPr lang="ru-RU" sz="900" b="1" dirty="0"/>
              <a:t>За 2020 года администрацией муниципального образования Мостовский район совместно с центром занятости выявлено 714 работников, с которыми заключены трудовые договоры (540 работников и 174 индивидуальных предпринимателя).</a:t>
            </a:r>
          </a:p>
          <a:p>
            <a:r>
              <a:rPr lang="ru-RU" sz="900" b="1" dirty="0"/>
              <a:t> </a:t>
            </a:r>
            <a:r>
              <a:rPr lang="ru-RU" sz="900" b="1" dirty="0" smtClean="0"/>
              <a:t>На </a:t>
            </a:r>
            <a:r>
              <a:rPr lang="ru-RU" sz="900" b="1" dirty="0"/>
              <a:t>постоянной основе проводится исковая работа управлением земельных и имущественных отношений администрации муниципального образования Мостовский район по взысканию задолженности по арендной плате за землю, в том числе:</a:t>
            </a:r>
          </a:p>
          <a:p>
            <a:r>
              <a:rPr lang="ru-RU" sz="900" b="1" dirty="0"/>
              <a:t>- направлено недобросовестным арендаторам 258 претензий на сумму 17,1 млн. руб., </a:t>
            </a:r>
          </a:p>
          <a:p>
            <a:r>
              <a:rPr lang="ru-RU" sz="900" b="1" dirty="0"/>
              <a:t>-подано в суд 30 исковых заявлений на 12,7 млн. руб., взыскано в судебном порядке по 26 искам на 4,6 млн. руб.,</a:t>
            </a:r>
          </a:p>
          <a:p>
            <a:r>
              <a:rPr lang="ru-RU" sz="900" b="1" dirty="0"/>
              <a:t>-направлено 18 исполнительных листов в ССП на 3,3 млн .руб., перечислено 511,0 тыс. руб.,</a:t>
            </a:r>
          </a:p>
          <a:p>
            <a:r>
              <a:rPr lang="ru-RU" sz="900" b="1" dirty="0"/>
              <a:t>-всего в работе у службы судебных приставов -75  исполнительных листов на сумму 14,3 млн. рублей, сумма перечисленных денежных средств в результате исполнения судебных актов -7,0 млн. рублей.</a:t>
            </a:r>
            <a:endParaRPr lang="ru-RU" sz="900" b="1" dirty="0">
              <a:effectLst/>
            </a:endParaRPr>
          </a:p>
        </p:txBody>
      </p:sp>
    </p:spTree>
    <p:extLst>
      <p:ext uri="{BB962C8B-B14F-4D97-AF65-F5344CB8AC3E}">
        <p14:creationId xmlns:p14="http://schemas.microsoft.com/office/powerpoint/2010/main" val="194331285"/>
      </p:ext>
    </p:extLst>
  </p:cSld>
  <p:clrMapOvr>
    <a:masterClrMapping/>
  </p:clrMapOvr>
  <mc:AlternateContent xmlns:mc="http://schemas.openxmlformats.org/markup-compatibility/2006" xmlns:p15="http://schemas.microsoft.com/office/powerpoint/2012/main">
    <mc:Choice Requires="p15">
      <p:transition xmlns:p14="http://schemas.microsoft.com/office/powerpoint/2010/main" spd="slow" p14:dur="2000">
        <p15:prstTrans prst="drape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599" y="609600"/>
            <a:ext cx="7418784" cy="1320800"/>
          </a:xfrm>
        </p:spPr>
        <p:txBody>
          <a:bodyPr>
            <a:noAutofit/>
          </a:bodyPr>
          <a:lstStyle/>
          <a:p>
            <a:pPr algn="ctr"/>
            <a:r>
              <a:rPr lang="ru-RU" sz="4400" b="1" dirty="0" smtClean="0">
                <a:solidFill>
                  <a:srgbClr val="0070C0"/>
                </a:solidFill>
                <a:latin typeface="Book Antiqua" pitchFamily="18" charset="0"/>
              </a:rPr>
              <a:t>Исполнение бюджета </a:t>
            </a:r>
            <a:br>
              <a:rPr lang="ru-RU" sz="4400" b="1" dirty="0" smtClean="0">
                <a:solidFill>
                  <a:srgbClr val="0070C0"/>
                </a:solidFill>
                <a:latin typeface="Book Antiqua" pitchFamily="18" charset="0"/>
              </a:rPr>
            </a:br>
            <a:r>
              <a:rPr lang="ru-RU" sz="4400" b="1" dirty="0" smtClean="0">
                <a:solidFill>
                  <a:srgbClr val="0070C0"/>
                </a:solidFill>
                <a:latin typeface="Book Antiqua" pitchFamily="18" charset="0"/>
              </a:rPr>
              <a:t>по расходам</a:t>
            </a:r>
            <a:endParaRPr lang="ru-RU" sz="4400" b="1" dirty="0">
              <a:solidFill>
                <a:srgbClr val="0070C0"/>
              </a:solidFill>
              <a:latin typeface="Book Antiqua" pitchFamily="18" charset="0"/>
            </a:endParaRP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251520" y="2160590"/>
            <a:ext cx="8136904" cy="4220738"/>
          </a:xfrm>
        </p:spPr>
        <p:txBody>
          <a:bodyPr>
            <a:noAutofit/>
          </a:bodyPr>
          <a:lstStyle/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Решением Совета муниципального образования Мостовский район от 19 декабря 2019 года №414 утвержден общий объем расходов бюджета в сумме  1 849,1 млн.рублей или 126,5%                    к первоначальному бюджету. </a:t>
            </a:r>
          </a:p>
          <a:p>
            <a:r>
              <a:rPr lang="ru-RU" sz="2800" dirty="0" smtClean="0">
                <a:latin typeface="Times New Roman" pitchFamily="18" charset="0"/>
                <a:cs typeface="Times New Roman" pitchFamily="18" charset="0"/>
              </a:rPr>
              <a:t>Исполнение по расходам сложилось в сумме 1 830,3 млн.рублей или 99,0 % к бюджетным назначениям.</a:t>
            </a:r>
            <a:endParaRPr lang="ru-RU" sz="2800" dirty="0">
              <a:latin typeface="Times New Roman" pitchFamily="18" charset="0"/>
              <a:cs typeface="Times New Roman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56732510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0">
        <p:cut/>
      </p:transition>
    </mc:Choice>
    <mc:Fallback xmlns="">
      <p:transition>
        <p:cut/>
      </p:transition>
    </mc:Fallback>
  </mc:AlternateContent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60648"/>
            <a:ext cx="8229600" cy="720080"/>
          </a:xfrm>
        </p:spPr>
        <p:txBody>
          <a:bodyPr>
            <a:normAutofit fontScale="90000"/>
          </a:bodyPr>
          <a:lstStyle/>
          <a:p>
            <a:pPr algn="ctr"/>
            <a:r>
              <a:rPr lang="ru-RU" sz="3600" b="1" dirty="0" smtClean="0">
                <a:solidFill>
                  <a:schemeClr val="accent5">
                    <a:lumMod val="75000"/>
                  </a:schemeClr>
                </a:solidFill>
                <a:latin typeface="Book Antiqua" pitchFamily="18" charset="0"/>
              </a:rPr>
              <a:t>Структура  расходов бюджета </a:t>
            </a:r>
            <a:br>
              <a:rPr lang="ru-RU" sz="3600" b="1" dirty="0" smtClean="0">
                <a:solidFill>
                  <a:schemeClr val="accent5">
                    <a:lumMod val="75000"/>
                  </a:schemeClr>
                </a:solidFill>
                <a:latin typeface="Book Antiqua" pitchFamily="18" charset="0"/>
              </a:rPr>
            </a:br>
            <a:r>
              <a:rPr lang="ru-RU" sz="3600" b="1" dirty="0" smtClean="0">
                <a:solidFill>
                  <a:schemeClr val="accent5">
                    <a:lumMod val="75000"/>
                  </a:schemeClr>
                </a:solidFill>
                <a:latin typeface="Book Antiqua" pitchFamily="18" charset="0"/>
              </a:rPr>
              <a:t>за 2020 год</a:t>
            </a:r>
            <a:endParaRPr lang="ru-RU" sz="3600" b="1" dirty="0">
              <a:solidFill>
                <a:schemeClr val="accent5">
                  <a:lumMod val="75000"/>
                </a:schemeClr>
              </a:solidFill>
              <a:latin typeface="Book Antiqua" pitchFamily="18" charset="0"/>
            </a:endParaRPr>
          </a:p>
        </p:txBody>
      </p:sp>
      <p:graphicFrame>
        <p:nvGraphicFramePr>
          <p:cNvPr id="4" name="Содержимое 3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30276166"/>
              </p:ext>
            </p:extLst>
          </p:nvPr>
        </p:nvGraphicFramePr>
        <p:xfrm>
          <a:off x="457200" y="1483621"/>
          <a:ext cx="8229600" cy="45660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14400"/>
                <a:gridCol w="4104456"/>
                <a:gridCol w="1553344"/>
                <a:gridCol w="2057400"/>
              </a:tblGrid>
              <a:tr h="819760"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/>
                          <a:ea typeface="Calibri"/>
                          <a:cs typeface="Times New Roman"/>
                        </a:rPr>
                        <a:t>№ п/п</a:t>
                      </a:r>
                      <a:endParaRPr lang="ru-RU" sz="12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Направление расходов</a:t>
                      </a:r>
                      <a:endParaRPr lang="ru-RU" sz="12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Кассовое исполнение </a:t>
                      </a:r>
                      <a:r>
                        <a:rPr lang="ru-RU" sz="1400" b="1">
                          <a:latin typeface="Times New Roman"/>
                          <a:ea typeface="Calibri"/>
                          <a:cs typeface="Times New Roman"/>
                        </a:rPr>
                        <a:t>за </a:t>
                      </a:r>
                      <a:r>
                        <a:rPr lang="ru-RU" sz="1400" b="1" smtClean="0">
                          <a:latin typeface="Times New Roman"/>
                          <a:ea typeface="Calibri"/>
                          <a:cs typeface="Times New Roman"/>
                        </a:rPr>
                        <a:t>2020 </a:t>
                      </a:r>
                      <a:r>
                        <a:rPr lang="ru-RU" sz="1400" b="1" dirty="0" smtClean="0">
                          <a:latin typeface="Times New Roman"/>
                          <a:ea typeface="Calibri"/>
                          <a:cs typeface="Times New Roman"/>
                        </a:rPr>
                        <a:t>г., млн. руб.</a:t>
                      </a:r>
                      <a:endParaRPr lang="ru-RU" sz="12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Удельный вес расходов в общем объеме расходов </a:t>
                      </a:r>
                      <a:r>
                        <a:rPr lang="ru-RU" sz="1400" b="1" dirty="0" smtClean="0">
                          <a:latin typeface="Times New Roman"/>
                          <a:ea typeface="Calibri"/>
                          <a:cs typeface="Times New Roman"/>
                        </a:rPr>
                        <a:t>бюджета, </a:t>
                      </a:r>
                      <a:r>
                        <a:rPr lang="ru-RU" sz="1400" b="1" dirty="0">
                          <a:latin typeface="Times New Roman"/>
                          <a:ea typeface="Calibri"/>
                          <a:cs typeface="Times New Roman"/>
                        </a:rPr>
                        <a:t>%</a:t>
                      </a:r>
                      <a:endParaRPr lang="ru-RU" sz="1200" b="1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</a:tr>
              <a:tr h="27936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1.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kumimoji="0" lang="ru-RU" sz="14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Общегосударственные вопросы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149,4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8,2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425557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2.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kumimoji="0" lang="ru-RU" sz="14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Национальная безопасность и правоохранительная деятельность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ru-RU" sz="14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17,7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1,0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4790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3.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Национальная экономика</a:t>
                      </a:r>
                      <a:endParaRPr lang="ru-RU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ru-RU" sz="14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15,5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0,8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279363"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4.</a:t>
                      </a:r>
                      <a:endParaRPr lang="ru-RU" sz="1400" b="1" dirty="0" smtClean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Жилищно-коммунальное</a:t>
                      </a:r>
                      <a:r>
                        <a:rPr lang="ru-RU" sz="1400" b="1" baseline="0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 хозяйство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ru-RU" sz="1400" b="1" dirty="0" smtClean="0">
                          <a:latin typeface="Times New Roman" panose="02020603050405020304" pitchFamily="18" charset="0"/>
                          <a:cs typeface="Times New Roman" panose="02020603050405020304" pitchFamily="18" charset="0"/>
                        </a:rPr>
                        <a:t>1,1</a:t>
                      </a:r>
                      <a:endParaRPr lang="ru-RU" sz="1400" b="1" dirty="0">
                        <a:latin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0,1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152312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5.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Образование</a:t>
                      </a:r>
                      <a:endParaRPr lang="ru-RU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ru-RU" sz="14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1 309,5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71,5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0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6</a:t>
                      </a:r>
                      <a:r>
                        <a:rPr lang="ru-RU" sz="1400" b="1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.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Культура, кинематография </a:t>
                      </a:r>
                      <a:endParaRPr lang="ru-RU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ru-RU" sz="14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150,8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8,2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2574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7</a:t>
                      </a:r>
                      <a:r>
                        <a:rPr lang="ru-RU" sz="1400" b="1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.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Здравоохранение</a:t>
                      </a:r>
                      <a:endParaRPr lang="ru-RU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ru-RU" sz="14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17,7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1,0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116721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8</a:t>
                      </a:r>
                      <a:r>
                        <a:rPr lang="ru-RU" sz="1400" b="1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.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Социальная политика</a:t>
                      </a:r>
                      <a:endParaRPr lang="ru-RU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ru-RU" sz="14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109,5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6,0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128860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9</a:t>
                      </a:r>
                      <a:r>
                        <a:rPr lang="ru-RU" sz="1400" b="1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.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Физическая культура и спорт</a:t>
                      </a:r>
                      <a:endParaRPr lang="ru-RU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ru-RU" sz="14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33,5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1,8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327090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10.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Обслуживание государственного и муниципального долга</a:t>
                      </a:r>
                      <a:endParaRPr lang="ru-RU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ru-RU" sz="14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2,2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0,1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27936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11.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l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Межбюджетные трансферты общего характера бюджетам бюджетной системы Российской Федерации </a:t>
                      </a:r>
                      <a:endParaRPr lang="ru-RU" sz="1400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kumimoji="0" lang="ru-RU" sz="1400" b="1" kern="1200" dirty="0" smtClean="0">
                          <a:solidFill>
                            <a:schemeClr val="dk1"/>
                          </a:solidFill>
                          <a:latin typeface="Times New Roman" pitchFamily="18" charset="0"/>
                          <a:ea typeface="+mn-ea"/>
                          <a:cs typeface="Times New Roman" pitchFamily="18" charset="0"/>
                        </a:rPr>
                        <a:t>23,4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1,3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  <a:tr h="279363"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endParaRPr lang="ru-RU" sz="1400" b="1" dirty="0">
                        <a:latin typeface="Times New Roman" pitchFamily="18" charset="0"/>
                        <a:ea typeface="Calibri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just">
                        <a:spcAft>
                          <a:spcPts val="0"/>
                        </a:spcAft>
                      </a:pPr>
                      <a:r>
                        <a:rPr lang="ru-RU" sz="1400" b="1" dirty="0">
                          <a:latin typeface="Times New Roman" pitchFamily="18" charset="0"/>
                          <a:ea typeface="Calibri"/>
                          <a:cs typeface="Times New Roman" pitchFamily="18" charset="0"/>
                        </a:rPr>
                        <a:t>Всего: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/>
                          <a:ea typeface="Times New Roman"/>
                          <a:cs typeface="Times New Roman"/>
                        </a:rPr>
                        <a:t>1 830,3</a:t>
                      </a:r>
                      <a:endParaRPr lang="ru-RU" sz="1400" dirty="0">
                        <a:latin typeface="Times New Roman"/>
                        <a:ea typeface="Times New Roman"/>
                        <a:cs typeface="Times New Roman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 smtClean="0">
                          <a:latin typeface="Times New Roman" pitchFamily="18" charset="0"/>
                          <a:ea typeface="Times New Roman"/>
                          <a:cs typeface="Times New Roman" pitchFamily="18" charset="0"/>
                        </a:rPr>
                        <a:t>100,0</a:t>
                      </a:r>
                      <a:endParaRPr lang="ru-RU" sz="1400" b="1" dirty="0">
                        <a:latin typeface="Times New Roman" pitchFamily="18" charset="0"/>
                        <a:ea typeface="Times New Roman"/>
                        <a:cs typeface="Times New Roman" pitchFamily="18" charset="0"/>
                      </a:endParaRPr>
                    </a:p>
                  </a:txBody>
                  <a:tcPr marL="68580" marR="68580" marT="0" marB="0" anchor="ctr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51480114"/>
      </p:ext>
    </p:extLst>
  </p:cSld>
  <p:clrMapOvr>
    <a:masterClrMapping/>
  </p:clrMapOvr>
  <p:transition>
    <p:zoom/>
  </p:transition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Грань">
  <a:themeElements>
    <a:clrScheme name="Грань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90C226"/>
      </a:accent1>
      <a:accent2>
        <a:srgbClr val="54A021"/>
      </a:accent2>
      <a:accent3>
        <a:srgbClr val="E6B91E"/>
      </a:accent3>
      <a:accent4>
        <a:srgbClr val="E76618"/>
      </a:accent4>
      <a:accent5>
        <a:srgbClr val="C42F1A"/>
      </a:accent5>
      <a:accent6>
        <a:srgbClr val="918655"/>
      </a:accent6>
      <a:hlink>
        <a:srgbClr val="99CA3C"/>
      </a:hlink>
      <a:folHlink>
        <a:srgbClr val="B9D181"/>
      </a:folHlink>
    </a:clrScheme>
    <a:fontScheme name="Грань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Грань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2093</TotalTime>
  <Words>1308</Words>
  <Application>Microsoft Office PowerPoint</Application>
  <PresentationFormat>Экран (4:3)</PresentationFormat>
  <Paragraphs>313</Paragraphs>
  <Slides>25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10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25</vt:i4>
      </vt:variant>
    </vt:vector>
  </HeadingPairs>
  <TitlesOfParts>
    <vt:vector size="36" baseType="lpstr">
      <vt:lpstr>Arial</vt:lpstr>
      <vt:lpstr>Bernard MT Condensed</vt:lpstr>
      <vt:lpstr>Bodoni MT</vt:lpstr>
      <vt:lpstr>Book Antiqua</vt:lpstr>
      <vt:lpstr>Bookman Old Style</vt:lpstr>
      <vt:lpstr>Calibri</vt:lpstr>
      <vt:lpstr>Raavi</vt:lpstr>
      <vt:lpstr>Times New Roman</vt:lpstr>
      <vt:lpstr>Trebuchet MS</vt:lpstr>
      <vt:lpstr>Wingdings 3</vt:lpstr>
      <vt:lpstr>Грань</vt:lpstr>
      <vt:lpstr>Отчет  об исполнении бюджета МО Мостовский район  за 2020 год</vt:lpstr>
      <vt:lpstr>Презентация PowerPoint</vt:lpstr>
      <vt:lpstr>Доходы бюджета МО Мостовский район  за 2020 год</vt:lpstr>
      <vt:lpstr>Структура доходов бюджета  МО Мостовский район</vt:lpstr>
      <vt:lpstr>Структура налоговых и  неналоговых доходов</vt:lpstr>
      <vt:lpstr>Структура безвозмездных поступлений</vt:lpstr>
      <vt:lpstr>Мероприятия направленные на увеличение наполняемости доходной части консолидированного бюджета в 2020 году</vt:lpstr>
      <vt:lpstr>Исполнение бюджета  по расходам</vt:lpstr>
      <vt:lpstr>Структура  расходов бюджета  за 2020 год</vt:lpstr>
      <vt:lpstr>Муниципальные программы</vt:lpstr>
      <vt:lpstr>                                                         </vt:lpstr>
      <vt:lpstr>Презентация PowerPoint</vt:lpstr>
      <vt:lpstr>Презентация PowerPoint</vt:lpstr>
      <vt:lpstr>МП «Развитие культуры»</vt:lpstr>
      <vt:lpstr>Реализация подпрограмм  МП «Развитие культуры»</vt:lpstr>
      <vt:lpstr>МП «Развитие физической культуры и спорта»</vt:lpstr>
      <vt:lpstr>МП «Экономическое развитие и инновационная экономика»</vt:lpstr>
      <vt:lpstr>Презентация PowerPoint</vt:lpstr>
      <vt:lpstr>Презентация PowerPoint</vt:lpstr>
      <vt:lpstr>Непрограммные расходы </vt:lpstr>
      <vt:lpstr>Межбюджетные трансферты  </vt:lpstr>
      <vt:lpstr>РЕЗЕРВНЫЙ ФОНД </vt:lpstr>
      <vt:lpstr>Источники финансирования дефицита бюджета</vt:lpstr>
      <vt:lpstr>Объем муниципального долга по муниципальному образованию Мостовский район</vt:lpstr>
      <vt:lpstr>Спасибо за внимание!</vt:lpstr>
    </vt:vector>
  </TitlesOfParts>
  <Company>Финансовое управление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Отчет об исполнении бюджета МО Мостовский район за 2015 год</dc:title>
  <dc:creator>С.Б. Пинчук</dc:creator>
  <cp:lastModifiedBy>Е.В. Шевченко</cp:lastModifiedBy>
  <cp:revision>231</cp:revision>
  <cp:lastPrinted>2020-03-12T07:24:31Z</cp:lastPrinted>
  <dcterms:created xsi:type="dcterms:W3CDTF">2016-04-18T07:48:36Z</dcterms:created>
  <dcterms:modified xsi:type="dcterms:W3CDTF">2021-05-14T10:57:00Z</dcterms:modified>
</cp:coreProperties>
</file>

<file path=docProps/thumbnail.jpeg>
</file>