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83" r:id="rId3"/>
    <p:sldId id="277" r:id="rId4"/>
    <p:sldId id="257" r:id="rId5"/>
    <p:sldId id="278" r:id="rId6"/>
    <p:sldId id="284" r:id="rId7"/>
    <p:sldId id="280" r:id="rId8"/>
    <p:sldId id="258" r:id="rId9"/>
    <p:sldId id="259" r:id="rId10"/>
    <p:sldId id="260" r:id="rId11"/>
    <p:sldId id="282" r:id="rId12"/>
    <p:sldId id="264" r:id="rId13"/>
    <p:sldId id="265" r:id="rId14"/>
    <p:sldId id="266" r:id="rId15"/>
    <p:sldId id="267" r:id="rId16"/>
    <p:sldId id="286" r:id="rId17"/>
    <p:sldId id="288" r:id="rId18"/>
    <p:sldId id="269" r:id="rId19"/>
    <p:sldId id="270" r:id="rId20"/>
    <p:sldId id="271" r:id="rId21"/>
    <p:sldId id="272" r:id="rId22"/>
    <p:sldId id="273" r:id="rId23"/>
    <p:sldId id="274" r:id="rId24"/>
    <p:sldId id="285" r:id="rId25"/>
    <p:sldId id="276" r:id="rId26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3300"/>
    <a:srgbClr val="FF9900"/>
    <a:srgbClr val="CC00FF"/>
    <a:srgbClr val="00FF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4" autoAdjust="0"/>
    <p:restoredTop sz="94737" autoAdjust="0"/>
  </p:normalViewPr>
  <p:slideViewPr>
    <p:cSldViewPr>
      <p:cViewPr varScale="1">
        <p:scale>
          <a:sx n="106" d="100"/>
          <a:sy n="106" d="100"/>
        </p:scale>
        <p:origin x="1188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933095519995053E-2"/>
          <c:w val="0.79639277729172753"/>
          <c:h val="0.936347189856009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Годовое бюджетное назначение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-0.14787744108583623"/>
                  <c:y val="-1.2724668724495593E-3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 1 800,8</a:t>
                    </a:r>
                  </a:p>
                  <a:p>
                    <a:r>
                      <a:rPr lang="ru-RU" sz="2000" b="1" dirty="0" smtClean="0"/>
                      <a:t>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1800.8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8.1570602362119951E-2"/>
                  <c:y val="-4.2565421002582288E-2"/>
                </c:manualLayout>
              </c:layout>
              <c:tx>
                <c:rich>
                  <a:bodyPr/>
                  <a:lstStyle/>
                  <a:p>
                    <a:r>
                      <a:rPr lang="ru-RU" sz="2000" b="1" dirty="0" smtClean="0"/>
                      <a:t>1 810,6</a:t>
                    </a:r>
                  </a:p>
                  <a:p>
                    <a:r>
                      <a:rPr lang="ru-RU" sz="2000" b="1" dirty="0" smtClean="0"/>
                      <a:t>млн. руб.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1810.6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59678432"/>
        <c:axId val="161024176"/>
        <c:axId val="111668144"/>
      </c:bar3DChart>
      <c:catAx>
        <c:axId val="159678432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161024176"/>
        <c:crosses val="autoZero"/>
        <c:auto val="1"/>
        <c:lblAlgn val="ctr"/>
        <c:lblOffset val="100"/>
        <c:noMultiLvlLbl val="0"/>
      </c:catAx>
      <c:valAx>
        <c:axId val="16102417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59678432"/>
        <c:crosses val="autoZero"/>
        <c:crossBetween val="between"/>
      </c:valAx>
      <c:serAx>
        <c:axId val="111668144"/>
        <c:scaling>
          <c:orientation val="minMax"/>
        </c:scaling>
        <c:delete val="1"/>
        <c:axPos val="b"/>
        <c:majorTickMark val="out"/>
        <c:minorTickMark val="none"/>
        <c:tickLblPos val="none"/>
        <c:crossAx val="161024176"/>
        <c:crosses val="autoZero"/>
      </c:serAx>
    </c:plotArea>
    <c:legend>
      <c:legendPos val="r"/>
      <c:legendEntry>
        <c:idx val="0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>
                <a:latin typeface="Bernard MT Condensed" pitchFamily="18" charset="0"/>
              </a:defRPr>
            </a:pPr>
            <a:endParaRPr lang="ru-RU"/>
          </a:p>
        </c:txPr>
      </c:legendEntry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  <a:latin typeface="Book Antiqua" pitchFamily="18" charset="0"/>
              </a:defRPr>
            </a:pPr>
            <a:r>
              <a:rPr lang="ru-RU" dirty="0" smtClean="0"/>
              <a:t>млн.рублей</a:t>
            </a:r>
            <a:endParaRPr lang="ru-RU" dirty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163742690058478E-2"/>
          <c:y val="0.11799455985321815"/>
          <c:w val="0.96783625730994149"/>
          <c:h val="0.670107303555468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476E-3"/>
                  <c:y val="-8.1012667455985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2592592592593143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6296296296296476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Краевой бюджет</c:v>
                </c:pt>
                <c:pt idx="1">
                  <c:v>Районный бюджет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287</c:v>
                </c:pt>
                <c:pt idx="1">
                  <c:v>9.6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5864800"/>
        <c:axId val="235864240"/>
        <c:axId val="0"/>
      </c:bar3DChart>
      <c:catAx>
        <c:axId val="235864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Book Antiqua" pitchFamily="18" charset="0"/>
              </a:defRPr>
            </a:pPr>
            <a:endParaRPr lang="ru-RU"/>
          </a:p>
        </c:txPr>
        <c:crossAx val="235864240"/>
        <c:crosses val="autoZero"/>
        <c:auto val="1"/>
        <c:lblAlgn val="ctr"/>
        <c:lblOffset val="100"/>
        <c:noMultiLvlLbl val="0"/>
      </c:catAx>
      <c:valAx>
        <c:axId val="235864240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2358648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081662222716005E-2"/>
          <c:y val="7.6984718711809799E-2"/>
          <c:w val="0.81139954356923361"/>
          <c:h val="0.91930410509943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доходов бюджета МО Мостовский район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accent1"/>
              </a:solidFill>
            </a:ln>
          </c:spPr>
          <c:explosion val="25"/>
          <c:dPt>
            <c:idx val="0"/>
            <c:bubble3D val="0"/>
            <c:spPr>
              <a:solidFill>
                <a:schemeClr val="accent1"/>
              </a:solidFill>
              <a:ln w="38100" cap="flat" cmpd="sng" algn="ctr">
                <a:solidFill>
                  <a:schemeClr val="lt1"/>
                </a:solidFill>
                <a:prstDash val="solid"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9525" cap="flat" cmpd="sng" algn="ctr">
                <a:solidFill>
                  <a:schemeClr val="accent1"/>
                </a:solidFill>
                <a:prstDash val="solid"/>
              </a:ln>
              <a:effectLst>
                <a:outerShdw blurRad="57150" dist="38100" dir="5400000" algn="ctr" rotWithShape="0">
                  <a:schemeClr val="accent1">
                    <a:shade val="9000"/>
                    <a:satMod val="105000"/>
                    <a:alpha val="48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9.7164666888864201E-2"/>
                  <c:y val="7.0106142720253312E-2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372,7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3308881978249704"/>
                  <c:y val="-0.24596272109031991"/>
                </c:manualLayout>
              </c:layout>
              <c:tx>
                <c:rich>
                  <a:bodyPr/>
                  <a:lstStyle/>
                  <a:p>
                    <a:r>
                      <a:rPr lang="ru-RU" sz="2400" dirty="0" smtClean="0"/>
                      <a:t>1 437,9</a:t>
                    </a:r>
                  </a:p>
                  <a:p>
                    <a:r>
                      <a:rPr lang="ru-RU" sz="2400" dirty="0" smtClean="0"/>
                      <a:t> млн. руб.</a:t>
                    </a:r>
                  </a:p>
                  <a:p>
                    <a:endParaRPr lang="ru-RU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gradFill rotWithShape="1">
                <a:gsLst>
                  <a:gs pos="0">
                    <a:schemeClr val="accent6">
                      <a:tint val="75000"/>
                      <a:shade val="85000"/>
                      <a:satMod val="230000"/>
                    </a:schemeClr>
                  </a:gs>
                  <a:gs pos="25000">
                    <a:schemeClr val="accent6">
                      <a:tint val="90000"/>
                      <a:shade val="70000"/>
                      <a:satMod val="220000"/>
                    </a:schemeClr>
                  </a:gs>
                  <a:gs pos="50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65000">
                    <a:schemeClr val="accent6">
                      <a:tint val="90000"/>
                      <a:shade val="58000"/>
                      <a:satMod val="225000"/>
                    </a:schemeClr>
                  </a:gs>
                  <a:gs pos="80000">
                    <a:schemeClr val="accent6">
                      <a:tint val="90000"/>
                      <a:shade val="69000"/>
                      <a:satMod val="220000"/>
                    </a:schemeClr>
                  </a:gs>
                  <a:gs pos="100000">
                    <a:schemeClr val="accent6">
                      <a:tint val="77000"/>
                      <a:shade val="80000"/>
                      <a:satMod val="230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76200" dist="50800" dir="5400000" rotWithShape="0">
                  <a:srgbClr val="4E3B30">
                    <a:alpha val="60000"/>
                  </a:srgbClr>
                </a:outerShdw>
              </a:effectLst>
              <a:scene3d>
                <a:camera prst="obliqueTopLeft" fov="600000">
                  <a:rot lat="0" lon="0" rev="0"/>
                </a:camera>
                <a:lightRig rig="balanced" dir="t">
                  <a:rot lat="0" lon="0" rev="19200000"/>
                </a:lightRig>
              </a:scene3d>
              <a:sp3d contourW="12700" prstMaterial="matte">
                <a:bevelT w="60000" h="50800"/>
                <a:contourClr>
                  <a:schemeClr val="accent6">
                    <a:shade val="60000"/>
                    <a:satMod val="110000"/>
                  </a:schemeClr>
                </a:contourClr>
              </a:sp3d>
            </c:spPr>
            <c:txPr>
              <a:bodyPr/>
              <a:lstStyle/>
              <a:p>
                <a:pPr>
                  <a:defRPr>
                    <a:solidFill>
                      <a:schemeClr val="lt1"/>
                    </a:solidFill>
                    <a:latin typeface="Bernard MT Condensed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372.7</c:v>
                </c:pt>
                <c:pt idx="1">
                  <c:v>1437.9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0530531329852475"/>
          <c:y val="0.43796652802466546"/>
          <c:w val="0.28587622208643482"/>
          <c:h val="0.54569978335740565"/>
        </c:manualLayout>
      </c:layout>
      <c:overlay val="0"/>
      <c:txPr>
        <a:bodyPr/>
        <a:lstStyle/>
        <a:p>
          <a:pPr>
            <a:defRPr>
              <a:latin typeface="Bernard MT Condensed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28702725322012E-3"/>
          <c:y val="0"/>
          <c:w val="0.61510749955574762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rgbClr val="FF9900"/>
              </a:solidFill>
              <a:ln>
                <a:solidFill>
                  <a:schemeClr val="bg2">
                    <a:lumMod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9900FF"/>
              </a:solidFill>
            </c:spPr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0.15849138532266113"/>
                  <c:y val="-0.1426655089853140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70,2%</a:t>
                    </a:r>
                  </a:p>
                  <a:p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b="1" dirty="0" smtClean="0"/>
                      <a:t>3,7%</a:t>
                    </a:r>
                  </a:p>
                  <a:p>
                    <a:endParaRPr lang="en-US" dirty="0"/>
                  </a:p>
                </c:rich>
              </c:tx>
              <c:dLblPos val="outEnd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166685455841301E-3"/>
                  <c:y val="1.2780383500061989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4,7%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061667981908891E-2"/>
                  <c:y val="1.5336258934192498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4,0%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6.095490884702618E-2"/>
                  <c:y val="0.10001646354913866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/>
                      <a:t>9,1%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336670800285086E-2"/>
                  <c:y val="4.089722720019836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1,9%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7.2800090188038263E-2"/>
                  <c:y val="0.135472065100657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3,5%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4.5500056367524175E-3"/>
                  <c:y val="1.789253690008678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2,9%</a:t>
                    </a:r>
                    <a:endParaRPr lang="en-US" dirty="0"/>
                  </a:p>
                </c:rich>
              </c:tx>
              <c:dLblPos val="bestFit"/>
              <c:showLegendKey val="1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ok Antiqua" panose="02040602050305030304" pitchFamily="18" charset="0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НДФЛ</c:v>
                </c:pt>
                <c:pt idx="1">
                  <c:v>ЕНВД</c:v>
                </c:pt>
                <c:pt idx="2">
                  <c:v>УСН</c:v>
                </c:pt>
                <c:pt idx="3">
                  <c:v>налог на прибыль</c:v>
                </c:pt>
                <c:pt idx="4">
                  <c:v>арендная плата на землю</c:v>
                </c:pt>
                <c:pt idx="5">
                  <c:v>государственная пошлина</c:v>
                </c:pt>
                <c:pt idx="6">
                  <c:v>продажа земли</c:v>
                </c:pt>
                <c:pt idx="7">
                  <c:v>прочие доходы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70.2</c:v>
                </c:pt>
                <c:pt idx="1">
                  <c:v>3.7</c:v>
                </c:pt>
                <c:pt idx="2">
                  <c:v>4.7</c:v>
                </c:pt>
                <c:pt idx="3">
                  <c:v>4</c:v>
                </c:pt>
                <c:pt idx="4">
                  <c:v>9.1</c:v>
                </c:pt>
                <c:pt idx="5">
                  <c:v>1.9</c:v>
                </c:pt>
                <c:pt idx="6" formatCode="0.0">
                  <c:v>3.5</c:v>
                </c:pt>
                <c:pt idx="7">
                  <c:v>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704858073296357"/>
          <c:y val="3.1367576297370255E-2"/>
          <c:w val="0.34295141926703632"/>
          <c:h val="0.89492137602157373"/>
        </c:manualLayout>
      </c:layout>
      <c:overlay val="0"/>
      <c:txPr>
        <a:bodyPr/>
        <a:lstStyle/>
        <a:p>
          <a:pPr>
            <a:defRPr b="1">
              <a:latin typeface="Book Antiqua" panose="0204060205030503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n-ea"/>
                <a:cs typeface="+mn-cs"/>
              </a:defRPr>
            </a:pPr>
            <a:r>
              <a:rPr lang="ru-RU" sz="1600">
                <a:latin typeface="Book Antiqua" panose="02040602050305030304" pitchFamily="18" charset="0"/>
              </a:rPr>
              <a:t>млн.рублей</a:t>
            </a:r>
          </a:p>
        </c:rich>
      </c:tx>
      <c:layout>
        <c:manualLayout>
          <c:xMode val="edge"/>
          <c:yMode val="edge"/>
          <c:x val="0.40095397614771838"/>
          <c:y val="1.68361996852824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tx>
                <c:rich>
                  <a:bodyPr/>
                  <a:lstStyle/>
                  <a:p>
                    <a:fld id="{B238EE46-85E3-4B61-AC41-EDA106ED42F5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3E28D294-DAFA-4526-A31C-41D89DF31018}" type="VALUE">
                      <a:rPr lang="en-US" smtClean="0"/>
                      <a:pPr/>
                      <a:t>[ЗНАЧЕНИЕ]</a:t>
                    </a:fld>
                    <a:endParaRPr lang="ru-RU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Book Antiqua" panose="0204060205030503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Краевой и федеральный бюджеты</c:v>
                </c:pt>
                <c:pt idx="1">
                  <c:v>Местный бюджет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1123.2</c:v>
                </c:pt>
                <c:pt idx="1">
                  <c:v>596.5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3.5080476192880329E-2"/>
          <c:y val="0.11091668826920466"/>
          <c:w val="0.91904140434490667"/>
          <c:h val="8.05166269003620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Book Antiqua" panose="0204060205030503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893309551999506E-2"/>
          <c:w val="0.79639277729172753"/>
          <c:h val="0.93634718985600895"/>
        </c:manualLayout>
      </c:layout>
      <c:bar3DChart>
        <c:barDir val="col"/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0923184"/>
        <c:axId val="160924304"/>
        <c:axId val="111668768"/>
      </c:bar3DChart>
      <c:catAx>
        <c:axId val="160923184"/>
        <c:scaling>
          <c:orientation val="minMax"/>
        </c:scaling>
        <c:delete val="1"/>
        <c:axPos val="b"/>
        <c:majorTickMark val="out"/>
        <c:minorTickMark val="none"/>
        <c:tickLblPos val="none"/>
        <c:crossAx val="160924304"/>
        <c:crosses val="autoZero"/>
        <c:auto val="1"/>
        <c:lblAlgn val="ctr"/>
        <c:lblOffset val="100"/>
        <c:noMultiLvlLbl val="0"/>
      </c:catAx>
      <c:valAx>
        <c:axId val="16092430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60923184"/>
        <c:crosses val="autoZero"/>
        <c:crossBetween val="between"/>
      </c:valAx>
      <c:serAx>
        <c:axId val="111668768"/>
        <c:scaling>
          <c:orientation val="minMax"/>
        </c:scaling>
        <c:delete val="1"/>
        <c:axPos val="b"/>
        <c:majorTickMark val="out"/>
        <c:minorTickMark val="none"/>
        <c:tickLblPos val="none"/>
        <c:crossAx val="160924304"/>
        <c:crosses val="autoZero"/>
      </c:serAx>
    </c:plotArea>
    <c:legend>
      <c:legendPos val="r"/>
      <c:layout>
        <c:manualLayout>
          <c:xMode val="edge"/>
          <c:yMode val="edge"/>
          <c:x val="0.77758870418975379"/>
          <c:y val="0.3471671841371094"/>
          <c:w val="0.21315203655098691"/>
          <c:h val="0.2238207181913769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41755915246173E-3"/>
          <c:y val="0"/>
          <c:w val="0.7320144228836156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7"/>
          <c:dPt>
            <c:idx val="0"/>
            <c:bubble3D val="0"/>
            <c:spPr>
              <a:solidFill>
                <a:srgbClr val="8CC69A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C5C000"/>
              </a:solidFill>
            </c:spPr>
          </c:dPt>
          <c:dPt>
            <c:idx val="3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chemeClr val="tx1"/>
              </a:solidFill>
            </c:spPr>
          </c:dPt>
          <c:dLbls>
            <c:dLbl>
              <c:idx val="0"/>
              <c:layout>
                <c:manualLayout>
                  <c:x val="-8.9311475472484206E-2"/>
                  <c:y val="0.103397490026474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3403946395440172"/>
                  <c:y val="5.35910402898216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0411081664122165"/>
                  <c:y val="-1.8557144326074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0347142739767399E-2"/>
                  <c:y val="-5.6377291625770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8530388783053763E-2"/>
                  <c:y val="-5.41706005095559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9.5300411133901905E-2"/>
                  <c:y val="-2.3770679176273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9.5867519522112962E-2"/>
                  <c:y val="8.01429360356336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65000"/>
                    <a:lumOff val="35000"/>
                  </a:prstClr>
                </a:solidFill>
              </a:ln>
              <a:effectLst/>
            </c:spPr>
            <c:txPr>
              <a:bodyPr/>
              <a:lstStyle/>
              <a:p>
                <a:pPr>
                  <a:defRPr sz="1400" b="1">
                    <a:latin typeface="Bookman Old Style" panose="020506040505050202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</c15:spPr>
              </c:ext>
            </c:extLst>
          </c:dLbls>
          <c:cat>
            <c:strRef>
              <c:f>Лист1!$A$3:$A$9</c:f>
              <c:strCache>
                <c:ptCount val="7"/>
                <c:pt idx="0">
                  <c:v>Обеспечение госгарантий на получение общедоступного бесплатного образования </c:v>
                </c:pt>
                <c:pt idx="1">
                  <c:v>Организация и обеспечение бесплатным горячим питанием 1-4 кл.</c:v>
                </c:pt>
                <c:pt idx="2">
                  <c:v>Федеральный проект «Современная школа» </c:v>
                </c:pt>
                <c:pt idx="3">
                  <c:v>Федеральный проект «Безопасность дорожного движения» </c:v>
                </c:pt>
                <c:pt idx="4">
                  <c:v>Капитальный и текущий ремонт, МТО (ср-ва ЗСК)</c:v>
                </c:pt>
                <c:pt idx="5">
                  <c:v>Соц.выплаты</c:v>
                </c:pt>
                <c:pt idx="6">
                  <c:v>другие расходы</c:v>
                </c:pt>
              </c:strCache>
            </c:strRef>
          </c:cat>
          <c:val>
            <c:numRef>
              <c:f>Лист1!$B$3:$B$9</c:f>
              <c:numCache>
                <c:formatCode>#,##0.0</c:formatCode>
                <c:ptCount val="7"/>
                <c:pt idx="0">
                  <c:v>864.6</c:v>
                </c:pt>
                <c:pt idx="1">
                  <c:v>12.2</c:v>
                </c:pt>
                <c:pt idx="2">
                  <c:v>4.9000000000000004</c:v>
                </c:pt>
                <c:pt idx="3">
                  <c:v>4.5</c:v>
                </c:pt>
                <c:pt idx="4">
                  <c:v>12.6</c:v>
                </c:pt>
                <c:pt idx="5">
                  <c:v>23.9</c:v>
                </c:pt>
                <c:pt idx="6">
                  <c:v>33.1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9989777879736581"/>
          <c:y val="0"/>
          <c:w val="0.30010222120263408"/>
          <c:h val="1"/>
        </c:manualLayout>
      </c:layout>
      <c:overlay val="0"/>
      <c:txPr>
        <a:bodyPr/>
        <a:lstStyle/>
        <a:p>
          <a:pPr>
            <a:defRPr sz="1300" b="1" kern="900" spc="0" baseline="0">
              <a:solidFill>
                <a:schemeClr val="tx1"/>
              </a:solidFill>
              <a:latin typeface="Book Antiqua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5.3156141122895892E-2"/>
          <c:w val="0.77015043258481575"/>
          <c:h val="0.9468438588771046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МП "Социальная поддержка" граждан"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6000"/>
                    <a:lumMod val="100000"/>
                  </a:schemeClr>
                </a:gs>
                <a:gs pos="78000">
                  <a:schemeClr val="accent1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l"/>
            </a:scene3d>
            <a:sp3d prstMaterial="plastic">
              <a:bevelT w="139700" h="139700" prst="divot"/>
              <a:bevelB/>
            </a:sp3d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b="1" dirty="0" smtClean="0">
                        <a:latin typeface="Bodoni MT" pitchFamily="18" charset="0"/>
                      </a:rPr>
                      <a:t>74,2</a:t>
                    </a:r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74.2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МП "Дети Кубани"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96000"/>
                    <a:lumMod val="100000"/>
                  </a:schemeClr>
                </a:gs>
                <a:gs pos="78000">
                  <a:schemeClr val="accent3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l"/>
            </a:scene3d>
            <a:sp3d prstMaterial="plastic">
              <a:bevelT w="139700" h="139700" prst="divot"/>
            </a:sp3d>
          </c:spPr>
          <c:invertIfNegative val="0"/>
          <c:dLbls>
            <c:dLbl>
              <c:idx val="0"/>
              <c:layout>
                <c:manualLayout>
                  <c:x val="9.2593200155535547E-3"/>
                  <c:y val="2.6578165686968882E-2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/>
                      <a:t>42,3 </a:t>
                    </a:r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24222319432291"/>
                      <c:h val="0.12283900975854667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42.3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МП "Региональная политика и развитие гражданского общества"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96000"/>
                    <a:lumMod val="100000"/>
                  </a:schemeClr>
                </a:gs>
                <a:gs pos="78000">
                  <a:schemeClr val="accent5">
                    <a:shade val="94000"/>
                    <a:lumMod val="94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0800" dist="381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l"/>
            </a:scene3d>
            <a:sp3d prstMaterial="plastic">
              <a:bevelT w="139700" h="139700" prst="divot"/>
            </a:sp3d>
          </c:spPr>
          <c:invertIfNegative val="0"/>
          <c:dLbls>
            <c:dLbl>
              <c:idx val="0"/>
              <c:layout>
                <c:manualLayout>
                  <c:x val="2.9321048410615228E-2"/>
                  <c:y val="-4.8323764657178083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18,4</a:t>
                    </a:r>
                    <a:endParaRPr lang="ru-RU" b="1" baseline="0" dirty="0" smtClean="0"/>
                  </a:p>
                  <a:p>
                    <a:r>
                      <a:rPr lang="ru-RU" sz="1400" dirty="0" err="1" smtClean="0"/>
                      <a:t>млн.рублей</a:t>
                    </a:r>
                    <a:endParaRPr lang="ru-RU" sz="14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124222319432291"/>
                      <c:h val="0.1095254320934102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Bodoni MT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18.399999999999999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8"/>
        <c:overlap val="30"/>
        <c:axId val="237717680"/>
        <c:axId val="237718240"/>
      </c:barChart>
      <c:catAx>
        <c:axId val="23771768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237718240"/>
        <c:crosses val="autoZero"/>
        <c:auto val="1"/>
        <c:lblAlgn val="ctr"/>
        <c:lblOffset val="100"/>
        <c:noMultiLvlLbl val="0"/>
      </c:catAx>
      <c:valAx>
        <c:axId val="2377182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3771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9098911247205208"/>
          <c:y val="9.4740643120817217E-2"/>
          <c:w val="0.30901088752794792"/>
          <c:h val="0.769443323548722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Book Antiqua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12700" cap="rnd" cmpd="sng" algn="ctr">
      <a:noFill/>
      <a:prstDash val="solid"/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0541814798355737"/>
          <c:y val="8.7691059761766928E-4"/>
          <c:w val="0.60319962054024645"/>
          <c:h val="0.880126940380118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6000"/>
                      <a:lumMod val="100000"/>
                    </a:schemeClr>
                  </a:gs>
                  <a:gs pos="78000">
                    <a:schemeClr val="accent1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3">
                      <a:tint val="96000"/>
                      <a:lumMod val="100000"/>
                    </a:schemeClr>
                  </a:gs>
                  <a:gs pos="78000">
                    <a:schemeClr val="accent3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5">
                      <a:tint val="96000"/>
                      <a:lumMod val="100000"/>
                    </a:schemeClr>
                  </a:gs>
                  <a:gs pos="78000">
                    <a:schemeClr val="accent5">
                      <a:shade val="94000"/>
                      <a:lumMod val="94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38100" dist="254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-9.4672071877071148E-2"/>
                  <c:y val="-1.6200174545532454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1,2</a:t>
                    </a:r>
                  </a:p>
                  <a:p>
                    <a:r>
                      <a:rPr lang="ru-RU" sz="2000" dirty="0" smtClean="0"/>
                      <a:t>млн.рублей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6903306241835198"/>
                  <c:y val="-0.10116680475931054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15,7</a:t>
                    </a:r>
                  </a:p>
                  <a:p>
                    <a:r>
                      <a:rPr lang="ru-RU" sz="2000" dirty="0" smtClean="0"/>
                      <a:t>млн.рублей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8653597876098062E-2"/>
                  <c:y val="6.5425294110560597E-2"/>
                </c:manualLayout>
              </c:layout>
              <c:tx>
                <c:rich>
                  <a:bodyPr/>
                  <a:lstStyle/>
                  <a:p>
                    <a:r>
                      <a:rPr lang="ru-RU" sz="2000" dirty="0" smtClean="0"/>
                      <a:t>18,4 </a:t>
                    </a:r>
                  </a:p>
                  <a:p>
                    <a:r>
                      <a:rPr lang="ru-RU" sz="2000" dirty="0" err="1" smtClean="0"/>
                      <a:t>млн.рублей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2"/>
                    </a:solidFill>
                    <a:latin typeface="Bodoni MT" panose="02070603080606020203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 МП "Комплексное и устойчивое развитие в сфере строительства,архитектуры и дорожного хозяйства"</c:v>
                </c:pt>
                <c:pt idx="1">
                  <c:v>МП "Развитие здравоохранения"</c:v>
                </c:pt>
                <c:pt idx="2">
                  <c:v>МП"Обеспечение безопасности населения"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1.2</c:v>
                </c:pt>
                <c:pt idx="1">
                  <c:v>15.7</c:v>
                </c:pt>
                <c:pt idx="2">
                  <c:v>18.399999999999999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2246306635273461"/>
          <c:w val="0.98468189837144526"/>
          <c:h val="0.264787346252022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2"/>
              </a:solidFill>
              <a:latin typeface="Bodoni MT" panose="02070603080606020203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2"/>
    </mc:Choice>
    <mc:Fallback>
      <c:style val="22"/>
    </mc:Fallback>
  </mc:AlternateContent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  <a:latin typeface="Book Antiqua" pitchFamily="18" charset="0"/>
              </a:defRPr>
            </a:pPr>
            <a:r>
              <a:rPr lang="ru-RU" dirty="0" smtClean="0"/>
              <a:t>млн.рублей</a:t>
            </a:r>
            <a:endParaRPr lang="ru-RU" dirty="0"/>
          </a:p>
        </c:rich>
      </c:tx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163742690058478E-2"/>
          <c:y val="0.11799455985321815"/>
          <c:w val="0.96783625730994149"/>
          <c:h val="0.6701073035554683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2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4.6296296296296476E-3"/>
                  <c:y val="-8.10126674559855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9.2592592592593143E-3"/>
                  <c:y val="-9.2585905663983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6296296296296476E-3"/>
                  <c:y val="-8.39059770079853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Bodoni MT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Бюджет поселений</c:v>
                </c:pt>
                <c:pt idx="1">
                  <c:v>Краевой и федеральный бюджеты</c:v>
                </c:pt>
                <c:pt idx="2">
                  <c:v>Районный бюджет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123.1</c:v>
                </c:pt>
                <c:pt idx="1">
                  <c:v>16.399999999999999</c:v>
                </c:pt>
                <c:pt idx="2">
                  <c:v>66.5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37723280"/>
        <c:axId val="237723840"/>
        <c:axId val="0"/>
      </c:bar3DChart>
      <c:catAx>
        <c:axId val="237723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latin typeface="Book Antiqua" pitchFamily="18" charset="0"/>
              </a:defRPr>
            </a:pPr>
            <a:endParaRPr lang="ru-RU"/>
          </a:p>
        </c:txPr>
        <c:crossAx val="237723840"/>
        <c:crosses val="autoZero"/>
        <c:auto val="1"/>
        <c:lblAlgn val="ctr"/>
        <c:lblOffset val="100"/>
        <c:noMultiLvlLbl val="0"/>
      </c:catAx>
      <c:valAx>
        <c:axId val="237723840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one"/>
        <c:crossAx val="237723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01392-D648-4B7B-A7AB-56684D66FBC9}" type="datetimeFigureOut">
              <a:rPr lang="ru-RU" smtClean="0"/>
              <a:pPr/>
              <a:t>14.05.2021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DC4FA-6235-4908-BFB1-A36D8E79D5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69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994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320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4167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854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1070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585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551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158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075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261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871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92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45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60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329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81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14.05.2021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2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896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Отчет </a:t>
            </a:r>
            <a:b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об исполнении бюджета МО Мостовский район </a:t>
            </a:r>
            <a:b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за 2020</a:t>
            </a:r>
            <a:r>
              <a:rPr lang="ru-RU" sz="4000" b="1" dirty="0" smtClean="0"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Book Antiqua" pitchFamily="18" charset="0"/>
              </a:rPr>
              <a:t>год</a:t>
            </a:r>
            <a:endParaRPr lang="ru-RU" b="1" dirty="0">
              <a:solidFill>
                <a:srgbClr val="0070C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761681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347713" cy="153682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6"/>
                </a:solidFill>
                <a:latin typeface="Book Antiqua" pitchFamily="18" charset="0"/>
              </a:rPr>
              <a:t>Муниципальные программы</a:t>
            </a:r>
            <a:endParaRPr lang="ru-RU" b="1" dirty="0">
              <a:solidFill>
                <a:schemeClr val="accent6"/>
              </a:solidFill>
              <a:latin typeface="Book Antiqu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4847858"/>
              </p:ext>
            </p:extLst>
          </p:nvPr>
        </p:nvGraphicFramePr>
        <p:xfrm>
          <a:off x="609600" y="1988840"/>
          <a:ext cx="792284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5754461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95536" y="36240"/>
            <a:ext cx="8301608" cy="1160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7892554"/>
              </p:ext>
            </p:extLst>
          </p:nvPr>
        </p:nvGraphicFramePr>
        <p:xfrm>
          <a:off x="395536" y="1772816"/>
          <a:ext cx="8229600" cy="49655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4063110"/>
              </p:ext>
            </p:extLst>
          </p:nvPr>
        </p:nvGraphicFramePr>
        <p:xfrm>
          <a:off x="0" y="1295401"/>
          <a:ext cx="8892480" cy="530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МП «Развитие ОБРАЗОВАНИЯ»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cap="all" dirty="0" smtClean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млн.рублей</a:t>
            </a:r>
            <a:endParaRPr kumimoji="0" lang="ru-RU" sz="2000" b="1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226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176985"/>
              </p:ext>
            </p:extLst>
          </p:nvPr>
        </p:nvGraphicFramePr>
        <p:xfrm>
          <a:off x="395536" y="1196752"/>
          <a:ext cx="8229600" cy="5256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697539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8754130"/>
              </p:ext>
            </p:extLst>
          </p:nvPr>
        </p:nvGraphicFramePr>
        <p:xfrm>
          <a:off x="395536" y="476672"/>
          <a:ext cx="8352928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7761694"/>
      </p:ext>
    </p:extLst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706817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Book Antiqua" pitchFamily="18" charset="0"/>
                <a:cs typeface="Raavi" pitchFamily="34" charset="0"/>
              </a:rPr>
              <a:t>МП «Развитие культуры»</a:t>
            </a:r>
            <a:endParaRPr lang="ru-RU" dirty="0">
              <a:solidFill>
                <a:srgbClr val="0070C0"/>
              </a:solidFill>
              <a:latin typeface="Book Antiqua" pitchFamily="18" charset="0"/>
              <a:cs typeface="Raavi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28793"/>
              </p:ext>
            </p:extLst>
          </p:nvPr>
        </p:nvGraphicFramePr>
        <p:xfrm>
          <a:off x="304800" y="1124744"/>
          <a:ext cx="8686800" cy="4955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93741878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332656"/>
            <a:ext cx="7200800" cy="12961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Book Antiqua" pitchFamily="18" charset="0"/>
              </a:rPr>
              <a:t>Реализация подпрограмм </a:t>
            </a:r>
            <a:br>
              <a:rPr lang="ru-RU" b="1" dirty="0" smtClean="0">
                <a:solidFill>
                  <a:srgbClr val="00B050"/>
                </a:solidFill>
                <a:latin typeface="Book Antiqua" pitchFamily="18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Book Antiqua" pitchFamily="18" charset="0"/>
              </a:rPr>
              <a:t>МП «Развитие культуры»</a:t>
            </a:r>
            <a:endParaRPr lang="ru-RU" b="1" dirty="0">
              <a:solidFill>
                <a:srgbClr val="00B05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772816"/>
            <a:ext cx="8424936" cy="4824536"/>
          </a:xfrm>
        </p:spPr>
        <p:txBody>
          <a:bodyPr>
            <a:noAutofit/>
          </a:bodyPr>
          <a:lstStyle/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) Поддержка муниципальных учреждений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культуры –         </a:t>
            </a:r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12,2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млн.рублей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Культура Кубани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0,5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млн.рублей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3) Совершенствование деятельности муниципальных учреждений отрасли «Культура, искусство и кинематография» – </a:t>
            </a:r>
            <a:r>
              <a:rPr lang="ru-RU" sz="23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180,0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4) Обеспечение деятельности отдела культуры –                     </a:t>
            </a:r>
            <a:r>
              <a:rPr lang="ru-RU" sz="23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9,4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млн.рублей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образовательных организаций в сфере культуры музыкальными инструментами, оборудованием и учебными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материалами – </a:t>
            </a:r>
            <a:r>
              <a:rPr lang="ru-RU" sz="23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3,9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млн.рублей.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69142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20688"/>
            <a:ext cx="7706817" cy="14401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МП «Развитие физической культуры и спорта»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92896"/>
            <a:ext cx="8136904" cy="4104456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деятельности подведомственных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29,4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 инструкторов по спорту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млн. рублей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деятельности отдела по физической культуре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спорту – </a:t>
            </a: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1,1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млн. рублей;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автобуса для подвоза детей к местам соревнований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(средства ЗСК) – </a:t>
            </a:r>
            <a:r>
              <a:rPr lang="ru-RU" sz="24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2,0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млн. рублей.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85974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706817" cy="1320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  <a:cs typeface="Raavi" pitchFamily="34" charset="0"/>
              </a:rPr>
              <a:t>МП «</a:t>
            </a:r>
            <a:r>
              <a:rPr lang="ru-RU" dirty="0">
                <a:solidFill>
                  <a:srgbClr val="0070C0"/>
                </a:solidFill>
                <a:latin typeface="Bookman Old Style" panose="02050604050505020204" pitchFamily="18" charset="0"/>
              </a:rPr>
              <a:t>Экономическое развитие и инновационная экономика</a:t>
            </a:r>
            <a:r>
              <a:rPr lang="ru-RU" dirty="0" smtClean="0">
                <a:solidFill>
                  <a:srgbClr val="0070C0"/>
                </a:solidFill>
                <a:latin typeface="Bookman Old Style" panose="02050604050505020204" pitchFamily="18" charset="0"/>
                <a:cs typeface="Raavi" pitchFamily="34" charset="0"/>
              </a:rPr>
              <a:t>»</a:t>
            </a:r>
            <a:endParaRPr lang="ru-RU" dirty="0">
              <a:solidFill>
                <a:srgbClr val="0070C0"/>
              </a:solidFill>
              <a:latin typeface="Bookman Old Style" panose="02050604050505020204" pitchFamily="18" charset="0"/>
              <a:cs typeface="Raavi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91361"/>
              </p:ext>
            </p:extLst>
          </p:nvPr>
        </p:nvGraphicFramePr>
        <p:xfrm>
          <a:off x="304800" y="1772816"/>
          <a:ext cx="86868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4503558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9669790"/>
              </p:ext>
            </p:extLst>
          </p:nvPr>
        </p:nvGraphicFramePr>
        <p:xfrm>
          <a:off x="467544" y="404664"/>
          <a:ext cx="8507288" cy="5981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168352"/>
                <a:gridCol w="1234480"/>
                <a:gridCol w="1224136"/>
                <a:gridCol w="1080120"/>
                <a:gridCol w="1296144"/>
              </a:tblGrid>
              <a:tr h="22322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№ </a:t>
                      </a: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п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/</a:t>
                      </a: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п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Наименование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программ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Бюджет,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утвержден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ный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решением Совета от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19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декабря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2019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года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№414 (</a:t>
                      </a: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млн.руб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.)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Уточнен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err="1" smtClean="0">
                          <a:latin typeface="Book Antiqua" pitchFamily="18" charset="0"/>
                          <a:ea typeface="Times New Roman"/>
                        </a:rPr>
                        <a:t>ная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 </a:t>
                      </a: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сводная бюджетная роспись на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2020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(млн.руб.)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Кассовое исполнение за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2020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(млн.руб.)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>
                          <a:latin typeface="Book Antiqua" pitchFamily="18" charset="0"/>
                          <a:ea typeface="Times New Roman"/>
                        </a:rPr>
                        <a:t>Процент исполнения к уточненной сводной бюджетной росписи на </a:t>
                      </a: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2020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latin typeface="Book Antiqua" pitchFamily="18" charset="0"/>
                          <a:ea typeface="Times New Roman"/>
                        </a:rPr>
                        <a:t>(%)</a:t>
                      </a:r>
                      <a:endParaRPr lang="ru-RU" sz="15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628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«Доступная среда»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0,1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«Охрана окружающей среды и обеспечение экологической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безопасности в муниципальном образовании Мостовский район»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«Развитие осуществления пассажирских перевозок автомобильным транспортом по муниципальным городским и пригородным маршрутам Мостовского района»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933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МП «Развитие жилищно-коммунального хозяйства»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0,6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0,6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0,6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</a:rPr>
                        <a:t>5</a:t>
                      </a:r>
                      <a:endParaRPr lang="ru-RU" sz="1600" dirty="0">
                        <a:latin typeface="Book Antiqua" pitchFamily="18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«Молодежь Кубани»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4,6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16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35498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9039"/>
              </p:ext>
            </p:extLst>
          </p:nvPr>
        </p:nvGraphicFramePr>
        <p:xfrm>
          <a:off x="539552" y="283297"/>
          <a:ext cx="8229600" cy="6224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2664296"/>
                <a:gridCol w="1296144"/>
                <a:gridCol w="1224136"/>
                <a:gridCol w="1080120"/>
                <a:gridCol w="1532856"/>
              </a:tblGrid>
              <a:tr h="1688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Наименование программ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Бюджет,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утвержден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ный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решением Совета от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19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декабря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2019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года №414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Уточненная сводная бюджетная роспись 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2020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Кассовое исполнение за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2020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(млн.руб.)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Процент исполнения к уточненной сводной бюджетной росписи </a:t>
                      </a: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на 2020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(%)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70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«Информационное общество Кубани»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0,5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0,3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60,0</a:t>
                      </a:r>
                      <a:endParaRPr lang="ru-RU" sz="18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785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Book Antiqua" pitchFamily="18" charset="0"/>
                        </a:rPr>
                        <a:t>МП «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Развитие сельского хозяйства и регулирование рынков сельскохозяйственной продукции, сырья и продовольствия»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15,3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15,3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14,1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>
                          <a:latin typeface="Book Antiqua" pitchFamily="18" charset="0"/>
                        </a:rPr>
                        <a:t>92,0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892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8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latin typeface="Book Antiqua" pitchFamily="18" charset="0"/>
                        </a:rPr>
                        <a:t>МП «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Развитие топливно-энергетического комплекса»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0,27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>
                          <a:latin typeface="Book Antiqua" pitchFamily="18" charset="0"/>
                        </a:rPr>
                        <a:t>90,0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81433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МП «Управление муниципальными финансами Мостовского района»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36,5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36,5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800" dirty="0" smtClean="0">
                          <a:latin typeface="Book Antiqua" pitchFamily="18" charset="0"/>
                          <a:ea typeface="Times New Roman"/>
                          <a:cs typeface="Times New Roman"/>
                        </a:rPr>
                        <a:t>36,5</a:t>
                      </a:r>
                      <a:endParaRPr lang="ru-RU" sz="1800" dirty="0">
                        <a:latin typeface="Book Antiqu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800" dirty="0" smtClean="0">
                          <a:latin typeface="Book Antiqua" pitchFamily="18" charset="0"/>
                        </a:rPr>
                        <a:t>100,0</a:t>
                      </a:r>
                      <a:endParaRPr lang="ru-RU" sz="1800" dirty="0">
                        <a:latin typeface="Book Antiqua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28681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8380684"/>
              </p:ext>
            </p:extLst>
          </p:nvPr>
        </p:nvGraphicFramePr>
        <p:xfrm>
          <a:off x="611560" y="2348880"/>
          <a:ext cx="8136904" cy="406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1728192"/>
                <a:gridCol w="1224136"/>
                <a:gridCol w="1440160"/>
                <a:gridCol w="1368152"/>
              </a:tblGrid>
              <a:tr h="17097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Бюджет, утвержденный решением Совета муниципального образования Мостовский район от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19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декабря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2019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года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№414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Уточненная сводная бюджетная</a:t>
                      </a:r>
                      <a:b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роспись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Исполнено                      за 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2020 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Процент исполнения к уточненному </a:t>
                      </a:r>
                      <a:r>
                        <a:rPr kumimoji="0" lang="ru-RU" sz="1400" b="1" kern="12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решению</a:t>
                      </a: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 на 2020 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</a:rPr>
                        <a:t>(%)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84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1 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800,8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1 810,6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100,5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3338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Расходы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1 849,1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1 849,1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1 830,3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99,0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6490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 (–) /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профицит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(+)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-48,3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-19,7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  <a:tr h="8243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Источники финансирования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дефицита бюджета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48,3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19,7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/>
                </a:tc>
              </a:tr>
            </a:tbl>
          </a:graphicData>
        </a:graphic>
      </p:graphicFrame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5985" y="16542"/>
            <a:ext cx="905202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anose="02040602050305030304" pitchFamily="18" charset="0"/>
                <a:ea typeface="Times New Roman" pitchFamily="18" charset="0"/>
                <a:cs typeface="Times New Roman" pitchFamily="18" charset="0"/>
              </a:rPr>
              <a:t>Основные показатели исполнения бюджета МО Мостовский район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Book Antiqua" panose="02040602050305030304" pitchFamily="18" charset="0"/>
                <a:ea typeface="Times New Roman" pitchFamily="18" charset="0"/>
                <a:cs typeface="Times New Roman" pitchFamily="18" charset="0"/>
              </a:rPr>
              <a:t>в 2020 году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Book Antiqua" panose="02040602050305030304" pitchFamily="18" charset="0"/>
                <a:cs typeface="Arial" pitchFamily="34" charset="0"/>
              </a:rPr>
              <a:t>млн.рублей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Book Antiqua" panose="02040602050305030304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28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 err="1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Непрограммные</a:t>
            </a:r>
            <a:r>
              <a:rPr lang="ru-RU" sz="3300" b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 расходы </a:t>
            </a:r>
            <a:endParaRPr lang="ru-RU" sz="3300" b="1" dirty="0">
              <a:solidFill>
                <a:schemeClr val="accent6">
                  <a:lumMod val="75000"/>
                </a:schemeClr>
              </a:solidFill>
              <a:latin typeface="Book Antiqua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5541"/>
              </p:ext>
            </p:extLst>
          </p:nvPr>
        </p:nvGraphicFramePr>
        <p:xfrm>
          <a:off x="457200" y="1124745"/>
          <a:ext cx="8229600" cy="5542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94920"/>
                <a:gridCol w="1440160"/>
                <a:gridCol w="1594520"/>
              </a:tblGrid>
              <a:tr h="82400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Наименование расходов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Исполнено</a:t>
                      </a:r>
                      <a:r>
                        <a:rPr lang="ru-RU" sz="1600" baseline="0" dirty="0" smtClean="0">
                          <a:latin typeface="Book Antiqua" pitchFamily="18" charset="0"/>
                        </a:rPr>
                        <a:t> (млн.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Book Antiqua" pitchFamily="18" charset="0"/>
                        </a:rPr>
                        <a:t>рублей)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Book Antiqua" pitchFamily="18" charset="0"/>
                        </a:rPr>
                        <a:t>Исполнение (%)</a:t>
                      </a:r>
                      <a:endParaRPr lang="ru-RU" sz="1600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688160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Обеспечение функций высшего должностного лица муниципального образования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1,7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7288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Bookman Old Style" panose="02050604050505020204" pitchFamily="18" charset="0"/>
                          <a:ea typeface="+mn-ea"/>
                          <a:cs typeface="+mn-cs"/>
                        </a:rPr>
                        <a:t>Обеспечение деятельности законодательных (представительных) органов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man Old Style" panose="0205060405050502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1,1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2400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функционирования администрации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59,4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99,8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7336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деятельности Контрольно-счетной палаты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3,3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ea typeface="+mn-ea"/>
                          <a:cs typeface="+mn-cs"/>
                        </a:rPr>
                        <a:t>Обеспечение деятельности муниципальных  учреждений, подведомственных администрации муниципального образования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31,0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98,7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Социальная поддержка работников ГБУЗ «Мостовская ЦРБ» по оплате жилья, отопления и освещения за 2018 год (решение суда)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2,0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6587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</a:rPr>
                        <a:t>Мероприятия в рамках управления имуществом, находящимся в муниципальной собственности 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9,0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Book Antiqua" pitchFamily="18" charset="0"/>
                          <a:cs typeface="Times New Roman" pitchFamily="18" charset="0"/>
                        </a:rPr>
                        <a:t>98,8</a:t>
                      </a:r>
                      <a:endParaRPr lang="ru-RU" sz="1600" dirty="0">
                        <a:solidFill>
                          <a:schemeClr val="tx1"/>
                        </a:solidFill>
                        <a:latin typeface="Book Antiqu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451183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92088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br>
              <a:rPr lang="ru-RU" sz="28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556792"/>
            <a:ext cx="7848872" cy="4528845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Bookman Old Style" panose="02050604050505020204" pitchFamily="18" charset="0"/>
              </a:rPr>
              <a:t>1)</a:t>
            </a:r>
            <a:r>
              <a:rPr lang="ru-RU" sz="2400" dirty="0">
                <a:latin typeface="Bookman Old Style" panose="02050604050505020204" pitchFamily="18" charset="0"/>
              </a:rPr>
              <a:t> </a:t>
            </a:r>
            <a:r>
              <a:rPr lang="ru-RU" sz="2400" dirty="0" smtClean="0">
                <a:latin typeface="Bookman Old Style" panose="02050604050505020204" pitchFamily="18" charset="0"/>
              </a:rPr>
              <a:t>Предоставлены </a:t>
            </a:r>
            <a:r>
              <a:rPr lang="ru-RU" sz="2400" dirty="0">
                <a:latin typeface="Bookman Old Style" panose="02050604050505020204" pitchFamily="18" charset="0"/>
              </a:rPr>
              <a:t>межбюджетные трансферты </a:t>
            </a:r>
            <a:r>
              <a:rPr lang="ru-RU" sz="2400" dirty="0" smtClean="0">
                <a:latin typeface="Bookman Old Style" panose="02050604050505020204" pitchFamily="18" charset="0"/>
              </a:rPr>
              <a:t>в форме дотации </a:t>
            </a:r>
            <a:r>
              <a:rPr lang="ru-RU" sz="2400" dirty="0">
                <a:latin typeface="Bookman Old Style" panose="02050604050505020204" pitchFamily="18" charset="0"/>
              </a:rPr>
              <a:t>на выравнивание бюджетной обеспеченности </a:t>
            </a:r>
            <a:r>
              <a:rPr lang="ru-RU" sz="2400" dirty="0" smtClean="0">
                <a:latin typeface="Bookman Old Style" panose="02050604050505020204" pitchFamily="18" charset="0"/>
              </a:rPr>
              <a:t>сельских поселений, входящих </a:t>
            </a:r>
            <a:r>
              <a:rPr lang="ru-RU" sz="2400" dirty="0">
                <a:latin typeface="Bookman Old Style" panose="02050604050505020204" pitchFamily="18" charset="0"/>
              </a:rPr>
              <a:t>в состав муниципального образования Мостовский район</a:t>
            </a:r>
            <a:r>
              <a:rPr lang="ru-RU" sz="2400" dirty="0" smtClean="0">
                <a:latin typeface="Bookman Old Style" panose="02050604050505020204" pitchFamily="18" charset="0"/>
              </a:rPr>
              <a:t> в сумме </a:t>
            </a:r>
            <a:r>
              <a:rPr lang="ru-RU" sz="2400" u="sng" dirty="0" smtClean="0">
                <a:latin typeface="Bookman Old Style" panose="02050604050505020204" pitchFamily="18" charset="0"/>
              </a:rPr>
              <a:t>18,0 млн. рублей</a:t>
            </a:r>
            <a:r>
              <a:rPr lang="ru-RU" sz="2400" dirty="0" smtClean="0">
                <a:latin typeface="Bookman Old Style" panose="02050604050505020204" pitchFamily="18" charset="0"/>
              </a:rPr>
              <a:t>;</a:t>
            </a:r>
          </a:p>
          <a:p>
            <a:endParaRPr lang="ru-RU" sz="2400" dirty="0">
              <a:latin typeface="Bookman Old Style" panose="02050604050505020204" pitchFamily="18" charset="0"/>
            </a:endParaRPr>
          </a:p>
          <a:p>
            <a:r>
              <a:rPr lang="ru-RU" sz="2400" dirty="0" smtClean="0">
                <a:latin typeface="Bookman Old Style" panose="02050604050505020204" pitchFamily="18" charset="0"/>
              </a:rPr>
              <a:t>2) </a:t>
            </a:r>
            <a:r>
              <a:rPr lang="ru-RU" sz="2400" dirty="0">
                <a:latin typeface="Bookman Old Style" panose="02050604050505020204" pitchFamily="18" charset="0"/>
              </a:rPr>
              <a:t>Иные межбюджетные трансферты на поддержку местных инициатив по итогам краевого конкурса </a:t>
            </a:r>
            <a:r>
              <a:rPr lang="ru-RU" sz="2400" dirty="0" smtClean="0">
                <a:latin typeface="Bookman Old Style" panose="02050604050505020204" pitchFamily="18" charset="0"/>
              </a:rPr>
              <a:t> </a:t>
            </a:r>
            <a:r>
              <a:rPr lang="ru-RU" sz="2400" dirty="0">
                <a:latin typeface="Bookman Old Style" panose="02050604050505020204" pitchFamily="18" charset="0"/>
              </a:rPr>
              <a:t>составили </a:t>
            </a:r>
            <a:r>
              <a:rPr lang="ru-RU" sz="2400" u="sng" dirty="0" smtClean="0">
                <a:latin typeface="Bookman Old Style" panose="02050604050505020204" pitchFamily="18" charset="0"/>
              </a:rPr>
              <a:t>5,0 млн. рублей</a:t>
            </a:r>
            <a:r>
              <a:rPr lang="ru-RU" sz="2400" dirty="0" smtClean="0">
                <a:latin typeface="Bookman Old Style" panose="02050604050505020204" pitchFamily="18" charset="0"/>
              </a:rPr>
              <a:t>.</a:t>
            </a:r>
            <a:endParaRPr lang="ru-RU" sz="24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83400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18785" cy="13208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РЕЗЕРВНЫЙ ФОНД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1628800"/>
            <a:ext cx="7634809" cy="441256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kern="100" dirty="0" smtClean="0">
                <a:latin typeface="Bookman Old Style" panose="02050604050505020204" pitchFamily="18" charset="0"/>
                <a:cs typeface="Times New Roman" pitchFamily="18" charset="0"/>
              </a:rPr>
              <a:t>Средства в 2020 </a:t>
            </a:r>
            <a:r>
              <a:rPr lang="ru-RU" sz="2800" kern="100">
                <a:latin typeface="Bookman Old Style" panose="02050604050505020204" pitchFamily="18" charset="0"/>
                <a:cs typeface="Times New Roman" pitchFamily="18" charset="0"/>
              </a:rPr>
              <a:t>году </a:t>
            </a:r>
            <a:r>
              <a:rPr lang="ru-RU" sz="2800" kern="100" smtClean="0">
                <a:latin typeface="Bookman Old Style" panose="02050604050505020204" pitchFamily="18" charset="0"/>
                <a:cs typeface="Times New Roman" pitchFamily="18" charset="0"/>
              </a:rPr>
              <a:t>распределены</a:t>
            </a:r>
            <a:endParaRPr lang="ru-RU" sz="2800" kern="100" dirty="0" smtClean="0">
              <a:latin typeface="Bookman Old Style" panose="02050604050505020204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kern="100" dirty="0" smtClean="0">
                <a:latin typeface="Bookman Old Style" panose="02050604050505020204" pitchFamily="18" charset="0"/>
                <a:cs typeface="Times New Roman" pitchFamily="18" charset="0"/>
              </a:rPr>
              <a:t> </a:t>
            </a:r>
            <a:r>
              <a:rPr lang="ru-RU" sz="2800" kern="100" dirty="0">
                <a:latin typeface="Bookman Old Style" panose="02050604050505020204" pitchFamily="18" charset="0"/>
                <a:cs typeface="Times New Roman" pitchFamily="18" charset="0"/>
              </a:rPr>
              <a:t>в  сумме </a:t>
            </a:r>
            <a:r>
              <a:rPr lang="ru-RU" sz="2800" kern="100" dirty="0" smtClean="0">
                <a:latin typeface="Bookman Old Style" panose="02050604050505020204" pitchFamily="18" charset="0"/>
                <a:cs typeface="Times New Roman" pitchFamily="18" charset="0"/>
              </a:rPr>
              <a:t>350 тыс. рублей </a:t>
            </a:r>
            <a:r>
              <a:rPr lang="ru-RU" sz="2800" kern="100" dirty="0" smtClean="0">
                <a:latin typeface="Bookman Old Style" panose="02050604050505020204" pitchFamily="18" charset="0"/>
              </a:rPr>
              <a:t>на </a:t>
            </a:r>
            <a:r>
              <a:rPr lang="ru-RU" sz="2800" kern="100" dirty="0">
                <a:latin typeface="Bookman Old Style" panose="02050604050505020204" pitchFamily="18" charset="0"/>
              </a:rPr>
              <a:t>меры </a:t>
            </a:r>
            <a:endParaRPr lang="ru-RU" sz="2800" kern="100" dirty="0" smtClean="0">
              <a:latin typeface="Bookman Old Style" panose="02050604050505020204" pitchFamily="18" charset="0"/>
            </a:endParaRPr>
          </a:p>
          <a:p>
            <a:pPr algn="ctr">
              <a:buNone/>
            </a:pPr>
            <a:r>
              <a:rPr lang="ru-RU" sz="2800" kern="100" dirty="0" smtClean="0">
                <a:latin typeface="Bookman Old Style" panose="02050604050505020204" pitchFamily="18" charset="0"/>
              </a:rPr>
              <a:t>по </a:t>
            </a:r>
            <a:r>
              <a:rPr lang="ru-RU" sz="2800" kern="100" dirty="0">
                <a:latin typeface="Bookman Old Style" panose="02050604050505020204" pitchFamily="18" charset="0"/>
              </a:rPr>
              <a:t>борьбе с новой </a:t>
            </a:r>
            <a:r>
              <a:rPr lang="ru-RU" sz="2800" kern="100" dirty="0" err="1" smtClean="0">
                <a:latin typeface="Bookman Old Style" panose="02050604050505020204" pitchFamily="18" charset="0"/>
              </a:rPr>
              <a:t>коронавирусной</a:t>
            </a:r>
            <a:r>
              <a:rPr lang="ru-RU" sz="2800" kern="100" dirty="0" smtClean="0">
                <a:latin typeface="Bookman Old Style" panose="02050604050505020204" pitchFamily="18" charset="0"/>
              </a:rPr>
              <a:t> </a:t>
            </a:r>
            <a:r>
              <a:rPr lang="ru-RU" sz="2800" kern="100" dirty="0">
                <a:latin typeface="Bookman Old Style" panose="02050604050505020204" pitchFamily="18" charset="0"/>
              </a:rPr>
              <a:t>инфекцией </a:t>
            </a:r>
            <a:r>
              <a:rPr lang="en-US" sz="2800" kern="100" dirty="0">
                <a:latin typeface="Bookman Old Style" panose="02050604050505020204" pitchFamily="18" charset="0"/>
              </a:rPr>
              <a:t>COVID</a:t>
            </a:r>
            <a:r>
              <a:rPr lang="ru-RU" sz="2800" kern="100" dirty="0">
                <a:latin typeface="Bookman Old Style" panose="02050604050505020204" pitchFamily="18" charset="0"/>
              </a:rPr>
              <a:t>-19</a:t>
            </a:r>
            <a:r>
              <a:rPr lang="ru-RU" sz="2800" kern="100" dirty="0" smtClean="0">
                <a:latin typeface="Bookman Old Style" panose="02050604050505020204" pitchFamily="18" charset="0"/>
                <a:cs typeface="Times New Roman" pitchFamily="18" charset="0"/>
              </a:rPr>
              <a:t>. </a:t>
            </a:r>
            <a:endParaRPr lang="ru-RU" sz="2800" kern="100" dirty="0">
              <a:latin typeface="Bookman Old Style" panose="02050604050505020204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kern="100" dirty="0" smtClean="0">
                <a:latin typeface="Bookman Old Style" panose="02050604050505020204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800" kern="100" dirty="0">
                <a:latin typeface="Bookman Old Style" panose="02050604050505020204" pitchFamily="18" charset="0"/>
              </a:rPr>
              <a:t>Нераспределенный остаток </a:t>
            </a:r>
            <a:endParaRPr lang="ru-RU" sz="2800" kern="100" dirty="0" smtClean="0">
              <a:latin typeface="Bookman Old Style" panose="02050604050505020204" pitchFamily="18" charset="0"/>
            </a:endParaRPr>
          </a:p>
          <a:p>
            <a:pPr algn="ctr">
              <a:buNone/>
            </a:pPr>
            <a:r>
              <a:rPr lang="ru-RU" sz="2800" kern="100" dirty="0" smtClean="0">
                <a:latin typeface="Bookman Old Style" panose="02050604050505020204" pitchFamily="18" charset="0"/>
              </a:rPr>
              <a:t>средств </a:t>
            </a:r>
            <a:r>
              <a:rPr lang="ru-RU" sz="2800" kern="100" dirty="0">
                <a:latin typeface="Bookman Old Style" panose="02050604050505020204" pitchFamily="18" charset="0"/>
              </a:rPr>
              <a:t>резервного фонда, сложившийся </a:t>
            </a:r>
            <a:endParaRPr lang="ru-RU" sz="2800" kern="100" dirty="0" smtClean="0">
              <a:latin typeface="Bookman Old Style" panose="02050604050505020204" pitchFamily="18" charset="0"/>
            </a:endParaRPr>
          </a:p>
          <a:p>
            <a:pPr algn="ctr">
              <a:buNone/>
            </a:pPr>
            <a:r>
              <a:rPr lang="ru-RU" sz="2800" kern="100" dirty="0" smtClean="0">
                <a:latin typeface="Bookman Old Style" panose="02050604050505020204" pitchFamily="18" charset="0"/>
              </a:rPr>
              <a:t>по </a:t>
            </a:r>
            <a:r>
              <a:rPr lang="ru-RU" sz="2800" kern="100" dirty="0">
                <a:latin typeface="Bookman Old Style" panose="02050604050505020204" pitchFamily="18" charset="0"/>
              </a:rPr>
              <a:t>итогам 2020 года  </a:t>
            </a:r>
            <a:r>
              <a:rPr lang="ru-RU" sz="2800" kern="100" dirty="0" smtClean="0">
                <a:latin typeface="Bookman Old Style" panose="02050604050505020204" pitchFamily="18" charset="0"/>
              </a:rPr>
              <a:t>составил </a:t>
            </a:r>
          </a:p>
          <a:p>
            <a:pPr algn="ctr">
              <a:buNone/>
            </a:pPr>
            <a:r>
              <a:rPr lang="ru-RU" sz="2800" kern="100" dirty="0" smtClean="0">
                <a:latin typeface="Bookman Old Style" panose="02050604050505020204" pitchFamily="18" charset="0"/>
              </a:rPr>
              <a:t>150,0 </a:t>
            </a:r>
            <a:r>
              <a:rPr lang="ru-RU" sz="2800" kern="100" dirty="0">
                <a:latin typeface="Bookman Old Style" panose="02050604050505020204" pitchFamily="18" charset="0"/>
              </a:rPr>
              <a:t>тыс. рублей</a:t>
            </a:r>
            <a:endParaRPr lang="ru-RU" kern="1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678166"/>
      </p:ext>
    </p:extLst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09600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Источники финансирования дефицита бюджета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12117" y="1930400"/>
            <a:ext cx="7131115" cy="426854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latin typeface="Book Antiqua" pitchFamily="18" charset="0"/>
                <a:cs typeface="Times New Roman" pitchFamily="18" charset="0"/>
              </a:rPr>
              <a:t>Бюджет муниципального образования Мостовский район за 2020 год </a:t>
            </a:r>
          </a:p>
          <a:p>
            <a:pPr marL="0" indent="0" algn="ctr">
              <a:buNone/>
            </a:pPr>
            <a:r>
              <a:rPr lang="ru-RU" sz="4000" dirty="0" smtClean="0">
                <a:latin typeface="Book Antiqua" pitchFamily="18" charset="0"/>
                <a:cs typeface="Times New Roman" pitchFamily="18" charset="0"/>
              </a:rPr>
              <a:t>исполнен с дефицитом </a:t>
            </a:r>
          </a:p>
          <a:p>
            <a:pPr algn="ctr">
              <a:buNone/>
            </a:pPr>
            <a:r>
              <a:rPr lang="ru-RU" sz="4000" dirty="0" smtClean="0">
                <a:latin typeface="Book Antiqua" pitchFamily="18" charset="0"/>
                <a:cs typeface="Times New Roman" pitchFamily="18" charset="0"/>
              </a:rPr>
              <a:t>в  объеме </a:t>
            </a:r>
            <a:r>
              <a:rPr lang="ru-RU" sz="4000" b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19,7</a:t>
            </a:r>
            <a:r>
              <a:rPr lang="ru-RU" sz="4000" dirty="0" smtClean="0">
                <a:latin typeface="Book Antiqua" pitchFamily="18" charset="0"/>
                <a:cs typeface="Times New Roman" pitchFamily="18" charset="0"/>
              </a:rPr>
              <a:t> млн. рублей</a:t>
            </a:r>
            <a:endParaRPr lang="ru-RU" sz="4000" dirty="0">
              <a:latin typeface="Book Antiqu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80563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7922841" cy="166975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Объем муниципального долга по муниципальному образованию Мостовский район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Book Antiqua" panose="0204060205030503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6481317"/>
              </p:ext>
            </p:extLst>
          </p:nvPr>
        </p:nvGraphicFramePr>
        <p:xfrm>
          <a:off x="323528" y="2204864"/>
          <a:ext cx="8280921" cy="3885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3347"/>
                <a:gridCol w="2192009"/>
                <a:gridCol w="2435565"/>
              </a:tblGrid>
              <a:tr h="139708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ook Antiqua" panose="02040602050305030304" pitchFamily="18" charset="0"/>
                        </a:rPr>
                        <a:t>Наименование показателей</a:t>
                      </a:r>
                      <a:endParaRPr lang="ru-RU" sz="20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ook Antiqua" panose="02040602050305030304" pitchFamily="18" charset="0"/>
                        </a:rPr>
                        <a:t>По состоянию на 01.01.2020 год, млн. руб.</a:t>
                      </a:r>
                      <a:endParaRPr lang="ru-RU" sz="20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Book Antiqua" panose="02040602050305030304" pitchFamily="18" charset="0"/>
                        </a:rPr>
                        <a:t>По состоянию на 01.01.2021 год, млн. руб.</a:t>
                      </a:r>
                    </a:p>
                    <a:p>
                      <a:pPr algn="ctr"/>
                      <a:endParaRPr lang="ru-RU" sz="2000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682294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Объем муниципального долга, в том числе: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41,2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60,5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5233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коммерческий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28,5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47,8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55233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бюджетный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12,7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12,7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682294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Book Antiqua" panose="02040602050305030304" pitchFamily="18" charset="0"/>
                        </a:rPr>
                        <a:t>уд. вес  муниципального долга в доходах района</a:t>
                      </a:r>
                      <a:endParaRPr lang="ru-RU" sz="20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17,9%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800" b="1" dirty="0" smtClean="0">
                          <a:latin typeface="Book Antiqua" panose="02040602050305030304" pitchFamily="18" charset="0"/>
                        </a:rPr>
                        <a:t>27,9%</a:t>
                      </a:r>
                      <a:endParaRPr lang="ru-RU" sz="2800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490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18707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Доходы бюджета МО Мостовский район  за 2020 год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809801"/>
              </p:ext>
            </p:extLst>
          </p:nvPr>
        </p:nvGraphicFramePr>
        <p:xfrm>
          <a:off x="539552" y="1772816"/>
          <a:ext cx="799288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75242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32656"/>
            <a:ext cx="7562801" cy="159774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Структура доходов бюджета 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МО Мостовский район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630045"/>
              </p:ext>
            </p:extLst>
          </p:nvPr>
        </p:nvGraphicFramePr>
        <p:xfrm>
          <a:off x="107504" y="1844824"/>
          <a:ext cx="864096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1190081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Структура налоговых и</a:t>
            </a:r>
            <a:b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неналоговых доходов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252536"/>
              </p:ext>
            </p:extLst>
          </p:nvPr>
        </p:nvGraphicFramePr>
        <p:xfrm>
          <a:off x="395536" y="1340768"/>
          <a:ext cx="842493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291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776864" cy="144016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Book Antiqua" panose="02040602050305030304" pitchFamily="18" charset="0"/>
              </a:rPr>
              <a:t>Структура безвозмездных поступлений</a:t>
            </a:r>
            <a:endParaRPr lang="ru-RU" sz="4400" b="1" dirty="0">
              <a:latin typeface="Book Antiqua" panose="0204060205030503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0326725"/>
              </p:ext>
            </p:extLst>
          </p:nvPr>
        </p:nvGraphicFramePr>
        <p:xfrm>
          <a:off x="395536" y="1772816"/>
          <a:ext cx="8352928" cy="4731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1584176"/>
                <a:gridCol w="1584176"/>
                <a:gridCol w="1440160"/>
              </a:tblGrid>
              <a:tr h="12589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Утвержденные бюджетные назначения,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млн. руб.</a:t>
                      </a:r>
                      <a:endParaRPr lang="ru-RU" sz="16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Исполнено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за 2020 год,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млн. руб.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70C0"/>
                          </a:solidFill>
                          <a:latin typeface="Book Antiqua" panose="02040602050305030304" pitchFamily="18" charset="0"/>
                          <a:ea typeface="Times New Roman"/>
                          <a:cs typeface="Times New Roman"/>
                        </a:rPr>
                        <a:t>Процент исполнения к годовому бюджетному назначению</a:t>
                      </a:r>
                      <a:endParaRPr lang="ru-RU" sz="1400" dirty="0">
                        <a:solidFill>
                          <a:srgbClr val="0070C0"/>
                        </a:solidFill>
                        <a:latin typeface="Book Antiqua" panose="02040602050305030304" pitchFamily="18" charset="0"/>
                        <a:ea typeface="Times New Roman"/>
                        <a:cs typeface="Times New Roman"/>
                      </a:endParaRPr>
                    </a:p>
                  </a:txBody>
                  <a:tcPr marL="17780" marR="17780" marT="0" marB="0" anchor="ctr"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Дотации бюджетам субъектов РФ и муниципальных образований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180,9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180,9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100,0%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Субсидии бюджетам субъектов РФ и муниципальных образований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342,6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341,4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99,6%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Субвенции бюджетам субъектов РФ и муниципальных образований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770,4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760,1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98,7%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  <a:tr h="729382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Иные межбюджетные трансферты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155,6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155,6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b="1" dirty="0" smtClean="0">
                          <a:latin typeface="Book Antiqua" panose="02040602050305030304" pitchFamily="18" charset="0"/>
                        </a:rPr>
                        <a:t>100,0%</a:t>
                      </a:r>
                      <a:endParaRPr lang="ru-RU" b="1" dirty="0">
                        <a:latin typeface="Book Antiqua" panose="0204060205030503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9485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60648"/>
            <a:ext cx="8066857" cy="1440160"/>
          </a:xfrm>
        </p:spPr>
        <p:txBody>
          <a:bodyPr>
            <a:noAutofit/>
          </a:bodyPr>
          <a:lstStyle/>
          <a:p>
            <a:pPr algn="ctr"/>
            <a:r>
              <a:rPr lang="ru-RU" sz="2900" b="1" dirty="0" smtClean="0"/>
              <a:t>Мероприятия направленные </a:t>
            </a:r>
            <a:r>
              <a:rPr lang="ru-RU" sz="2900" b="1" dirty="0"/>
              <a:t>на увеличение наполняемости доходной части </a:t>
            </a:r>
            <a:r>
              <a:rPr lang="ru-RU" sz="2900" b="1" dirty="0" smtClean="0"/>
              <a:t>консолидированного бюджета в </a:t>
            </a:r>
            <a:r>
              <a:rPr lang="ru-RU" sz="2900" b="1" dirty="0"/>
              <a:t>2020 </a:t>
            </a:r>
            <a:r>
              <a:rPr lang="ru-RU" sz="2900" b="1" dirty="0" smtClean="0"/>
              <a:t>году</a:t>
            </a:r>
            <a:endParaRPr lang="ru-RU" sz="29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4896544"/>
          </a:xfrm>
        </p:spPr>
        <p:txBody>
          <a:bodyPr>
            <a:noAutofit/>
          </a:bodyPr>
          <a:lstStyle/>
          <a:p>
            <a:pPr algn="just"/>
            <a:r>
              <a:rPr lang="ru-RU" sz="900" b="1" dirty="0"/>
              <a:t>- в районе </a:t>
            </a:r>
            <a:r>
              <a:rPr lang="ru-RU" sz="900" b="1" dirty="0" smtClean="0"/>
              <a:t> проведено  8 </a:t>
            </a:r>
            <a:r>
              <a:rPr lang="ru-RU" sz="900" b="1" dirty="0"/>
              <a:t>заседаний межведомственной комиссии по легализации налоговой базы по НДФЛ и погашении задолженности по налоговым и неналоговым </a:t>
            </a:r>
            <a:r>
              <a:rPr lang="ru-RU" sz="900" b="1" dirty="0" smtClean="0"/>
              <a:t>платежам</a:t>
            </a:r>
            <a:r>
              <a:rPr lang="ru-RU" sz="900" b="1" dirty="0"/>
              <a:t>,</a:t>
            </a:r>
            <a:r>
              <a:rPr lang="ru-RU" sz="900" b="1" dirty="0" smtClean="0"/>
              <a:t> </a:t>
            </a:r>
            <a:r>
              <a:rPr lang="ru-RU" sz="900" b="1" dirty="0"/>
              <a:t>рассмотрено 32 хозяйствующих субъектов, выявлено задолженности на сумму 13,1 млн. руб., взыскано 7,3 млн. рублей, процент исполнения составил 55,7%. По 11 налогоплательщикам в Государственную инспекцию труда направлена информация о выявленных фактах выплаты работникам заработной платы ниже минимального размера труда в величины прожиточного минимума в Краснодарском крае.</a:t>
            </a:r>
          </a:p>
          <a:p>
            <a:pPr algn="just"/>
            <a:r>
              <a:rPr lang="ru-RU" sz="900" b="1" dirty="0"/>
              <a:t>- в поселениях проведено 122 заседаний межведомственной комиссии, на которых было заслушано 3784 физических лиц по имущественным и транспортному налогам на сумму 4,7 млн. руб., взыскано на сумму 2,6 млн. рублей, процент исполнения составил 55,3%;</a:t>
            </a:r>
          </a:p>
          <a:p>
            <a:pPr algn="just"/>
            <a:r>
              <a:rPr lang="ru-RU" sz="900" b="1" dirty="0"/>
              <a:t>- 6 заседаний межведомственной комиссии  по принятию мер, направленных на снижение неформальной занятости,  на которых доведен уровень минимальной заработной платы, ответственность и последствия при допущении неформальной занятости. На заседании заслушано 19 индивидуальных предпринимателей;</a:t>
            </a:r>
          </a:p>
          <a:p>
            <a:pPr algn="just"/>
            <a:r>
              <a:rPr lang="ru-RU" sz="900" b="1" dirty="0"/>
              <a:t>-мероприятия по выявлению физических и юридических лиц, оказывающих услуги по кратковременному размещению и проживанию в коллективных средствах размещения, относящихся к санаторно-курортному и туристическому комплексу посредством мониторинга предложений отдыха в средствах массовой информации и информационно-телекоммуникационной сети «Интернет».     По итогам проведенной работы выявлено 33 объектов в том числе</a:t>
            </a:r>
            <a:r>
              <a:rPr lang="ru-RU" sz="900" b="1" dirty="0" smtClean="0"/>
              <a:t>: деятельность </a:t>
            </a:r>
            <a:r>
              <a:rPr lang="ru-RU" sz="900" b="1" dirty="0"/>
              <a:t>без постановки на налоговый учет осуществляет 30 хозяйствующих субъектов</a:t>
            </a:r>
            <a:r>
              <a:rPr lang="ru-RU" sz="900" b="1" dirty="0" smtClean="0"/>
              <a:t>;  </a:t>
            </a:r>
            <a:r>
              <a:rPr lang="ru-RU" sz="900" b="1" dirty="0"/>
              <a:t>3 объекта деятельность приостановили, по факту осуществляя прием отдыхающих</a:t>
            </a:r>
            <a:r>
              <a:rPr lang="ru-RU" sz="900" b="1" dirty="0" smtClean="0"/>
              <a:t>;  </a:t>
            </a:r>
            <a:r>
              <a:rPr lang="ru-RU" sz="900" b="1" dirty="0"/>
              <a:t>14 хозяйствующих субъектов, занижают фактические показатели</a:t>
            </a:r>
            <a:r>
              <a:rPr lang="ru-RU" sz="900" b="1" dirty="0" smtClean="0"/>
              <a:t>;  </a:t>
            </a:r>
            <a:r>
              <a:rPr lang="ru-RU" sz="900" b="1" dirty="0"/>
              <a:t>в 15 объектах основной ОКВЭД  не соответствует виду фактически оказываемых услуг.</a:t>
            </a:r>
          </a:p>
          <a:p>
            <a:pPr algn="just"/>
            <a:r>
              <a:rPr lang="ru-RU" sz="900" b="1" dirty="0"/>
              <a:t>За 2020 года администрацией муниципального образования Мостовский район совместно с центром занятости выявлено 714 работников, с которыми заключены трудовые договоры (540 работников и 174 индивидуальных предпринимателя).</a:t>
            </a:r>
          </a:p>
          <a:p>
            <a:r>
              <a:rPr lang="ru-RU" sz="900" b="1" dirty="0"/>
              <a:t> </a:t>
            </a:r>
            <a:r>
              <a:rPr lang="ru-RU" sz="900" b="1" dirty="0" smtClean="0"/>
              <a:t>На </a:t>
            </a:r>
            <a:r>
              <a:rPr lang="ru-RU" sz="900" b="1" dirty="0"/>
              <a:t>постоянной основе проводится исковая работа управлением земельных и имущественных отношений администрации муниципального образования Мостовский район по взысканию задолженности по арендной плате за землю, в том числе:</a:t>
            </a:r>
          </a:p>
          <a:p>
            <a:r>
              <a:rPr lang="ru-RU" sz="900" b="1" dirty="0"/>
              <a:t>- направлено недобросовестным арендаторам 258 претензий на сумму 17,1 млн. руб., </a:t>
            </a:r>
          </a:p>
          <a:p>
            <a:r>
              <a:rPr lang="ru-RU" sz="900" b="1" dirty="0"/>
              <a:t>-подано в суд 30 исковых заявлений на 12,7 млн. руб., взыскано в судебном порядке по 26 искам на 4,6 млн. руб.,</a:t>
            </a:r>
          </a:p>
          <a:p>
            <a:r>
              <a:rPr lang="ru-RU" sz="900" b="1" dirty="0"/>
              <a:t>-направлено 18 исполнительных листов в ССП на 3,3 млн .руб., перечислено 511,0 тыс. руб.,</a:t>
            </a:r>
          </a:p>
          <a:p>
            <a:r>
              <a:rPr lang="ru-RU" sz="900" b="1" dirty="0"/>
              <a:t>-всего в работе у службы судебных приставов -75  исполнительных листов на сумму 14,3 млн. рублей, сумма перечисленных денежных средств в результате исполнения судебных актов -7,0 млн. рублей.</a:t>
            </a:r>
            <a:endParaRPr lang="ru-RU" sz="9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43312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7418784" cy="13208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  <a:t>Исполнение бюджета </a:t>
            </a:r>
            <a:b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</a:br>
            <a:r>
              <a:rPr lang="ru-RU" sz="4400" b="1" dirty="0" smtClean="0">
                <a:solidFill>
                  <a:srgbClr val="0070C0"/>
                </a:solidFill>
                <a:latin typeface="Book Antiqua" pitchFamily="18" charset="0"/>
              </a:rPr>
              <a:t>по расходам</a:t>
            </a:r>
            <a:endParaRPr lang="ru-RU" sz="44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160590"/>
            <a:ext cx="8136904" cy="422073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Решением Совета муниципального образования Мостовский район от 19 декабря 2019 года №414 утвержден общий объем расходов бюджета в сумме  1 849,1 млн.рублей или 126,5%                    к первоначальному бюджету.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Исполнение по расходам сложилось в сумме 1 830,3 млн.рублей или 99,0 % к бюджетным назначениям.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73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  <a:t>Структура  расходов бюджета </a:t>
            </a:r>
            <a:b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</a:b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</a:rPr>
              <a:t>за 2020 год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0276166"/>
              </p:ext>
            </p:extLst>
          </p:nvPr>
        </p:nvGraphicFramePr>
        <p:xfrm>
          <a:off x="457200" y="1483621"/>
          <a:ext cx="8229600" cy="4566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400"/>
                <a:gridCol w="4104456"/>
                <a:gridCol w="1553344"/>
                <a:gridCol w="2057400"/>
              </a:tblGrid>
              <a:tr h="819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№ п/п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Направление расходов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Кассовое исполнение </a:t>
                      </a: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за </a:t>
                      </a:r>
                      <a:r>
                        <a:rPr lang="ru-RU" sz="1400" b="1" smtClean="0">
                          <a:latin typeface="Times New Roman"/>
                          <a:ea typeface="Calibri"/>
                          <a:cs typeface="Times New Roman"/>
                        </a:rPr>
                        <a:t>2020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г., млн. руб.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Удельный вес расходов в общем объеме расходов </a:t>
                      </a:r>
                      <a:r>
                        <a:rPr lang="ru-RU" sz="1400" b="1" dirty="0" smtClean="0">
                          <a:latin typeface="Times New Roman"/>
                          <a:ea typeface="Calibri"/>
                          <a:cs typeface="Times New Roman"/>
                        </a:rPr>
                        <a:t>бюджета, </a:t>
                      </a: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149,4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555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17,7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79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</a:t>
                      </a:r>
                      <a:endParaRPr lang="ru-RU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</a:t>
                      </a:r>
                      <a:r>
                        <a:rPr lang="ru-RU" sz="1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хозяйство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523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1 309,5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Культура, кинематография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150,8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5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Здравоохранение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17,7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167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109,5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288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33,5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1,8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27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Обслуживание государственного и муниципального долга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11.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Межбюджетные трансферты общего характера бюджетам бюджетной системы Российской Федерации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23,4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7936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Всего: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1 830,3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100,0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48011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2093</TotalTime>
  <Words>1308</Words>
  <Application>Microsoft Office PowerPoint</Application>
  <PresentationFormat>Экран (4:3)</PresentationFormat>
  <Paragraphs>313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6" baseType="lpstr">
      <vt:lpstr>Arial</vt:lpstr>
      <vt:lpstr>Bernard MT Condensed</vt:lpstr>
      <vt:lpstr>Bodoni MT</vt:lpstr>
      <vt:lpstr>Book Antiqua</vt:lpstr>
      <vt:lpstr>Bookman Old Style</vt:lpstr>
      <vt:lpstr>Calibri</vt:lpstr>
      <vt:lpstr>Raavi</vt:lpstr>
      <vt:lpstr>Times New Roman</vt:lpstr>
      <vt:lpstr>Trebuchet MS</vt:lpstr>
      <vt:lpstr>Wingdings 3</vt:lpstr>
      <vt:lpstr>Грань</vt:lpstr>
      <vt:lpstr>Отчет  об исполнении бюджета МО Мостовский район  за 2020 год</vt:lpstr>
      <vt:lpstr>Презентация PowerPoint</vt:lpstr>
      <vt:lpstr>Доходы бюджета МО Мостовский район  за 2020 год</vt:lpstr>
      <vt:lpstr>Структура доходов бюджета  МО Мостовский район</vt:lpstr>
      <vt:lpstr>Структура налоговых и  неналоговых доходов</vt:lpstr>
      <vt:lpstr>Структура безвозмездных поступлений</vt:lpstr>
      <vt:lpstr>Мероприятия направленные на увеличение наполняемости доходной части консолидированного бюджета в 2020 году</vt:lpstr>
      <vt:lpstr>Исполнение бюджета  по расходам</vt:lpstr>
      <vt:lpstr>Структура  расходов бюджета  за 2020 год</vt:lpstr>
      <vt:lpstr>Муниципальные программы</vt:lpstr>
      <vt:lpstr>                                                         </vt:lpstr>
      <vt:lpstr>Презентация PowerPoint</vt:lpstr>
      <vt:lpstr>Презентация PowerPoint</vt:lpstr>
      <vt:lpstr>МП «Развитие культуры»</vt:lpstr>
      <vt:lpstr>Реализация подпрограмм  МП «Развитие культуры»</vt:lpstr>
      <vt:lpstr>МП «Развитие физической культуры и спорта»</vt:lpstr>
      <vt:lpstr>МП «Экономическое развитие и инновационная экономика»</vt:lpstr>
      <vt:lpstr>Презентация PowerPoint</vt:lpstr>
      <vt:lpstr>Презентация PowerPoint</vt:lpstr>
      <vt:lpstr>Непрограммные расходы </vt:lpstr>
      <vt:lpstr>Межбюджетные трансферты  </vt:lpstr>
      <vt:lpstr>РЕЗЕРВНЫЙ ФОНД </vt:lpstr>
      <vt:lpstr>Источники финансирования дефицита бюджета</vt:lpstr>
      <vt:lpstr>Объем муниципального долга по муниципальному образованию Мостовский район</vt:lpstr>
      <vt:lpstr>Спасибо за внимание!</vt:lpstr>
    </vt:vector>
  </TitlesOfParts>
  <Company>Финансовое управление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бюджета МО Мостовский район за 2015 год</dc:title>
  <dc:creator>С.Б. Пинчук</dc:creator>
  <cp:lastModifiedBy>Е.В. Шевченко</cp:lastModifiedBy>
  <cp:revision>231</cp:revision>
  <cp:lastPrinted>2020-03-12T07:24:31Z</cp:lastPrinted>
  <dcterms:created xsi:type="dcterms:W3CDTF">2016-04-18T07:48:36Z</dcterms:created>
  <dcterms:modified xsi:type="dcterms:W3CDTF">2021-05-14T10:57:00Z</dcterms:modified>
</cp:coreProperties>
</file>