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8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6"/>
  </p:notesMasterIdLst>
  <p:sldIdLst>
    <p:sldId id="256" r:id="rId2"/>
    <p:sldId id="283" r:id="rId3"/>
    <p:sldId id="277" r:id="rId4"/>
    <p:sldId id="257" r:id="rId5"/>
    <p:sldId id="278" r:id="rId6"/>
    <p:sldId id="284" r:id="rId7"/>
    <p:sldId id="280" r:id="rId8"/>
    <p:sldId id="258" r:id="rId9"/>
    <p:sldId id="259" r:id="rId10"/>
    <p:sldId id="260" r:id="rId11"/>
    <p:sldId id="282" r:id="rId12"/>
    <p:sldId id="264" r:id="rId13"/>
    <p:sldId id="265" r:id="rId14"/>
    <p:sldId id="266" r:id="rId15"/>
    <p:sldId id="267" r:id="rId16"/>
    <p:sldId id="286" r:id="rId17"/>
    <p:sldId id="288" r:id="rId18"/>
    <p:sldId id="269" r:id="rId19"/>
    <p:sldId id="271" r:id="rId20"/>
    <p:sldId id="272" r:id="rId21"/>
    <p:sldId id="273" r:id="rId22"/>
    <p:sldId id="274" r:id="rId23"/>
    <p:sldId id="285" r:id="rId24"/>
    <p:sldId id="276" r:id="rId25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FF3300"/>
    <a:srgbClr val="FF9900"/>
    <a:srgbClr val="CC00FF"/>
    <a:srgbClr val="00FFFF"/>
    <a:srgbClr val="99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54" autoAdjust="0"/>
    <p:restoredTop sz="94737" autoAdjust="0"/>
  </p:normalViewPr>
  <p:slideViewPr>
    <p:cSldViewPr>
      <p:cViewPr varScale="1">
        <p:scale>
          <a:sx n="106" d="100"/>
          <a:sy n="106" d="100"/>
        </p:scale>
        <p:origin x="1188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4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7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8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2.8933095519995053E-2"/>
          <c:w val="0.79639277729172753"/>
          <c:h val="0.9363471898560094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Годовое бюджетное назначение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dLbl>
              <c:idx val="0"/>
              <c:layout>
                <c:manualLayout>
                  <c:x val="-0.14787744108583623"/>
                  <c:y val="-1.2724668724495593E-3"/>
                </c:manualLayout>
              </c:layout>
              <c:tx>
                <c:rich>
                  <a:bodyPr/>
                  <a:lstStyle/>
                  <a:p>
                    <a:r>
                      <a:rPr lang="ru-RU" sz="2000" b="1" dirty="0" smtClean="0"/>
                      <a:t> 1 670,4 млн. руб.</a:t>
                    </a:r>
                    <a:endParaRPr lang="ru-RU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1670.4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Фактическое исполнение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Lbl>
              <c:idx val="0"/>
              <c:layout>
                <c:manualLayout>
                  <c:x val="8.1570602362119951E-2"/>
                  <c:y val="-4.2565421002582288E-2"/>
                </c:manualLayout>
              </c:layout>
              <c:tx>
                <c:rich>
                  <a:bodyPr/>
                  <a:lstStyle/>
                  <a:p>
                    <a:r>
                      <a:rPr lang="ru-RU" sz="2000" b="1" dirty="0" smtClean="0"/>
                      <a:t>1 705,1</a:t>
                    </a:r>
                  </a:p>
                  <a:p>
                    <a:r>
                      <a:rPr lang="ru-RU" sz="2000" b="1" dirty="0" smtClean="0"/>
                      <a:t>млн. руб.</a:t>
                    </a:r>
                  </a:p>
                  <a:p>
                    <a:endParaRPr lang="ru-RU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1705.1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69705232"/>
        <c:axId val="169705792"/>
        <c:axId val="172808192"/>
      </c:bar3DChart>
      <c:catAx>
        <c:axId val="169705232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one"/>
        <c:crossAx val="169705792"/>
        <c:crosses val="autoZero"/>
        <c:auto val="1"/>
        <c:lblAlgn val="ctr"/>
        <c:lblOffset val="100"/>
        <c:noMultiLvlLbl val="0"/>
      </c:catAx>
      <c:valAx>
        <c:axId val="169705792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one"/>
        <c:crossAx val="169705232"/>
        <c:crosses val="autoZero"/>
        <c:crossBetween val="between"/>
      </c:valAx>
      <c:serAx>
        <c:axId val="172808192"/>
        <c:scaling>
          <c:orientation val="minMax"/>
        </c:scaling>
        <c:delete val="1"/>
        <c:axPos val="b"/>
        <c:majorTickMark val="out"/>
        <c:minorTickMark val="none"/>
        <c:tickLblPos val="none"/>
        <c:crossAx val="169705792"/>
        <c:crosses val="autoZero"/>
      </c:serAx>
    </c:plotArea>
    <c:legend>
      <c:legendPos val="r"/>
      <c:legendEntry>
        <c:idx val="0"/>
        <c:txPr>
          <a:bodyPr/>
          <a:lstStyle/>
          <a:p>
            <a:pPr>
              <a:defRPr b="1">
                <a:latin typeface="Bernard MT Condensed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b="1">
                <a:latin typeface="Bernard MT Condensed" pitchFamily="18" charset="0"/>
              </a:defRPr>
            </a:pPr>
            <a:endParaRPr lang="ru-RU"/>
          </a:p>
        </c:txPr>
      </c:legendEntry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2"/>
    </mc:Choice>
    <mc:Fallback>
      <c:style val="22"/>
    </mc:Fallback>
  </mc:AlternateContent>
  <c:chart>
    <c:title>
      <c:tx>
        <c:rich>
          <a:bodyPr/>
          <a:lstStyle/>
          <a:p>
            <a:pPr>
              <a:defRPr>
                <a:solidFill>
                  <a:srgbClr val="0070C0"/>
                </a:solidFill>
                <a:latin typeface="Book Antiqua" pitchFamily="18" charset="0"/>
              </a:defRPr>
            </a:pPr>
            <a:r>
              <a:rPr lang="ru-RU" dirty="0" smtClean="0"/>
              <a:t>млн.рублей</a:t>
            </a:r>
            <a:endParaRPr lang="ru-RU" dirty="0"/>
          </a:p>
        </c:rich>
      </c:tx>
      <c:layout>
        <c:manualLayout>
          <c:xMode val="edge"/>
          <c:yMode val="edge"/>
          <c:x val="3.4298245614035057E-2"/>
          <c:y val="2.672262004558416E-2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2163742690058478E-2"/>
          <c:y val="0.11799455985321815"/>
          <c:w val="0.96783625730994149"/>
          <c:h val="0.6701073035554683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invertIfNegative val="0"/>
          <c:dPt>
            <c:idx val="1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Lbls>
            <c:dLbl>
              <c:idx val="0"/>
              <c:layout>
                <c:manualLayout>
                  <c:x val="4.6296296296296476E-3"/>
                  <c:y val="-8.10126674559855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9.2592592592593143E-3"/>
                  <c:y val="-9.25859056639838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4.6296296296296476E-3"/>
                  <c:y val="-8.39059770079853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latin typeface="Bodoni MT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Краевой бюджет</c:v>
                </c:pt>
                <c:pt idx="1">
                  <c:v>Районный бюджет</c:v>
                </c:pt>
              </c:strCache>
            </c:strRef>
          </c:cat>
          <c:val>
            <c:numRef>
              <c:f>Лист1!$B$2:$B$3</c:f>
              <c:numCache>
                <c:formatCode>#,##0.00</c:formatCode>
                <c:ptCount val="2"/>
                <c:pt idx="0">
                  <c:v>6.5</c:v>
                </c:pt>
                <c:pt idx="1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72788160"/>
        <c:axId val="172788720"/>
        <c:axId val="0"/>
      </c:bar3DChart>
      <c:catAx>
        <c:axId val="1727881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b="1">
                <a:latin typeface="Book Antiqua" pitchFamily="18" charset="0"/>
              </a:defRPr>
            </a:pPr>
            <a:endParaRPr lang="ru-RU"/>
          </a:p>
        </c:txPr>
        <c:crossAx val="172788720"/>
        <c:crosses val="autoZero"/>
        <c:auto val="1"/>
        <c:lblAlgn val="ctr"/>
        <c:lblOffset val="100"/>
        <c:noMultiLvlLbl val="0"/>
      </c:catAx>
      <c:valAx>
        <c:axId val="172788720"/>
        <c:scaling>
          <c:orientation val="minMax"/>
        </c:scaling>
        <c:delete val="1"/>
        <c:axPos val="l"/>
        <c:numFmt formatCode="#,##0.00" sourceLinked="1"/>
        <c:majorTickMark val="out"/>
        <c:minorTickMark val="none"/>
        <c:tickLblPos val="none"/>
        <c:crossAx val="1727881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6081662222716005E-2"/>
          <c:y val="7.6984718711809799E-2"/>
          <c:w val="0.81139954356923361"/>
          <c:h val="0.9193041050994333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доходов бюджета МО Мостовский район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solidFill>
                <a:schemeClr val="accent1"/>
              </a:solidFill>
            </a:ln>
          </c:spPr>
          <c:explosion val="25"/>
          <c:dPt>
            <c:idx val="0"/>
            <c:bubble3D val="0"/>
            <c:spPr>
              <a:solidFill>
                <a:schemeClr val="accent1"/>
              </a:solidFill>
              <a:ln w="38100" cap="flat" cmpd="sng" algn="ctr">
                <a:solidFill>
                  <a:schemeClr val="lt1"/>
                </a:solidFill>
                <a:prstDash val="solid"/>
              </a:ln>
              <a:effectLst>
                <a:outerShdw blurRad="76200" dist="50800" dir="5400000" rotWithShape="0">
                  <a:srgbClr val="4E3B30">
                    <a:alpha val="60000"/>
                  </a:srgbClr>
                </a:outerShdw>
              </a:effectLst>
            </c:spPr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9525" cap="flat" cmpd="sng" algn="ctr">
                <a:solidFill>
                  <a:schemeClr val="accent1"/>
                </a:solidFill>
                <a:prstDash val="solid"/>
              </a:ln>
              <a:effectLst>
                <a:outerShdw blurRad="57150" dist="38100" dir="5400000" algn="ctr" rotWithShape="0">
                  <a:schemeClr val="accent1">
                    <a:shade val="9000"/>
                    <a:satMod val="105000"/>
                    <a:alpha val="48000"/>
                  </a:schemeClr>
                </a:outerShdw>
              </a:effectLst>
            </c:spPr>
          </c:dPt>
          <c:dLbls>
            <c:dLbl>
              <c:idx val="0"/>
              <c:layout>
                <c:manualLayout>
                  <c:x val="-9.7164666888864201E-2"/>
                  <c:y val="7.0106142720253312E-2"/>
                </c:manualLayout>
              </c:layout>
              <c:tx>
                <c:rich>
                  <a:bodyPr/>
                  <a:lstStyle/>
                  <a:p>
                    <a:r>
                      <a:rPr lang="ru-RU" sz="2400" dirty="0" smtClean="0"/>
                      <a:t>452,5</a:t>
                    </a:r>
                  </a:p>
                  <a:p>
                    <a:r>
                      <a:rPr lang="ru-RU" sz="2400" dirty="0" smtClean="0"/>
                      <a:t> млн. руб.</a:t>
                    </a:r>
                    <a:endParaRPr lang="ru-RU" dirty="0"/>
                  </a:p>
                </c:rich>
              </c:tx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13308881978249704"/>
                  <c:y val="-0.24596272109031991"/>
                </c:manualLayout>
              </c:layout>
              <c:tx>
                <c:rich>
                  <a:bodyPr/>
                  <a:lstStyle/>
                  <a:p>
                    <a:r>
                      <a:rPr lang="ru-RU" sz="2400" dirty="0" smtClean="0"/>
                      <a:t>1 252,6</a:t>
                    </a:r>
                  </a:p>
                  <a:p>
                    <a:r>
                      <a:rPr lang="ru-RU" sz="2400" dirty="0" smtClean="0"/>
                      <a:t> млн. руб.</a:t>
                    </a:r>
                  </a:p>
                  <a:p>
                    <a:endParaRPr lang="ru-RU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gradFill rotWithShape="1">
                <a:gsLst>
                  <a:gs pos="0">
                    <a:schemeClr val="accent6">
                      <a:tint val="75000"/>
                      <a:shade val="85000"/>
                      <a:satMod val="230000"/>
                    </a:schemeClr>
                  </a:gs>
                  <a:gs pos="25000">
                    <a:schemeClr val="accent6">
                      <a:tint val="90000"/>
                      <a:shade val="70000"/>
                      <a:satMod val="220000"/>
                    </a:schemeClr>
                  </a:gs>
                  <a:gs pos="50000">
                    <a:schemeClr val="accent6">
                      <a:tint val="90000"/>
                      <a:shade val="58000"/>
                      <a:satMod val="225000"/>
                    </a:schemeClr>
                  </a:gs>
                  <a:gs pos="65000">
                    <a:schemeClr val="accent6">
                      <a:tint val="90000"/>
                      <a:shade val="58000"/>
                      <a:satMod val="225000"/>
                    </a:schemeClr>
                  </a:gs>
                  <a:gs pos="80000">
                    <a:schemeClr val="accent6">
                      <a:tint val="90000"/>
                      <a:shade val="69000"/>
                      <a:satMod val="220000"/>
                    </a:schemeClr>
                  </a:gs>
                  <a:gs pos="100000">
                    <a:schemeClr val="accent6">
                      <a:tint val="77000"/>
                      <a:shade val="80000"/>
                      <a:satMod val="23000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outerShdw blurRad="76200" dist="50800" dir="5400000" rotWithShape="0">
                  <a:srgbClr val="4E3B30">
                    <a:alpha val="60000"/>
                  </a:srgbClr>
                </a:outerShdw>
              </a:effectLst>
              <a:scene3d>
                <a:camera prst="obliqueTopLeft" fov="600000">
                  <a:rot lat="0" lon="0" rev="0"/>
                </a:camera>
                <a:lightRig rig="balanced" dir="t">
                  <a:rot lat="0" lon="0" rev="19200000"/>
                </a:lightRig>
              </a:scene3d>
              <a:sp3d contourW="12700" prstMaterial="matte">
                <a:bevelT w="60000" h="50800"/>
                <a:contourClr>
                  <a:schemeClr val="accent6">
                    <a:shade val="60000"/>
                    <a:satMod val="110000"/>
                  </a:schemeClr>
                </a:contourClr>
              </a:sp3d>
            </c:spPr>
            <c:txPr>
              <a:bodyPr/>
              <a:lstStyle/>
              <a:p>
                <a:pPr>
                  <a:defRPr>
                    <a:solidFill>
                      <a:schemeClr val="lt1"/>
                    </a:solidFill>
                    <a:latin typeface="Bernard MT Condensed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и неналоговые доходы</c:v>
                </c:pt>
                <c:pt idx="1">
                  <c:v>безвозмездные поступления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452.5</c:v>
                </c:pt>
                <c:pt idx="1">
                  <c:v>1252.5999999999999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0530531329852475"/>
          <c:y val="0.43796652802466546"/>
          <c:w val="0.28587622208643482"/>
          <c:h val="0.54569978335740565"/>
        </c:manualLayout>
      </c:layout>
      <c:overlay val="0"/>
      <c:txPr>
        <a:bodyPr/>
        <a:lstStyle/>
        <a:p>
          <a:pPr>
            <a:defRPr>
              <a:latin typeface="Bernard MT Condensed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28702725322012E-3"/>
          <c:y val="0"/>
          <c:w val="0.61510749955574762"/>
          <c:h val="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10"/>
          <c:dPt>
            <c:idx val="0"/>
            <c:bubble3D val="0"/>
            <c:spPr>
              <a:solidFill>
                <a:srgbClr val="FF9900"/>
              </a:solidFill>
              <a:ln>
                <a:solidFill>
                  <a:schemeClr val="bg2">
                    <a:lumMod val="25000"/>
                  </a:schemeClr>
                </a:solidFill>
              </a:ln>
            </c:spPr>
          </c:dPt>
          <c:dPt>
            <c:idx val="3"/>
            <c:bubble3D val="0"/>
            <c:spPr>
              <a:solidFill>
                <a:srgbClr val="9900FF"/>
              </a:solidFill>
            </c:spPr>
          </c:dPt>
          <c:dPt>
            <c:idx val="6"/>
            <c:bubble3D val="0"/>
          </c:dPt>
          <c:dLbls>
            <c:dLbl>
              <c:idx val="0"/>
              <c:layout>
                <c:manualLayout>
                  <c:x val="-0.14643197289569915"/>
                  <c:y val="-0.14266547544100039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/>
                      <a:t>66,2</a:t>
                    </a:r>
                    <a:r>
                      <a:rPr lang="en-US" b="1" dirty="0" smtClean="0"/>
                      <a:t>%</a:t>
                    </a:r>
                  </a:p>
                  <a:p>
                    <a:endParaRPr lang="en-US" dirty="0"/>
                  </a:p>
                </c:rich>
              </c:tx>
              <c:dLblPos val="bestFit"/>
              <c:showLegendKey val="1"/>
              <c:showVal val="1"/>
              <c:showCatName val="1"/>
              <c:showSerName val="1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ru-RU" b="1" dirty="0" smtClean="0"/>
                      <a:t>10,6</a:t>
                    </a:r>
                    <a:r>
                      <a:rPr lang="en-US" b="1" dirty="0" smtClean="0"/>
                      <a:t>%</a:t>
                    </a:r>
                  </a:p>
                  <a:p>
                    <a:endParaRPr lang="en-US" dirty="0"/>
                  </a:p>
                </c:rich>
              </c:tx>
              <c:dLblPos val="outEnd"/>
              <c:showLegendKey val="1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5166685455841301E-3"/>
                  <c:y val="1.2780383500061989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/>
                      <a:t>7,0</a:t>
                    </a:r>
                    <a:r>
                      <a:rPr lang="en-US" b="1" dirty="0" smtClean="0"/>
                      <a:t>%</a:t>
                    </a:r>
                    <a:endParaRPr lang="en-US" dirty="0"/>
                  </a:p>
                </c:rich>
              </c:tx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1.061667981908891E-2"/>
                  <c:y val="1.5336258934192498E-2"/>
                </c:manualLayout>
              </c:layout>
              <c:tx>
                <c:rich>
                  <a:bodyPr/>
                  <a:lstStyle/>
                  <a:p>
                    <a:r>
                      <a:rPr lang="en-US" b="1" dirty="0" smtClean="0"/>
                      <a:t>4,0%</a:t>
                    </a:r>
                    <a:endParaRPr lang="en-US" dirty="0"/>
                  </a:p>
                </c:rich>
              </c:tx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5.4925165010155569E-2"/>
                  <c:y val="3.632756082657481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/>
                      <a:t>3,0</a:t>
                    </a:r>
                    <a:r>
                      <a:rPr lang="en-US" b="1" dirty="0" smtClean="0"/>
                      <a:t>%</a:t>
                    </a:r>
                    <a:endParaRPr lang="en-US" dirty="0"/>
                  </a:p>
                </c:rich>
              </c:tx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3.9396382358275479E-2"/>
                  <c:y val="1.3951960584626399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3,7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2.1547463387258964E-2"/>
                  <c:y val="1.5442921465516178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5,5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4.5500056367524175E-3"/>
                  <c:y val="1.7892536900086787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 2,9%</a:t>
                    </a:r>
                    <a:endParaRPr lang="en-US" dirty="0"/>
                  </a:p>
                </c:rich>
              </c:tx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latin typeface="Book Antiqua" panose="02040602050305030304" pitchFamily="18" charset="0"/>
                  </a:defRPr>
                </a:pPr>
                <a:endParaRPr lang="ru-RU"/>
              </a:p>
            </c:txPr>
            <c:dLblPos val="outEnd"/>
            <c:showLegendKey val="1"/>
            <c:showVal val="1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Лист1!$A$2:$A$8</c:f>
              <c:strCache>
                <c:ptCount val="7"/>
                <c:pt idx="0">
                  <c:v>НДФЛ</c:v>
                </c:pt>
                <c:pt idx="1">
                  <c:v>УСН</c:v>
                </c:pt>
                <c:pt idx="2">
                  <c:v>арендная плата на землю</c:v>
                </c:pt>
                <c:pt idx="3">
                  <c:v>налог на прибыль</c:v>
                </c:pt>
                <c:pt idx="4">
                  <c:v>налог на ПАТЕНТ</c:v>
                </c:pt>
                <c:pt idx="5">
                  <c:v>доходы от продажи земли</c:v>
                </c:pt>
                <c:pt idx="6">
                  <c:v>прочие доходы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66.2</c:v>
                </c:pt>
                <c:pt idx="1">
                  <c:v>10.6</c:v>
                </c:pt>
                <c:pt idx="2" formatCode="0.0">
                  <c:v>7</c:v>
                </c:pt>
                <c:pt idx="3" formatCode="0.0">
                  <c:v>4</c:v>
                </c:pt>
                <c:pt idx="4" formatCode="0.0">
                  <c:v>3</c:v>
                </c:pt>
                <c:pt idx="5" formatCode="0.0">
                  <c:v>3.7</c:v>
                </c:pt>
                <c:pt idx="6">
                  <c:v>5.5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5704858073296357"/>
          <c:y val="3.1367576297370255E-2"/>
          <c:w val="0.34295141926703632"/>
          <c:h val="0.89492137602157373"/>
        </c:manualLayout>
      </c:layout>
      <c:overlay val="0"/>
      <c:txPr>
        <a:bodyPr/>
        <a:lstStyle/>
        <a:p>
          <a:pPr>
            <a:defRPr b="1">
              <a:latin typeface="Book Antiqua" panose="02040602050305030304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spc="50" baseline="0">
                <a:solidFill>
                  <a:schemeClr val="tx1">
                    <a:lumMod val="65000"/>
                    <a:lumOff val="35000"/>
                  </a:schemeClr>
                </a:solidFill>
                <a:latin typeface="Book Antiqua" panose="02040602050305030304" pitchFamily="18" charset="0"/>
                <a:ea typeface="+mn-ea"/>
                <a:cs typeface="+mn-cs"/>
              </a:defRPr>
            </a:pPr>
            <a:r>
              <a:rPr lang="ru-RU" sz="1600">
                <a:latin typeface="Book Antiqua" panose="02040602050305030304" pitchFamily="18" charset="0"/>
              </a:rPr>
              <a:t>млн.рублей</a:t>
            </a:r>
          </a:p>
        </c:rich>
      </c:tx>
      <c:layout>
        <c:manualLayout>
          <c:xMode val="edge"/>
          <c:yMode val="edge"/>
          <c:x val="0.40095397614771838"/>
          <c:y val="1.683619968528240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spc="50" baseline="0">
              <a:solidFill>
                <a:schemeClr val="tx1">
                  <a:lumMod val="65000"/>
                  <a:lumOff val="35000"/>
                </a:schemeClr>
              </a:solidFill>
              <a:latin typeface="Book Antiqua" panose="02040602050305030304" pitchFamily="18" charset="0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1"/>
            <c:bubble3D val="0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ru-RU" smtClean="0"/>
                      <a:t>891,9</a:t>
                    </a:r>
                    <a:endParaRPr lang="ru-RU" dirty="0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ru-RU" dirty="0" smtClean="0"/>
                      <a:t>636,7</a:t>
                    </a:r>
                  </a:p>
                  <a:p>
                    <a:endParaRPr lang="ru-RU" dirty="0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/>
                    </a:solidFill>
                    <a:latin typeface="Book Antiqua" panose="020406020503050303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Краевой и федеральный бюджеты</c:v>
                </c:pt>
                <c:pt idx="1">
                  <c:v>Местный бюджет</c:v>
                </c:pt>
              </c:strCache>
            </c:strRef>
          </c:cat>
          <c:val>
            <c:numRef>
              <c:f>Лист1!$B$2:$B$3</c:f>
              <c:numCache>
                <c:formatCode>#,##0.0</c:formatCode>
                <c:ptCount val="2"/>
                <c:pt idx="0">
                  <c:v>891.9</c:v>
                </c:pt>
                <c:pt idx="1">
                  <c:v>636.70000000000005</c:v>
                </c:pt>
              </c:numCache>
            </c:numRef>
          </c:val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3.5080476192880329E-2"/>
          <c:y val="0.11091668826920466"/>
          <c:w val="0.91904140434490667"/>
          <c:h val="8.051662690036204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Book Antiqua" panose="02040602050305030304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2.893309551999506E-2"/>
          <c:w val="0.79639277729172753"/>
          <c:h val="0.93634718985600895"/>
        </c:manualLayout>
      </c:layout>
      <c:bar3DChart>
        <c:barDir val="col"/>
        <c:grouping val="standar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72935152"/>
        <c:axId val="172935712"/>
        <c:axId val="171959872"/>
      </c:bar3DChart>
      <c:catAx>
        <c:axId val="172935152"/>
        <c:scaling>
          <c:orientation val="minMax"/>
        </c:scaling>
        <c:delete val="1"/>
        <c:axPos val="b"/>
        <c:majorTickMark val="out"/>
        <c:minorTickMark val="none"/>
        <c:tickLblPos val="none"/>
        <c:crossAx val="172935712"/>
        <c:crosses val="autoZero"/>
        <c:auto val="1"/>
        <c:lblAlgn val="ctr"/>
        <c:lblOffset val="100"/>
        <c:noMultiLvlLbl val="0"/>
      </c:catAx>
      <c:valAx>
        <c:axId val="172935712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one"/>
        <c:crossAx val="172935152"/>
        <c:crosses val="autoZero"/>
        <c:crossBetween val="between"/>
      </c:valAx>
      <c:serAx>
        <c:axId val="171959872"/>
        <c:scaling>
          <c:orientation val="minMax"/>
        </c:scaling>
        <c:delete val="1"/>
        <c:axPos val="b"/>
        <c:majorTickMark val="out"/>
        <c:minorTickMark val="none"/>
        <c:tickLblPos val="none"/>
        <c:crossAx val="172935712"/>
        <c:crosses val="autoZero"/>
      </c:serAx>
    </c:plotArea>
    <c:legend>
      <c:legendPos val="r"/>
      <c:layout>
        <c:manualLayout>
          <c:xMode val="edge"/>
          <c:yMode val="edge"/>
          <c:x val="0.77758870418975379"/>
          <c:y val="0.3471671841371094"/>
          <c:w val="0.21315203655098691"/>
          <c:h val="0.2238207181913769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541755915246173E-3"/>
          <c:y val="0"/>
          <c:w val="0.73201442288361562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7"/>
          <c:dPt>
            <c:idx val="0"/>
            <c:bubble3D val="0"/>
            <c:spPr>
              <a:solidFill>
                <a:srgbClr val="8CC69A"/>
              </a:solidFill>
            </c:spPr>
          </c:dPt>
          <c:dPt>
            <c:idx val="1"/>
            <c:bubble3D val="0"/>
            <c:explosion val="11"/>
            <c:spPr>
              <a:solidFill>
                <a:srgbClr val="FFC000"/>
              </a:solidFill>
            </c:spPr>
          </c:dPt>
          <c:dPt>
            <c:idx val="2"/>
            <c:bubble3D val="0"/>
            <c:spPr>
              <a:solidFill>
                <a:srgbClr val="C5C000"/>
              </a:solidFill>
            </c:spPr>
          </c:dPt>
          <c:dPt>
            <c:idx val="3"/>
            <c:bubble3D val="0"/>
            <c:spPr>
              <a:solidFill>
                <a:schemeClr val="accent3">
                  <a:lumMod val="75000"/>
                </a:schemeClr>
              </a:solidFill>
            </c:spPr>
          </c:dPt>
          <c:dPt>
            <c:idx val="4"/>
            <c:bubble3D val="0"/>
            <c:spPr>
              <a:solidFill>
                <a:schemeClr val="tx1"/>
              </a:solidFill>
            </c:spPr>
          </c:dPt>
          <c:dLbls>
            <c:dLbl>
              <c:idx val="0"/>
              <c:layout>
                <c:manualLayout>
                  <c:x val="6.4931155313253497E-2"/>
                  <c:y val="-2.59510082324396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0.13403946395440172"/>
                  <c:y val="5.35910402898216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0.10411081664122165"/>
                  <c:y val="-1.8557144326074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1.0347142739767399E-2"/>
                  <c:y val="-5.63772916257703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5.8530388783053763E-2"/>
                  <c:y val="-5.41706005095559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6.9593296808089539E-2"/>
                  <c:y val="-3.09567117921852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8.4442135377307562E-2"/>
                  <c:y val="-6.83684046932148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65000"/>
                    <a:lumOff val="35000"/>
                  </a:prstClr>
                </a:solidFill>
              </a:ln>
              <a:effectLst/>
            </c:spPr>
            <c:txPr>
              <a:bodyPr/>
              <a:lstStyle/>
              <a:p>
                <a:pPr>
                  <a:defRPr sz="1400" b="1">
                    <a:latin typeface="Bookman Old Style" panose="020506040505050202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</c15:spPr>
              </c:ext>
            </c:extLst>
          </c:dLbls>
          <c:cat>
            <c:strRef>
              <c:f>Лист1!$A$3:$A$9</c:f>
              <c:strCache>
                <c:ptCount val="7"/>
                <c:pt idx="0">
                  <c:v>Развитие сети и инфраструктуры образовательных организаций</c:v>
                </c:pt>
                <c:pt idx="1">
                  <c:v>Обеспечение госгарантий на получение общедоступного и бесплатного образования </c:v>
                </c:pt>
                <c:pt idx="2">
                  <c:v>Организация и обеспечение бесплатным горячим питанием 1-4 кл.</c:v>
                </c:pt>
                <c:pt idx="3">
                  <c:v>Обеспечение получения дополнительного образования</c:v>
                </c:pt>
                <c:pt idx="4">
                  <c:v>Расходы на оплату жилых помещений, отопления и освещения педработникам </c:v>
                </c:pt>
                <c:pt idx="5">
                  <c:v>Средства ЗСК</c:v>
                </c:pt>
                <c:pt idx="6">
                  <c:v>другие расходы</c:v>
                </c:pt>
              </c:strCache>
            </c:strRef>
          </c:cat>
          <c:val>
            <c:numRef>
              <c:f>Лист1!$B$3:$B$9</c:f>
              <c:numCache>
                <c:formatCode>#,##0.0</c:formatCode>
                <c:ptCount val="7"/>
                <c:pt idx="0">
                  <c:v>13.7</c:v>
                </c:pt>
                <c:pt idx="1">
                  <c:v>839.5</c:v>
                </c:pt>
                <c:pt idx="2">
                  <c:v>27.1</c:v>
                </c:pt>
                <c:pt idx="3">
                  <c:v>45.9</c:v>
                </c:pt>
                <c:pt idx="4">
                  <c:v>47.5</c:v>
                </c:pt>
                <c:pt idx="5">
                  <c:v>22.8</c:v>
                </c:pt>
                <c:pt idx="6">
                  <c:v>56.299999999999912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66847797239915063"/>
          <c:y val="0"/>
          <c:w val="0.33152202760084926"/>
          <c:h val="1"/>
        </c:manualLayout>
      </c:layout>
      <c:overlay val="0"/>
      <c:txPr>
        <a:bodyPr/>
        <a:lstStyle/>
        <a:p>
          <a:pPr>
            <a:defRPr sz="1400" b="1" kern="900" spc="0" baseline="0">
              <a:solidFill>
                <a:schemeClr val="tx1"/>
              </a:solidFill>
              <a:latin typeface="Book Antiqua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"/>
          <c:y val="5.3156141122895892E-2"/>
          <c:w val="0.77015043258481575"/>
          <c:h val="0.946843858877104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МП "Социальная поддержка" граждан"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6000"/>
                    <a:lumMod val="100000"/>
                  </a:schemeClr>
                </a:gs>
                <a:gs pos="78000">
                  <a:schemeClr val="accent1">
                    <a:shade val="94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l"/>
            </a:scene3d>
            <a:sp3d prstMaterial="plastic">
              <a:bevelT w="139700" h="139700" prst="divot"/>
              <a:bevelB/>
            </a:sp3d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ru-RU" b="1" dirty="0" smtClean="0">
                        <a:latin typeface="Bodoni MT" pitchFamily="18" charset="0"/>
                      </a:rPr>
                      <a:t>82,0</a:t>
                    </a:r>
                  </a:p>
                  <a:p>
                    <a:r>
                      <a:rPr lang="ru-RU" sz="1400" dirty="0" err="1" smtClean="0"/>
                      <a:t>млн.рублей</a:t>
                    </a:r>
                    <a:endParaRPr lang="ru-RU" sz="1400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Bodoni MT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82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МП "Дети Кубани"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96000"/>
                    <a:lumMod val="100000"/>
                  </a:schemeClr>
                </a:gs>
                <a:gs pos="78000">
                  <a:schemeClr val="accent3">
                    <a:shade val="94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l"/>
            </a:scene3d>
            <a:sp3d prstMaterial="plastic">
              <a:bevelT w="139700" h="139700" prst="divot"/>
            </a:sp3d>
          </c:spPr>
          <c:invertIfNegative val="0"/>
          <c:dLbls>
            <c:dLbl>
              <c:idx val="0"/>
              <c:layout>
                <c:manualLayout>
                  <c:x val="2.1604999027899235E-2"/>
                  <c:y val="1.8077845246208604E-2"/>
                </c:manualLayout>
              </c:layout>
              <c:tx>
                <c:rich>
                  <a:bodyPr/>
                  <a:lstStyle/>
                  <a:p>
                    <a:r>
                      <a:rPr lang="ru-RU" sz="1800" dirty="0" smtClean="0"/>
                      <a:t>63,7 </a:t>
                    </a:r>
                  </a:p>
                  <a:p>
                    <a:r>
                      <a:rPr lang="ru-RU" sz="1400" dirty="0" err="1" smtClean="0"/>
                      <a:t>млн.рублей</a:t>
                    </a:r>
                    <a:endParaRPr lang="ru-RU" sz="14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3124222319432291"/>
                      <c:h val="0.12283900975854667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Bodoni MT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63.7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МП "Управление муниципальными финансами муниципального образования Мостовский район"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tint val="96000"/>
                    <a:lumMod val="100000"/>
                  </a:schemeClr>
                </a:gs>
                <a:gs pos="78000">
                  <a:schemeClr val="accent5">
                    <a:shade val="94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l"/>
            </a:scene3d>
            <a:sp3d prstMaterial="plastic">
              <a:bevelT w="139700" h="139700" prst="divot"/>
            </a:sp3d>
          </c:spPr>
          <c:invertIfNegative val="0"/>
          <c:dLbls>
            <c:dLbl>
              <c:idx val="0"/>
              <c:layout>
                <c:manualLayout>
                  <c:x val="2.9321048410615228E-2"/>
                  <c:y val="-4.8323764657178083E-3"/>
                </c:manualLayout>
              </c:layout>
              <c:tx>
                <c:rich>
                  <a:bodyPr/>
                  <a:lstStyle/>
                  <a:p>
                    <a:r>
                      <a:rPr lang="ru-RU" b="1" baseline="0" dirty="0" smtClean="0"/>
                      <a:t>35,5</a:t>
                    </a:r>
                  </a:p>
                  <a:p>
                    <a:r>
                      <a:rPr lang="ru-RU" sz="1400" dirty="0" err="1" smtClean="0"/>
                      <a:t>млн.рублей</a:t>
                    </a:r>
                    <a:endParaRPr lang="ru-RU" sz="14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3124222319432291"/>
                      <c:h val="0.10952543209341022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Bodoni MT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General</c:formatCode>
                <c:ptCount val="1"/>
                <c:pt idx="0">
                  <c:v>35.5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8"/>
        <c:overlap val="30"/>
        <c:axId val="126017712"/>
        <c:axId val="170369312"/>
      </c:barChart>
      <c:catAx>
        <c:axId val="1260177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170369312"/>
        <c:crosses val="autoZero"/>
        <c:auto val="1"/>
        <c:lblAlgn val="ctr"/>
        <c:lblOffset val="100"/>
        <c:noMultiLvlLbl val="0"/>
      </c:catAx>
      <c:valAx>
        <c:axId val="17036931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260177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9098911247205208"/>
          <c:y val="5.0930203931994888E-4"/>
          <c:w val="0.30901088752794792"/>
          <c:h val="0.9989812056703181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/>
              </a:solidFill>
              <a:latin typeface="Book Antiqua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 w="12700" cap="rnd" cmpd="sng" algn="ctr">
      <a:noFill/>
      <a:prstDash val="solid"/>
    </a:ln>
    <a:effectLst/>
  </c:spPr>
  <c:txPr>
    <a:bodyPr/>
    <a:lstStyle/>
    <a:p>
      <a:pPr>
        <a:defRPr sz="1800"/>
      </a:pPr>
      <a:endParaRPr lang="ru-RU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21606112251895385"/>
          <c:y val="0"/>
          <c:w val="0.5864749462703378"/>
          <c:h val="0.855517345617928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96000"/>
                      <a:lumMod val="100000"/>
                    </a:schemeClr>
                  </a:gs>
                  <a:gs pos="78000">
                    <a:schemeClr val="accent1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35000"/>
                  </a:srgbClr>
                </a:outerShdw>
              </a:effectLst>
              <a:sp3d/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3">
                      <a:tint val="96000"/>
                      <a:lumMod val="100000"/>
                    </a:schemeClr>
                  </a:gs>
                  <a:gs pos="78000">
                    <a:schemeClr val="accent3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35000"/>
                  </a:srgbClr>
                </a:outerShdw>
              </a:effectLst>
              <a:sp3d/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5">
                      <a:tint val="96000"/>
                      <a:lumMod val="100000"/>
                    </a:schemeClr>
                  </a:gs>
                  <a:gs pos="78000">
                    <a:schemeClr val="accent5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35000"/>
                  </a:srgbClr>
                </a:outerShdw>
              </a:effectLst>
              <a:sp3d/>
            </c:spPr>
          </c:dPt>
          <c:dLbls>
            <c:dLbl>
              <c:idx val="0"/>
              <c:layout>
                <c:manualLayout>
                  <c:x val="-9.4672071877071148E-2"/>
                  <c:y val="-1.6200174545532454E-2"/>
                </c:manualLayout>
              </c:layout>
              <c:tx>
                <c:rich>
                  <a:bodyPr/>
                  <a:lstStyle/>
                  <a:p>
                    <a:r>
                      <a:rPr lang="ru-RU" sz="2000" dirty="0" smtClean="0"/>
                      <a:t>6,7</a:t>
                    </a:r>
                  </a:p>
                  <a:p>
                    <a:r>
                      <a:rPr lang="ru-RU" sz="2000" dirty="0" smtClean="0"/>
                      <a:t>млн.рублей</a:t>
                    </a:r>
                    <a:endParaRPr lang="ru-RU" sz="20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12342031440951005"/>
                  <c:y val="-0.18730057125435676"/>
                </c:manualLayout>
              </c:layout>
              <c:tx>
                <c:rich>
                  <a:bodyPr/>
                  <a:lstStyle/>
                  <a:p>
                    <a:r>
                      <a:rPr lang="ru-RU" sz="2000" dirty="0" smtClean="0"/>
                      <a:t>9,9</a:t>
                    </a:r>
                  </a:p>
                  <a:p>
                    <a:r>
                      <a:rPr lang="ru-RU" sz="2000" dirty="0" smtClean="0"/>
                      <a:t>млн.рублей</a:t>
                    </a:r>
                    <a:endParaRPr lang="ru-RU" sz="20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4.8653597876098062E-2"/>
                  <c:y val="6.5425294110560597E-2"/>
                </c:manualLayout>
              </c:layout>
              <c:tx>
                <c:rich>
                  <a:bodyPr/>
                  <a:lstStyle/>
                  <a:p>
                    <a:r>
                      <a:rPr lang="ru-RU" sz="2000" dirty="0" smtClean="0"/>
                      <a:t>5,0 </a:t>
                    </a:r>
                  </a:p>
                  <a:p>
                    <a:r>
                      <a:rPr lang="ru-RU" sz="2000" dirty="0" err="1" smtClean="0"/>
                      <a:t>млн.рублей</a:t>
                    </a:r>
                    <a:endParaRPr lang="ru-RU" sz="20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2"/>
                    </a:solidFill>
                    <a:latin typeface="Bodoni MT" panose="02070603080606020203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 МП "Информационное общество Кубани"</c:v>
                </c:pt>
                <c:pt idx="1">
                  <c:v>МП «Развитие сельского хозяйства и регулирование рынков сельскохозяйственной продукции, сырья и продовольствия»</c:v>
                </c:pt>
                <c:pt idx="2">
                  <c:v>МП"Региональная политика и развитие гражданского общества"</c:v>
                </c:pt>
              </c:strCache>
            </c:strRef>
          </c:cat>
          <c:val>
            <c:numRef>
              <c:f>Лист1!$B$2:$B$4</c:f>
              <c:numCache>
                <c:formatCode>#,##0.00</c:formatCode>
                <c:ptCount val="3"/>
                <c:pt idx="0">
                  <c:v>6.7</c:v>
                </c:pt>
                <c:pt idx="1">
                  <c:v>9.9</c:v>
                </c:pt>
                <c:pt idx="2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61582111031590803"/>
          <c:w val="0.98468189837144526"/>
          <c:h val="0.3714291758280087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2"/>
              </a:solidFill>
              <a:latin typeface="Bodoni MT" panose="02070603080606020203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2"/>
    </mc:Choice>
    <mc:Fallback>
      <c:style val="22"/>
    </mc:Fallback>
  </mc:AlternateContent>
  <c:chart>
    <c:title>
      <c:tx>
        <c:rich>
          <a:bodyPr/>
          <a:lstStyle/>
          <a:p>
            <a:pPr>
              <a:defRPr>
                <a:solidFill>
                  <a:srgbClr val="0070C0"/>
                </a:solidFill>
                <a:latin typeface="Book Antiqua" pitchFamily="18" charset="0"/>
              </a:defRPr>
            </a:pPr>
            <a:r>
              <a:rPr lang="ru-RU" dirty="0" smtClean="0"/>
              <a:t>млн.рублей</a:t>
            </a:r>
            <a:endParaRPr lang="ru-RU" dirty="0"/>
          </a:p>
        </c:rich>
      </c:tx>
      <c:layout>
        <c:manualLayout>
          <c:xMode val="edge"/>
          <c:yMode val="edge"/>
          <c:x val="3.5964912280701451E-3"/>
          <c:y val="1.0529509988110773E-2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2163742690058478E-2"/>
          <c:y val="0.11799455985321815"/>
          <c:w val="0.96783625730994149"/>
          <c:h val="0.6701073035554683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invertIfNegative val="0"/>
          <c:dPt>
            <c:idx val="1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Lbls>
            <c:dLbl>
              <c:idx val="0"/>
              <c:layout>
                <c:manualLayout>
                  <c:x val="4.6296296296296476E-3"/>
                  <c:y val="-8.10126674559855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9.2592592592593143E-3"/>
                  <c:y val="-9.25859056639838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4.6296296296296476E-3"/>
                  <c:y val="-8.39059770079853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latin typeface="Bodoni MT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Бюджет поселений</c:v>
                </c:pt>
                <c:pt idx="1">
                  <c:v>Краевой бюджет</c:v>
                </c:pt>
                <c:pt idx="2">
                  <c:v>Районный бюджет</c:v>
                </c:pt>
              </c:strCache>
            </c:strRef>
          </c:cat>
          <c:val>
            <c:numRef>
              <c:f>Лист1!$B$2:$B$4</c:f>
              <c:numCache>
                <c:formatCode>#,##0.00</c:formatCode>
                <c:ptCount val="3"/>
                <c:pt idx="0">
                  <c:v>6.1</c:v>
                </c:pt>
                <c:pt idx="1">
                  <c:v>7.1</c:v>
                </c:pt>
                <c:pt idx="2">
                  <c:v>18.799999999999997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72785360"/>
        <c:axId val="172785920"/>
        <c:axId val="0"/>
      </c:bar3DChart>
      <c:catAx>
        <c:axId val="1727853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b="1">
                <a:latin typeface="Book Antiqua" pitchFamily="18" charset="0"/>
              </a:defRPr>
            </a:pPr>
            <a:endParaRPr lang="ru-RU"/>
          </a:p>
        </c:txPr>
        <c:crossAx val="172785920"/>
        <c:crosses val="autoZero"/>
        <c:auto val="1"/>
        <c:lblAlgn val="ctr"/>
        <c:lblOffset val="100"/>
        <c:noMultiLvlLbl val="0"/>
      </c:catAx>
      <c:valAx>
        <c:axId val="172785920"/>
        <c:scaling>
          <c:orientation val="minMax"/>
        </c:scaling>
        <c:delete val="1"/>
        <c:axPos val="l"/>
        <c:numFmt formatCode="#,##0.00" sourceLinked="1"/>
        <c:majorTickMark val="out"/>
        <c:minorTickMark val="none"/>
        <c:tickLblPos val="none"/>
        <c:crossAx val="1727853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126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3">
      <cs:styleClr val="auto"/>
    </cs:fillRef>
    <cs:effectRef idx="3">
      <a:schemeClr val="dk1"/>
    </cs:effectRef>
    <cs:fontRef idx="minor">
      <a:schemeClr val="tx1"/>
    </cs:fontRef>
  </cs:dataPoint>
  <cs:dataPoint3D>
    <cs:lnRef idx="0"/>
    <cs:fillRef idx="3">
      <cs:styleClr val="auto"/>
    </cs:fillRef>
    <cs:effectRef idx="3">
      <a:schemeClr val="dk1"/>
    </cs:effectRef>
    <cs:fontRef idx="minor">
      <a:schemeClr val="tx1"/>
    </cs:fontRef>
  </cs:dataPoint3D>
  <cs:dataPointLine>
    <cs:lnRef idx="1">
      <cs:styleClr val="auto"/>
    </cs:lnRef>
    <cs:lineWidthScale>7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3">
      <cs:styleClr val="auto"/>
    </cs:fillRef>
    <cs:effectRef idx="3">
      <a:schemeClr val="dk1"/>
    </cs:effectRef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0"/>
    <cs:fillRef idx="3">
      <a:schemeClr val="dk1">
        <a:tint val="95000"/>
      </a:schemeClr>
    </cs:fillRef>
    <cs:effectRef idx="3">
      <a:schemeClr val="dk1"/>
    </cs:effectRef>
    <cs:fontRef idx="minor">
      <a:schemeClr val="tx1"/>
    </cs:fontRef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0"/>
    <cs:fillRef idx="3">
      <a:schemeClr val="dk1">
        <a:tint val="5000"/>
      </a:schemeClr>
    </cs:fillRef>
    <cs:effectRef idx="3">
      <a:schemeClr val="dk1"/>
    </cs:effectRef>
    <cs:fontRef idx="minor">
      <a:schemeClr val="tx1"/>
    </cs:fontRef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66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F01392-D648-4B7B-A7AB-56684D66FBC9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1DC4FA-6235-4908-BFB1-A36D8E79D5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569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1DC4FA-6235-4908-BFB1-A36D8E79D50F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4267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05.04.2022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994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05.04.2022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320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05.04.2022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941677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05.04.2022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854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05.04.2022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510707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05.04.2022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45854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05.04.2022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5519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05.04.2022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158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05.04.2022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8075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05.04.2022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261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05.04.2022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871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05.04.2022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292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05.04.2022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457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05.04.2022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160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05.04.2022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329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05.04.2022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981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05.04.2022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025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428964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Book Antiqua" pitchFamily="18" charset="0"/>
              </a:rPr>
              <a:t>Отчет </a:t>
            </a:r>
            <a:br>
              <a:rPr lang="ru-RU" b="1" dirty="0" smtClean="0">
                <a:solidFill>
                  <a:srgbClr val="0070C0"/>
                </a:solidFill>
                <a:latin typeface="Book Antiqua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Book Antiqua" pitchFamily="18" charset="0"/>
              </a:rPr>
              <a:t>об исполнении бюджета МО Мостовский район </a:t>
            </a:r>
            <a:br>
              <a:rPr lang="ru-RU" b="1" dirty="0" smtClean="0">
                <a:solidFill>
                  <a:srgbClr val="0070C0"/>
                </a:solidFill>
                <a:latin typeface="Book Antiqua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Book Antiqua" pitchFamily="18" charset="0"/>
              </a:rPr>
              <a:t>за 2021</a:t>
            </a:r>
            <a:r>
              <a:rPr lang="ru-RU" sz="4000" b="1" dirty="0" smtClean="0">
                <a:solidFill>
                  <a:srgbClr val="0070C0"/>
                </a:solidFill>
                <a:latin typeface="Book Antiqua" pitchFamily="18" charset="0"/>
              </a:rPr>
              <a:t> </a:t>
            </a:r>
            <a:r>
              <a:rPr lang="ru-RU" b="1" dirty="0" smtClean="0">
                <a:solidFill>
                  <a:srgbClr val="0070C0"/>
                </a:solidFill>
                <a:latin typeface="Book Antiqua" pitchFamily="18" charset="0"/>
              </a:rPr>
              <a:t>год</a:t>
            </a:r>
            <a:endParaRPr lang="ru-RU" b="1" dirty="0">
              <a:solidFill>
                <a:srgbClr val="0070C0"/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9761681"/>
      </p:ext>
    </p:extLst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04664"/>
            <a:ext cx="6347713" cy="153682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6"/>
                </a:solidFill>
                <a:latin typeface="Book Antiqua" pitchFamily="18" charset="0"/>
              </a:rPr>
              <a:t>Муниципальные программы</a:t>
            </a:r>
            <a:endParaRPr lang="ru-RU" b="1" dirty="0">
              <a:solidFill>
                <a:schemeClr val="accent6"/>
              </a:solidFill>
              <a:latin typeface="Book Antiqua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2189939"/>
              </p:ext>
            </p:extLst>
          </p:nvPr>
        </p:nvGraphicFramePr>
        <p:xfrm>
          <a:off x="609600" y="1988840"/>
          <a:ext cx="7922840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5754461"/>
      </p:ext>
    </p:extLst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395536" y="36240"/>
            <a:ext cx="8301608" cy="11605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sz="27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7892554"/>
              </p:ext>
            </p:extLst>
          </p:nvPr>
        </p:nvGraphicFramePr>
        <p:xfrm>
          <a:off x="395536" y="1772816"/>
          <a:ext cx="8229600" cy="49655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6360530"/>
              </p:ext>
            </p:extLst>
          </p:nvPr>
        </p:nvGraphicFramePr>
        <p:xfrm>
          <a:off x="0" y="1295401"/>
          <a:ext cx="8892480" cy="53019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МП «Развитие ОБРАЗОВАНИЯ»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млн.рублей</a:t>
            </a:r>
            <a:endParaRPr kumimoji="0" lang="ru-RU" sz="2000" b="1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6226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9612808"/>
              </p:ext>
            </p:extLst>
          </p:nvPr>
        </p:nvGraphicFramePr>
        <p:xfrm>
          <a:off x="395536" y="476672"/>
          <a:ext cx="8229600" cy="59762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06975395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1862464"/>
              </p:ext>
            </p:extLst>
          </p:nvPr>
        </p:nvGraphicFramePr>
        <p:xfrm>
          <a:off x="395536" y="476672"/>
          <a:ext cx="8352928" cy="6192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47761694"/>
      </p:ext>
    </p:extLst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332656"/>
            <a:ext cx="7706817" cy="159774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Book Antiqua" panose="02040602050305030304" pitchFamily="18" charset="0"/>
                <a:cs typeface="Raavi" pitchFamily="34" charset="0"/>
              </a:rPr>
              <a:t>МП «</a:t>
            </a:r>
            <a: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  <a:t>Обеспечение безопасности населения</a:t>
            </a:r>
            <a:r>
              <a:rPr lang="ru-RU" dirty="0" smtClean="0">
                <a:solidFill>
                  <a:srgbClr val="0070C0"/>
                </a:solidFill>
                <a:latin typeface="Book Antiqua" pitchFamily="18" charset="0"/>
                <a:cs typeface="Raavi" pitchFamily="34" charset="0"/>
              </a:rPr>
              <a:t>»</a:t>
            </a:r>
            <a:endParaRPr lang="ru-RU" dirty="0">
              <a:solidFill>
                <a:srgbClr val="0070C0"/>
              </a:solidFill>
              <a:latin typeface="Book Antiqua" pitchFamily="18" charset="0"/>
              <a:cs typeface="Raavi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7719562"/>
              </p:ext>
            </p:extLst>
          </p:nvPr>
        </p:nvGraphicFramePr>
        <p:xfrm>
          <a:off x="304800" y="1772816"/>
          <a:ext cx="8686800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9374187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1" y="332656"/>
            <a:ext cx="7200800" cy="1296144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00B050"/>
                </a:solidFill>
                <a:latin typeface="Book Antiqua" pitchFamily="18" charset="0"/>
              </a:rPr>
              <a:t>МП «Развитие культуры»</a:t>
            </a:r>
            <a:endParaRPr lang="ru-RU" sz="4000" b="1" dirty="0">
              <a:solidFill>
                <a:srgbClr val="00B050"/>
              </a:solidFill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772816"/>
            <a:ext cx="9001000" cy="4824536"/>
          </a:xfrm>
        </p:spPr>
        <p:txBody>
          <a:bodyPr>
            <a:noAutofit/>
          </a:bodyPr>
          <a:lstStyle/>
          <a:p>
            <a:pPr lvl="0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) Поддержка муниципальных учреждений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культуры –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2,1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млн. рублей;</a:t>
            </a:r>
          </a:p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Культура Кубани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1,0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млн. рублей;</a:t>
            </a:r>
          </a:p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3) Совершенствование деятельности учреждений отрасли «Культура, искусство и кинематография» – </a:t>
            </a:r>
            <a:r>
              <a:rPr lang="ru-RU" sz="32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177,4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млн. рублей;</a:t>
            </a:r>
          </a:p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4) Обеспечение деятельности отдела культуры – </a:t>
            </a:r>
            <a:r>
              <a:rPr lang="ru-RU" sz="32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9,6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млн. рублей</a:t>
            </a:r>
          </a:p>
        </p:txBody>
      </p:sp>
    </p:spTree>
    <p:extLst>
      <p:ext uri="{BB962C8B-B14F-4D97-AF65-F5344CB8AC3E}">
        <p14:creationId xmlns:p14="http://schemas.microsoft.com/office/powerpoint/2010/main" val="313369142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620688"/>
            <a:ext cx="7706817" cy="144016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МП «Развитие физической культуры и спорта»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060848"/>
            <a:ext cx="8352928" cy="4536504"/>
          </a:xfrm>
        </p:spPr>
        <p:txBody>
          <a:bodyPr>
            <a:noAutofit/>
          </a:bodyPr>
          <a:lstStyle/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itchFamily="18" charset="0"/>
              </a:rPr>
              <a:t>1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 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беспечение деятельности подведомственных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28,4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млн. рублей;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Оплата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труда инструкторов по спорту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0,8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млн. рублей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3) Обеспечение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отдела по физической культуре 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спорту – </a:t>
            </a:r>
            <a:r>
              <a:rPr lang="ru-RU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1,5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млн. рублей;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апитальный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ремонт,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текущий ремонт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материально-техническое обеспечение МАУ «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ЦФКСиТ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(средства ЗСК) – </a:t>
            </a:r>
            <a:r>
              <a:rPr lang="ru-RU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2,5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млн. рублей;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5) Отдельные мероприятия –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3,1</a:t>
            </a:r>
            <a:r>
              <a:rPr lang="ru-RU" sz="2400" dirty="0" smtClean="0">
                <a:latin typeface="Times New Roman" panose="02020603050405020304" pitchFamily="18" charset="0"/>
                <a:cs typeface="Times New Roman" pitchFamily="18" charset="0"/>
              </a:rPr>
              <a:t> млн. рублей.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685974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332656"/>
            <a:ext cx="7706817" cy="1597744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МП «</a:t>
            </a:r>
            <a:r>
              <a:rPr lang="ru-RU" sz="4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топливно-энергетического комплекса</a:t>
            </a:r>
            <a:r>
              <a:rPr lang="ru-RU" sz="4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4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3727492"/>
              </p:ext>
            </p:extLst>
          </p:nvPr>
        </p:nvGraphicFramePr>
        <p:xfrm>
          <a:off x="304800" y="1772816"/>
          <a:ext cx="8686800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45035587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3302229"/>
              </p:ext>
            </p:extLst>
          </p:nvPr>
        </p:nvGraphicFramePr>
        <p:xfrm>
          <a:off x="467544" y="404664"/>
          <a:ext cx="8424936" cy="61858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7710"/>
                <a:gridCol w="4172810"/>
                <a:gridCol w="1224136"/>
                <a:gridCol w="1080120"/>
                <a:gridCol w="720080"/>
                <a:gridCol w="720080"/>
              </a:tblGrid>
              <a:tr h="22322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Book Antiqua" pitchFamily="18" charset="0"/>
                          <a:ea typeface="Times New Roman"/>
                        </a:rPr>
                        <a:t>№ </a:t>
                      </a:r>
                      <a:r>
                        <a:rPr lang="ru-RU" sz="1400" dirty="0" err="1" smtClean="0">
                          <a:latin typeface="Book Antiqua" pitchFamily="18" charset="0"/>
                          <a:ea typeface="Times New Roman"/>
                        </a:rPr>
                        <a:t>п</a:t>
                      </a:r>
                      <a:r>
                        <a:rPr lang="ru-RU" sz="1400" dirty="0" smtClean="0">
                          <a:latin typeface="Book Antiqua" pitchFamily="18" charset="0"/>
                          <a:ea typeface="Times New Roman"/>
                        </a:rPr>
                        <a:t>/</a:t>
                      </a:r>
                      <a:r>
                        <a:rPr lang="ru-RU" sz="1400" dirty="0" err="1" smtClean="0">
                          <a:latin typeface="Book Antiqua" pitchFamily="18" charset="0"/>
                          <a:ea typeface="Times New Roman"/>
                        </a:rPr>
                        <a:t>п</a:t>
                      </a:r>
                      <a:endParaRPr lang="ru-RU" sz="1400" dirty="0">
                        <a:latin typeface="Book Antiqu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Book Antiqua" pitchFamily="18" charset="0"/>
                          <a:ea typeface="Times New Roman"/>
                        </a:rPr>
                        <a:t>Наименование </a:t>
                      </a:r>
                      <a:r>
                        <a:rPr lang="ru-RU" sz="1400" dirty="0">
                          <a:latin typeface="Book Antiqua" pitchFamily="18" charset="0"/>
                          <a:ea typeface="Times New Roman"/>
                        </a:rPr>
                        <a:t>программ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Book Antiqua" pitchFamily="18" charset="0"/>
                          <a:ea typeface="Times New Roman"/>
                        </a:rPr>
                        <a:t>Бюджет, </a:t>
                      </a:r>
                      <a:r>
                        <a:rPr lang="ru-RU" sz="1400" dirty="0" smtClean="0">
                          <a:latin typeface="Book Antiqua" pitchFamily="18" charset="0"/>
                          <a:ea typeface="Times New Roman"/>
                        </a:rPr>
                        <a:t>утвержден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latin typeface="Book Antiqua" pitchFamily="18" charset="0"/>
                          <a:ea typeface="Times New Roman"/>
                        </a:rPr>
                        <a:t>ный</a:t>
                      </a:r>
                      <a:r>
                        <a:rPr lang="ru-RU" sz="1400" dirty="0" smtClean="0">
                          <a:latin typeface="Book Antiqua" pitchFamily="18" charset="0"/>
                          <a:ea typeface="Times New Roman"/>
                        </a:rPr>
                        <a:t> </a:t>
                      </a:r>
                      <a:r>
                        <a:rPr lang="ru-RU" sz="1400" dirty="0">
                          <a:latin typeface="Book Antiqua" pitchFamily="18" charset="0"/>
                          <a:ea typeface="Times New Roman"/>
                        </a:rPr>
                        <a:t>решением Совета от </a:t>
                      </a:r>
                      <a:r>
                        <a:rPr lang="ru-RU" sz="1400" dirty="0" smtClean="0">
                          <a:latin typeface="Book Antiqua" pitchFamily="18" charset="0"/>
                          <a:ea typeface="Times New Roman"/>
                        </a:rPr>
                        <a:t>16 </a:t>
                      </a:r>
                      <a:r>
                        <a:rPr lang="ru-RU" sz="1400" dirty="0">
                          <a:latin typeface="Book Antiqua" pitchFamily="18" charset="0"/>
                          <a:ea typeface="Times New Roman"/>
                        </a:rPr>
                        <a:t>декабря </a:t>
                      </a:r>
                      <a:r>
                        <a:rPr lang="ru-RU" sz="1400" dirty="0" smtClean="0">
                          <a:latin typeface="Book Antiqua" pitchFamily="18" charset="0"/>
                          <a:ea typeface="Times New Roman"/>
                        </a:rPr>
                        <a:t>2020 </a:t>
                      </a:r>
                      <a:r>
                        <a:rPr lang="ru-RU" sz="1400" dirty="0">
                          <a:latin typeface="Book Antiqua" pitchFamily="18" charset="0"/>
                          <a:ea typeface="Times New Roman"/>
                        </a:rPr>
                        <a:t>года </a:t>
                      </a:r>
                      <a:r>
                        <a:rPr lang="ru-RU" sz="1400" dirty="0" smtClean="0">
                          <a:latin typeface="Book Antiqua" pitchFamily="18" charset="0"/>
                          <a:ea typeface="Times New Roman"/>
                        </a:rPr>
                        <a:t>№36 (</a:t>
                      </a:r>
                      <a:r>
                        <a:rPr lang="ru-RU" sz="1400" dirty="0" err="1" smtClean="0">
                          <a:latin typeface="Book Antiqua" pitchFamily="18" charset="0"/>
                          <a:ea typeface="Times New Roman"/>
                        </a:rPr>
                        <a:t>млн.руб</a:t>
                      </a:r>
                      <a:r>
                        <a:rPr lang="ru-RU" sz="1400" dirty="0" smtClean="0">
                          <a:latin typeface="Book Antiqua" pitchFamily="18" charset="0"/>
                          <a:ea typeface="Times New Roman"/>
                        </a:rPr>
                        <a:t>.)</a:t>
                      </a:r>
                      <a:endParaRPr lang="ru-RU" sz="1400" dirty="0">
                        <a:latin typeface="Book Antiqu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Book Antiqua" pitchFamily="18" charset="0"/>
                          <a:ea typeface="Times New Roman"/>
                        </a:rPr>
                        <a:t>Уточнен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latin typeface="Book Antiqua" pitchFamily="18" charset="0"/>
                          <a:ea typeface="Times New Roman"/>
                        </a:rPr>
                        <a:t>ная</a:t>
                      </a:r>
                      <a:r>
                        <a:rPr lang="ru-RU" sz="1400" dirty="0" smtClean="0">
                          <a:latin typeface="Book Antiqua" pitchFamily="18" charset="0"/>
                          <a:ea typeface="Times New Roman"/>
                        </a:rPr>
                        <a:t> </a:t>
                      </a:r>
                      <a:r>
                        <a:rPr lang="ru-RU" sz="1400" dirty="0">
                          <a:latin typeface="Book Antiqua" pitchFamily="18" charset="0"/>
                          <a:ea typeface="Times New Roman"/>
                        </a:rPr>
                        <a:t>сводная бюджетная </a:t>
                      </a:r>
                      <a:r>
                        <a:rPr lang="ru-RU" sz="1400" dirty="0" smtClean="0">
                          <a:latin typeface="Book Antiqua" pitchFamily="18" charset="0"/>
                          <a:ea typeface="Times New Roman"/>
                        </a:rPr>
                        <a:t>роспись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Book Antiqua" pitchFamily="18" charset="0"/>
                          <a:ea typeface="Times New Roman"/>
                        </a:rPr>
                        <a:t>(млн.руб.)</a:t>
                      </a:r>
                      <a:endParaRPr lang="ru-RU" sz="1400" dirty="0">
                        <a:latin typeface="Book Antiqu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Book Antiqua" pitchFamily="18" charset="0"/>
                          <a:ea typeface="Times New Roman"/>
                        </a:rPr>
                        <a:t>Исполнено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Book Antiqua" pitchFamily="18" charset="0"/>
                          <a:ea typeface="Times New Roman"/>
                        </a:rPr>
                        <a:t>(млн. руб.)</a:t>
                      </a:r>
                      <a:endParaRPr lang="ru-RU" sz="1400" dirty="0">
                        <a:latin typeface="Book Antiqu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effectLst/>
                          <a:latin typeface="Book Antiqua" panose="02040602050305030304" pitchFamily="18" charset="0"/>
                          <a:ea typeface="+mn-ea"/>
                          <a:cs typeface="+mn-cs"/>
                        </a:rPr>
                        <a:t>Исполнение уточненной росписи,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effectLst/>
                          <a:latin typeface="Book Antiqua" panose="02040602050305030304" pitchFamily="18" charset="0"/>
                          <a:ea typeface="+mn-ea"/>
                          <a:cs typeface="+mn-cs"/>
                        </a:rPr>
                        <a:t>%</a:t>
                      </a:r>
                      <a:endParaRPr lang="ru-RU" sz="1400" dirty="0">
                        <a:latin typeface="Book Antiqu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6288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МП 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«Доступная среда»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0,79</a:t>
                      </a:r>
                      <a:endParaRPr lang="ru-RU" sz="16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0,79</a:t>
                      </a:r>
                      <a:endParaRPr lang="ru-RU" sz="16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0,79</a:t>
                      </a:r>
                      <a:endParaRPr lang="ru-RU" sz="16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760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</a:t>
                      </a:r>
                      <a:endParaRPr lang="ru-RU" sz="16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МП «Комплексное и устойчивое развитие в сфере строительства и архитектуры»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0,71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0,71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0,70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98,6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4807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</a:t>
                      </a:r>
                      <a:endParaRPr lang="ru-RU" sz="16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МП «Развитие осуществления пассажирских перевозок автомобильным транспортом по муниципальным городским и пригородным маршрутам Мостовского района»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0,58</a:t>
                      </a:r>
                      <a:endParaRPr lang="ru-RU" sz="16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0,58</a:t>
                      </a:r>
                      <a:endParaRPr lang="ru-RU" sz="16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0,57</a:t>
                      </a:r>
                      <a:endParaRPr lang="ru-RU" sz="16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98,6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9332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</a:t>
                      </a:r>
                      <a:endParaRPr lang="ru-RU" sz="16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МП «Развитие жилищно-коммунального хозяйства»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1,2</a:t>
                      </a:r>
                      <a:endParaRPr lang="ru-RU" sz="16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1,2</a:t>
                      </a:r>
                      <a:endParaRPr lang="ru-RU" sz="16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1,2</a:t>
                      </a:r>
                      <a:endParaRPr lang="ru-RU" sz="16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600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Book Antiqua" pitchFamily="18" charset="0"/>
                          <a:ea typeface="Times New Roman"/>
                        </a:rPr>
                        <a:t>5</a:t>
                      </a:r>
                      <a:endParaRPr lang="ru-RU" sz="1600" dirty="0">
                        <a:latin typeface="Book Antiqua" pitchFamily="18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МП «Социально-экономическое и инновационное развитие муниципального образования Мостовский район»</a:t>
                      </a:r>
                      <a:endParaRPr lang="ru-RU" sz="16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0,85</a:t>
                      </a:r>
                      <a:endParaRPr lang="ru-RU" sz="16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0,85</a:t>
                      </a:r>
                      <a:endParaRPr lang="ru-RU" sz="16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0,75</a:t>
                      </a:r>
                      <a:endParaRPr lang="ru-RU" sz="16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87,8</a:t>
                      </a:r>
                      <a:endParaRPr lang="ru-RU" sz="16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00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Book Antiqua" pitchFamily="18" charset="0"/>
                          <a:ea typeface="Times New Roman"/>
                        </a:rPr>
                        <a:t>6</a:t>
                      </a:r>
                      <a:endParaRPr lang="ru-RU" sz="1600" dirty="0">
                        <a:latin typeface="Book Antiqua" pitchFamily="18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МП «Молодежь Кубани»</a:t>
                      </a:r>
                      <a:endParaRPr lang="ru-RU" sz="1600" dirty="0" smtClean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5,1</a:t>
                      </a:r>
                      <a:endParaRPr lang="ru-RU" sz="16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5,1</a:t>
                      </a:r>
                      <a:endParaRPr lang="ru-RU" sz="16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5,1</a:t>
                      </a:r>
                      <a:endParaRPr lang="ru-RU" sz="16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16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00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Book Antiqua" pitchFamily="18" charset="0"/>
                          <a:ea typeface="Times New Roman"/>
                        </a:rPr>
                        <a:t>7</a:t>
                      </a:r>
                      <a:endParaRPr lang="ru-RU" sz="1600" dirty="0">
                        <a:latin typeface="Book Antiqua" pitchFamily="18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МП «Казачество Кубани»</a:t>
                      </a:r>
                      <a:endParaRPr lang="ru-RU" sz="1600" dirty="0" smtClean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0,15</a:t>
                      </a:r>
                      <a:endParaRPr lang="ru-RU" sz="16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0,15</a:t>
                      </a:r>
                      <a:endParaRPr lang="ru-RU" sz="16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0,15</a:t>
                      </a:r>
                      <a:endParaRPr lang="ru-RU" sz="16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16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8354983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576064"/>
          </a:xfrm>
        </p:spPr>
        <p:txBody>
          <a:bodyPr>
            <a:noAutofit/>
          </a:bodyPr>
          <a:lstStyle/>
          <a:p>
            <a:pPr algn="ctr"/>
            <a:r>
              <a:rPr lang="ru-RU" sz="3300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  <a:cs typeface="Times New Roman" pitchFamily="18" charset="0"/>
              </a:rPr>
              <a:t>Непрограммные расходы, </a:t>
            </a:r>
            <a:r>
              <a:rPr lang="ru-RU" sz="1400" b="1" dirty="0" err="1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  <a:cs typeface="Times New Roman" pitchFamily="18" charset="0"/>
              </a:rPr>
              <a:t>млн.рублей</a:t>
            </a:r>
            <a:r>
              <a:rPr lang="ru-RU" sz="3300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  <a:cs typeface="Times New Roman" pitchFamily="18" charset="0"/>
              </a:rPr>
              <a:t> </a:t>
            </a:r>
            <a:endParaRPr lang="ru-RU" sz="3300" b="1" dirty="0">
              <a:solidFill>
                <a:schemeClr val="accent6">
                  <a:lumMod val="75000"/>
                </a:schemeClr>
              </a:solidFill>
              <a:latin typeface="Book Antiqua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7606444"/>
              </p:ext>
            </p:extLst>
          </p:nvPr>
        </p:nvGraphicFramePr>
        <p:xfrm>
          <a:off x="457200" y="908723"/>
          <a:ext cx="8435280" cy="53935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90894"/>
                <a:gridCol w="1230138"/>
                <a:gridCol w="1230138"/>
                <a:gridCol w="984110"/>
              </a:tblGrid>
              <a:tr h="85207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Book Antiqua" pitchFamily="18" charset="0"/>
                        </a:rPr>
                        <a:t>Наименование расходов</a:t>
                      </a:r>
                      <a:endParaRPr lang="ru-RU" sz="1600" dirty="0"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Book Antiqua" pitchFamily="18" charset="0"/>
                        </a:rPr>
                        <a:t>Назначено </a:t>
                      </a:r>
                      <a:endParaRPr lang="ru-RU" sz="1600" dirty="0"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Book Antiqua" pitchFamily="18" charset="0"/>
                        </a:rPr>
                        <a:t>Исполнено</a:t>
                      </a:r>
                      <a:r>
                        <a:rPr lang="ru-RU" sz="1600" baseline="0" dirty="0" smtClean="0">
                          <a:latin typeface="Book Antiqua" pitchFamily="18" charset="0"/>
                        </a:rPr>
                        <a:t> </a:t>
                      </a:r>
                      <a:endParaRPr lang="ru-RU" sz="1600" dirty="0"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Book Antiqua" pitchFamily="18" charset="0"/>
                        </a:rPr>
                        <a:t>Исполнение (%)</a:t>
                      </a:r>
                      <a:endParaRPr lang="ru-RU" sz="1600" dirty="0">
                        <a:latin typeface="Book Antiqua" pitchFamily="18" charset="0"/>
                      </a:endParaRPr>
                    </a:p>
                  </a:txBody>
                  <a:tcPr/>
                </a:tc>
              </a:tr>
              <a:tr h="516073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Book Antiqua" panose="02040602050305030304" pitchFamily="18" charset="0"/>
                          <a:ea typeface="+mn-ea"/>
                          <a:cs typeface="+mn-cs"/>
                        </a:rPr>
                        <a:t>Обеспечение функций высшего должностного лица муниципального образования 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1,9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1,9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  <a:ea typeface="+mn-ea"/>
                          <a:cs typeface="+mn-cs"/>
                        </a:rPr>
                        <a:t>Обеспечение деятельности законодательных (представительных) органов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1,6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1,6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Обеспечение функционирования администрации 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58,7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58,5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99,9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Обеспечение деятельности Контрольно-счетной палаты 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3,5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3,5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  <a:ea typeface="+mn-ea"/>
                          <a:cs typeface="Times New Roman" panose="02020603050405020304" pitchFamily="18" charset="0"/>
                        </a:rPr>
                        <a:t>Обеспечение деятельности муниципальных  учреждений, подведомственных администрации муниципального образования 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34,1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33,7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99,1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Book Antiqua" panose="02040602050305030304" pitchFamily="18" charset="0"/>
                          <a:ea typeface="+mn-ea"/>
                          <a:cs typeface="Times New Roman" panose="02020603050405020304" pitchFamily="18" charset="0"/>
                        </a:rPr>
                        <a:t>Строительство и реконструкция объектов здравоохранения 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42,9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35,7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83,1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itchFamily="18" charset="0"/>
                        </a:rPr>
                        <a:t>Мероприятия в рамках управления имуществом, находящимся в муниципальной собственности 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6,9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6,7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97,5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Book Antiqua" panose="02040602050305030304" pitchFamily="18" charset="0"/>
                          <a:ea typeface="+mn-ea"/>
                          <a:cs typeface="+mn-cs"/>
                        </a:rPr>
                        <a:t>Социальные расходы разового характера для оказания единовременной материальной помощи гражданам РФ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3,9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3,9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Book Antiqua" panose="02040602050305030304" pitchFamily="18" charset="0"/>
                          <a:ea typeface="+mn-ea"/>
                          <a:cs typeface="+mn-cs"/>
                        </a:rPr>
                        <a:t>Проведение Всероссийской переписи населения 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1,1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0,5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49,7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itchFamily="18" charset="0"/>
                        </a:rPr>
                        <a:t>Всего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Book Antiqua" pitchFamily="18" charset="0"/>
                        </a:rPr>
                        <a:t> по непрограммным расходам: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154,6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146,0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94,5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4511830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7775718"/>
              </p:ext>
            </p:extLst>
          </p:nvPr>
        </p:nvGraphicFramePr>
        <p:xfrm>
          <a:off x="611560" y="2348880"/>
          <a:ext cx="8136904" cy="4065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6264"/>
                <a:gridCol w="1728192"/>
                <a:gridCol w="1224136"/>
                <a:gridCol w="1440160"/>
                <a:gridCol w="1368152"/>
              </a:tblGrid>
              <a:tr h="17097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Наименование показателя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Бюджет, утвержденный решением Совета муниципального образования Мостовский район от </a:t>
                      </a:r>
                      <a:r>
                        <a:rPr lang="ru-RU" sz="1400" dirty="0" smtClean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16 </a:t>
                      </a:r>
                      <a:r>
                        <a:rPr lang="ru-RU" sz="1400" dirty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декабря </a:t>
                      </a:r>
                      <a:r>
                        <a:rPr lang="ru-RU" sz="1400" dirty="0" smtClean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2020 </a:t>
                      </a:r>
                      <a:r>
                        <a:rPr lang="ru-RU" sz="1400" dirty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года </a:t>
                      </a:r>
                      <a:r>
                        <a:rPr lang="ru-RU" sz="1400" dirty="0" smtClean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№ 36</a:t>
                      </a:r>
                      <a:endParaRPr lang="ru-RU" sz="1400" dirty="0">
                        <a:solidFill>
                          <a:srgbClr val="0070C0"/>
                        </a:solidFill>
                        <a:latin typeface="Book Antiqua" panose="02040602050305030304" pitchFamily="18" charset="0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Уточненная сводная бюджетная</a:t>
                      </a:r>
                      <a:br>
                        <a:rPr lang="ru-RU" sz="1400" dirty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роспись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Исполнено                      за </a:t>
                      </a:r>
                      <a:r>
                        <a:rPr lang="ru-RU" sz="1400" dirty="0" smtClean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2021 </a:t>
                      </a:r>
                      <a:r>
                        <a:rPr lang="ru-RU" sz="1400" dirty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год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</a:rPr>
                        <a:t>Процент исполнения к уточненному </a:t>
                      </a:r>
                      <a:r>
                        <a:rPr kumimoji="0" lang="ru-RU" sz="1400" b="1" kern="1200" dirty="0" smtClean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+mn-ea"/>
                          <a:cs typeface="+mn-cs"/>
                        </a:rPr>
                        <a:t>решению</a:t>
                      </a:r>
                      <a:r>
                        <a:rPr lang="ru-RU" sz="1400" dirty="0" smtClean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</a:rPr>
                        <a:t> на 2021 год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</a:rPr>
                        <a:t>(%)</a:t>
                      </a:r>
                      <a:endParaRPr lang="ru-RU" sz="1400" dirty="0">
                        <a:solidFill>
                          <a:srgbClr val="0070C0"/>
                        </a:solidFill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84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Доходы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1 670,4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1 705,1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102,1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</a:tr>
              <a:tr h="3338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Расходы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1 693,9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1 693,9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1 674,7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98,9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</a:tr>
              <a:tr h="6490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Дефицит (–) / 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профицит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(+)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-23,5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30,4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</a:tr>
              <a:tr h="8243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Источники финансирования</a:t>
                      </a:r>
                      <a:b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дефицита бюджета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23,5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smtClean="0">
                          <a:latin typeface="Times New Roman"/>
                          <a:ea typeface="Times New Roman"/>
                          <a:cs typeface="Times New Roman"/>
                        </a:rPr>
                        <a:t>-30,4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</a:tr>
            </a:tbl>
          </a:graphicData>
        </a:graphic>
      </p:graphicFrame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45985" y="16542"/>
            <a:ext cx="9052029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Book Antiqua" panose="02040602050305030304" pitchFamily="18" charset="0"/>
                <a:ea typeface="Times New Roman" pitchFamily="18" charset="0"/>
                <a:cs typeface="Times New Roman" pitchFamily="18" charset="0"/>
              </a:rPr>
              <a:t>Основные показатели исполнения бюджета МО Мостовский район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Book Antiqua" panose="02040602050305030304" pitchFamily="18" charset="0"/>
                <a:ea typeface="Times New Roman" pitchFamily="18" charset="0"/>
                <a:cs typeface="Times New Roman" pitchFamily="18" charset="0"/>
              </a:rPr>
              <a:t>в 2021 году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Book Antiqua" panose="02040602050305030304" pitchFamily="18" charset="0"/>
                <a:cs typeface="Arial" pitchFamily="34" charset="0"/>
              </a:rPr>
              <a:t>млн.рублей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Book Antiqua" panose="02040602050305030304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0286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7920880" cy="79208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br>
              <a:rPr lang="ru-RU" sz="28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556792"/>
            <a:ext cx="7848872" cy="4896544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Bookman Old Style" panose="02050604050505020204" pitchFamily="18" charset="0"/>
              </a:rPr>
              <a:t>1)</a:t>
            </a:r>
            <a:r>
              <a:rPr lang="ru-RU" sz="2400" dirty="0">
                <a:latin typeface="Bookman Old Style" panose="02050604050505020204" pitchFamily="18" charset="0"/>
              </a:rPr>
              <a:t> </a:t>
            </a:r>
            <a:r>
              <a:rPr lang="ru-RU" sz="2400" dirty="0" smtClean="0">
                <a:latin typeface="Bookman Old Style" panose="02050604050505020204" pitchFamily="18" charset="0"/>
              </a:rPr>
              <a:t>Предоставлены </a:t>
            </a:r>
            <a:r>
              <a:rPr lang="ru-RU" sz="2400" dirty="0">
                <a:latin typeface="Bookman Old Style" panose="02050604050505020204" pitchFamily="18" charset="0"/>
              </a:rPr>
              <a:t>межбюджетные трансферты </a:t>
            </a:r>
            <a:r>
              <a:rPr lang="ru-RU" sz="2400" dirty="0" smtClean="0">
                <a:latin typeface="Bookman Old Style" panose="02050604050505020204" pitchFamily="18" charset="0"/>
              </a:rPr>
              <a:t>в форме дотации </a:t>
            </a:r>
            <a:r>
              <a:rPr lang="ru-RU" sz="2400" dirty="0">
                <a:latin typeface="Bookman Old Style" panose="02050604050505020204" pitchFamily="18" charset="0"/>
              </a:rPr>
              <a:t>на выравнивание бюджетной обеспеченности </a:t>
            </a:r>
            <a:r>
              <a:rPr lang="ru-RU" sz="2400" dirty="0" smtClean="0">
                <a:latin typeface="Bookman Old Style" panose="02050604050505020204" pitchFamily="18" charset="0"/>
              </a:rPr>
              <a:t>сельских поселений, входящих </a:t>
            </a:r>
            <a:r>
              <a:rPr lang="ru-RU" sz="2400" dirty="0">
                <a:latin typeface="Bookman Old Style" panose="02050604050505020204" pitchFamily="18" charset="0"/>
              </a:rPr>
              <a:t>в состав муниципального образования Мостовский район</a:t>
            </a:r>
            <a:r>
              <a:rPr lang="ru-RU" sz="2400" dirty="0" smtClean="0">
                <a:latin typeface="Bookman Old Style" panose="02050604050505020204" pitchFamily="18" charset="0"/>
              </a:rPr>
              <a:t> в сумме </a:t>
            </a:r>
            <a:r>
              <a:rPr lang="ru-RU" sz="2400" u="sng" dirty="0" smtClean="0">
                <a:latin typeface="Bookman Old Style" panose="02050604050505020204" pitchFamily="18" charset="0"/>
              </a:rPr>
              <a:t>18,0 млн. рублей</a:t>
            </a:r>
            <a:r>
              <a:rPr lang="ru-RU" sz="2400" dirty="0" smtClean="0">
                <a:latin typeface="Bookman Old Style" panose="02050604050505020204" pitchFamily="18" charset="0"/>
              </a:rPr>
              <a:t>;</a:t>
            </a:r>
          </a:p>
          <a:p>
            <a:r>
              <a:rPr lang="ru-RU" sz="2400" dirty="0" smtClean="0">
                <a:latin typeface="Bookman Old Style" panose="02050604050505020204" pitchFamily="18" charset="0"/>
              </a:rPr>
              <a:t>2) </a:t>
            </a:r>
            <a:r>
              <a:rPr lang="ru-RU" sz="2400" dirty="0">
                <a:latin typeface="Bookman Old Style" panose="02050604050505020204" pitchFamily="18" charset="0"/>
              </a:rPr>
              <a:t>Иные межбюджетные трансферты на поддержку местных инициатив по итогам краевого конкурса </a:t>
            </a:r>
            <a:r>
              <a:rPr lang="ru-RU" sz="2400" dirty="0" smtClean="0">
                <a:latin typeface="Bookman Old Style" panose="02050604050505020204" pitchFamily="18" charset="0"/>
              </a:rPr>
              <a:t> </a:t>
            </a:r>
            <a:r>
              <a:rPr lang="ru-RU" sz="2400" dirty="0">
                <a:latin typeface="Bookman Old Style" panose="02050604050505020204" pitchFamily="18" charset="0"/>
              </a:rPr>
              <a:t>составили </a:t>
            </a:r>
            <a:r>
              <a:rPr lang="ru-RU" sz="2400" dirty="0" smtClean="0">
                <a:latin typeface="Bookman Old Style" panose="02050604050505020204" pitchFamily="18" charset="0"/>
              </a:rPr>
              <a:t>4,0 </a:t>
            </a:r>
            <a:r>
              <a:rPr lang="ru-RU" sz="2400" u="sng" dirty="0" smtClean="0">
                <a:latin typeface="Bookman Old Style" panose="02050604050505020204" pitchFamily="18" charset="0"/>
              </a:rPr>
              <a:t>млн. рублей</a:t>
            </a:r>
            <a:r>
              <a:rPr lang="ru-RU" sz="2400" dirty="0" smtClean="0">
                <a:latin typeface="Bookman Old Style" panose="02050604050505020204" pitchFamily="18" charset="0"/>
              </a:rPr>
              <a:t>.</a:t>
            </a:r>
          </a:p>
          <a:p>
            <a:r>
              <a:rPr lang="ru-RU" sz="2400" dirty="0" smtClean="0">
                <a:latin typeface="Bookman Old Style" panose="02050604050505020204" pitchFamily="18" charset="0"/>
              </a:rPr>
              <a:t>3)решение вопросов местного значения поселений – </a:t>
            </a:r>
            <a:r>
              <a:rPr lang="ru-RU" sz="2400" u="sng" dirty="0" smtClean="0">
                <a:latin typeface="Bookman Old Style" panose="02050604050505020204" pitchFamily="18" charset="0"/>
              </a:rPr>
              <a:t>0,2 млн. рублей</a:t>
            </a:r>
            <a:endParaRPr lang="ru-RU" sz="2400" u="sng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3483400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7418785" cy="132080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РЕЗЕРВНЫЙ ФОНД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598" y="1628800"/>
            <a:ext cx="7994850" cy="4968552"/>
          </a:xfrm>
        </p:spPr>
        <p:txBody>
          <a:bodyPr>
            <a:normAutofit fontScale="40000" lnSpcReduction="20000"/>
          </a:bodyPr>
          <a:lstStyle/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120000"/>
              </a:lnSpc>
              <a:buNone/>
            </a:pPr>
            <a:r>
              <a:rPr lang="ru-RU" sz="4500" dirty="0">
                <a:latin typeface="Bookman Old Style" panose="02050604050505020204" pitchFamily="18" charset="0"/>
              </a:rPr>
              <a:t>По итогам 2021 года средства направлены в размере </a:t>
            </a:r>
            <a:r>
              <a:rPr lang="ru-RU" sz="4500" dirty="0" smtClean="0">
                <a:latin typeface="Bookman Old Style" panose="02050604050505020204" pitchFamily="18" charset="0"/>
              </a:rPr>
              <a:t>                  </a:t>
            </a:r>
            <a:r>
              <a:rPr lang="ru-RU" sz="45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0,4 </a:t>
            </a:r>
            <a:r>
              <a:rPr lang="ru-RU" sz="45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тыс</a:t>
            </a:r>
            <a:r>
              <a:rPr lang="ru-RU" sz="45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. рублей </a:t>
            </a:r>
            <a:r>
              <a:rPr lang="ru-RU" sz="4500" dirty="0">
                <a:latin typeface="Bookman Old Style" panose="02050604050505020204" pitchFamily="18" charset="0"/>
              </a:rPr>
              <a:t>для выполнения условий софинансирования к выделенным средствам из резервного фонда администрации Краснодарского края для обеспечения выплат разового характера собственникам жилья, пострадавшим в результате чрезвычайной ситуации, вызванной опасными гидрометеорологическими явлениями на территории </a:t>
            </a:r>
            <a:r>
              <a:rPr lang="ru-RU" sz="4500" dirty="0" err="1">
                <a:latin typeface="Bookman Old Style" panose="02050604050505020204" pitchFamily="18" charset="0"/>
              </a:rPr>
              <a:t>ст.Андрюки</a:t>
            </a:r>
            <a:r>
              <a:rPr lang="ru-RU" sz="4500" dirty="0">
                <a:latin typeface="Bookman Old Style" panose="02050604050505020204" pitchFamily="18" charset="0"/>
              </a:rPr>
              <a:t> 25 июня 2021 года.</a:t>
            </a:r>
          </a:p>
          <a:p>
            <a:pPr algn="ctr">
              <a:lnSpc>
                <a:spcPct val="120000"/>
              </a:lnSpc>
              <a:buNone/>
            </a:pPr>
            <a:r>
              <a:rPr lang="ru-RU" sz="4500" kern="100" dirty="0" smtClean="0">
                <a:latin typeface="Bookman Old Style" panose="02050604050505020204" pitchFamily="18" charset="0"/>
                <a:cs typeface="Times New Roman" pitchFamily="18" charset="0"/>
              </a:rPr>
              <a:t> </a:t>
            </a:r>
          </a:p>
          <a:p>
            <a:pPr algn="ctr">
              <a:lnSpc>
                <a:spcPct val="120000"/>
              </a:lnSpc>
              <a:buNone/>
            </a:pPr>
            <a:endParaRPr lang="ru-RU" sz="4500" kern="100" dirty="0" smtClean="0">
              <a:latin typeface="Bookman Old Style" panose="02050604050505020204" pitchFamily="18" charset="0"/>
            </a:endParaRPr>
          </a:p>
          <a:p>
            <a:pPr algn="ctr">
              <a:lnSpc>
                <a:spcPct val="120000"/>
              </a:lnSpc>
              <a:buNone/>
            </a:pPr>
            <a:r>
              <a:rPr lang="ru-RU" sz="4500" kern="100" dirty="0" smtClean="0">
                <a:latin typeface="Bookman Old Style" panose="02050604050505020204" pitchFamily="18" charset="0"/>
              </a:rPr>
              <a:t>Нераспределенный </a:t>
            </a:r>
            <a:r>
              <a:rPr lang="ru-RU" sz="4500" kern="100" dirty="0">
                <a:latin typeface="Bookman Old Style" panose="02050604050505020204" pitchFamily="18" charset="0"/>
              </a:rPr>
              <a:t>остаток </a:t>
            </a:r>
            <a:endParaRPr lang="ru-RU" sz="4500" kern="100" dirty="0" smtClean="0">
              <a:latin typeface="Bookman Old Style" panose="02050604050505020204" pitchFamily="18" charset="0"/>
            </a:endParaRPr>
          </a:p>
          <a:p>
            <a:pPr algn="ctr">
              <a:lnSpc>
                <a:spcPct val="120000"/>
              </a:lnSpc>
              <a:buNone/>
            </a:pPr>
            <a:r>
              <a:rPr lang="ru-RU" sz="4500" kern="100" dirty="0" smtClean="0">
                <a:latin typeface="Bookman Old Style" panose="02050604050505020204" pitchFamily="18" charset="0"/>
              </a:rPr>
              <a:t>средств </a:t>
            </a:r>
            <a:r>
              <a:rPr lang="ru-RU" sz="4500" kern="100" dirty="0">
                <a:latin typeface="Bookman Old Style" panose="02050604050505020204" pitchFamily="18" charset="0"/>
              </a:rPr>
              <a:t>резервного фонда, сложившийся </a:t>
            </a:r>
            <a:endParaRPr lang="ru-RU" sz="4500" kern="100" dirty="0" smtClean="0">
              <a:latin typeface="Bookman Old Style" panose="02050604050505020204" pitchFamily="18" charset="0"/>
            </a:endParaRPr>
          </a:p>
          <a:p>
            <a:pPr algn="ctr">
              <a:lnSpc>
                <a:spcPct val="120000"/>
              </a:lnSpc>
              <a:buNone/>
            </a:pPr>
            <a:r>
              <a:rPr lang="ru-RU" sz="4500" kern="100" dirty="0" smtClean="0">
                <a:latin typeface="Bookman Old Style" panose="02050604050505020204" pitchFamily="18" charset="0"/>
              </a:rPr>
              <a:t>по </a:t>
            </a:r>
            <a:r>
              <a:rPr lang="ru-RU" sz="4500" kern="100" dirty="0">
                <a:latin typeface="Bookman Old Style" panose="02050604050505020204" pitchFamily="18" charset="0"/>
              </a:rPr>
              <a:t>итогам </a:t>
            </a:r>
            <a:r>
              <a:rPr lang="ru-RU" sz="4500" kern="100" dirty="0" smtClean="0">
                <a:latin typeface="Bookman Old Style" panose="02050604050505020204" pitchFamily="18" charset="0"/>
              </a:rPr>
              <a:t>2021 </a:t>
            </a:r>
            <a:r>
              <a:rPr lang="ru-RU" sz="4500" kern="100" dirty="0">
                <a:latin typeface="Bookman Old Style" panose="02050604050505020204" pitchFamily="18" charset="0"/>
              </a:rPr>
              <a:t>года  </a:t>
            </a:r>
            <a:r>
              <a:rPr lang="ru-RU" sz="4500" kern="100" dirty="0" smtClean="0">
                <a:latin typeface="Bookman Old Style" panose="02050604050505020204" pitchFamily="18" charset="0"/>
              </a:rPr>
              <a:t>составил </a:t>
            </a:r>
          </a:p>
          <a:p>
            <a:pPr algn="ctr">
              <a:lnSpc>
                <a:spcPct val="120000"/>
              </a:lnSpc>
              <a:buNone/>
            </a:pPr>
            <a:r>
              <a:rPr lang="ru-RU" sz="4500" b="1" kern="100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27,6 </a:t>
            </a:r>
            <a:r>
              <a:rPr lang="ru-RU" sz="4500" b="1" kern="100" dirty="0">
                <a:solidFill>
                  <a:srgbClr val="FF0000"/>
                </a:solidFill>
                <a:latin typeface="Bookman Old Style" panose="02050604050505020204" pitchFamily="18" charset="0"/>
              </a:rPr>
              <a:t>тыс. рублей</a:t>
            </a:r>
          </a:p>
        </p:txBody>
      </p:sp>
    </p:spTree>
    <p:extLst>
      <p:ext uri="{BB962C8B-B14F-4D97-AF65-F5344CB8AC3E}">
        <p14:creationId xmlns:p14="http://schemas.microsoft.com/office/powerpoint/2010/main" val="1659678166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09600"/>
            <a:ext cx="8064896" cy="13208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Источники финансирования дефицита бюджета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12117" y="1930400"/>
            <a:ext cx="7920323" cy="4666952"/>
          </a:xfrm>
        </p:spPr>
        <p:txBody>
          <a:bodyPr anchor="ctr">
            <a:normAutofit lnSpcReduction="10000"/>
          </a:bodyPr>
          <a:lstStyle/>
          <a:p>
            <a:pPr marL="0" indent="0" algn="ctr">
              <a:buNone/>
            </a:pPr>
            <a:r>
              <a:rPr lang="ru-RU" sz="4000" dirty="0" smtClean="0">
                <a:latin typeface="Bookman Old Style" panose="02050604050505020204" pitchFamily="18" charset="0"/>
                <a:cs typeface="Times New Roman" pitchFamily="18" charset="0"/>
              </a:rPr>
              <a:t>Бюджет </a:t>
            </a:r>
          </a:p>
          <a:p>
            <a:pPr marL="0" indent="0" algn="ctr">
              <a:buNone/>
            </a:pPr>
            <a:r>
              <a:rPr lang="ru-RU" sz="4000" dirty="0" smtClean="0">
                <a:latin typeface="Bookman Old Style" panose="02050604050505020204" pitchFamily="18" charset="0"/>
                <a:cs typeface="Times New Roman" pitchFamily="18" charset="0"/>
              </a:rPr>
              <a:t>муниципального образования Мостовский район </a:t>
            </a:r>
          </a:p>
          <a:p>
            <a:pPr marL="0" indent="0" algn="ctr">
              <a:buNone/>
            </a:pPr>
            <a:r>
              <a:rPr lang="ru-RU" sz="4000" dirty="0" smtClean="0">
                <a:latin typeface="Bookman Old Style" panose="02050604050505020204" pitchFamily="18" charset="0"/>
                <a:cs typeface="Times New Roman" pitchFamily="18" charset="0"/>
              </a:rPr>
              <a:t>за 2021 год </a:t>
            </a:r>
          </a:p>
          <a:p>
            <a:pPr marL="0" indent="0" algn="ctr">
              <a:buNone/>
            </a:pPr>
            <a:r>
              <a:rPr lang="ru-RU" sz="4000" dirty="0">
                <a:latin typeface="Bookman Old Style" panose="02050604050505020204" pitchFamily="18" charset="0"/>
              </a:rPr>
              <a:t>исполнен с профицитом </a:t>
            </a:r>
            <a:endParaRPr lang="ru-RU" sz="4000" dirty="0" smtClean="0">
              <a:latin typeface="Bookman Old Style" panose="02050604050505020204" pitchFamily="18" charset="0"/>
            </a:endParaRPr>
          </a:p>
          <a:p>
            <a:pPr marL="0" indent="0" algn="ctr">
              <a:buNone/>
            </a:pPr>
            <a:r>
              <a:rPr lang="ru-RU" sz="4000" dirty="0" smtClean="0">
                <a:latin typeface="Bookman Old Style" panose="02050604050505020204" pitchFamily="18" charset="0"/>
              </a:rPr>
              <a:t>в </a:t>
            </a:r>
            <a:r>
              <a:rPr lang="ru-RU" sz="4000" dirty="0">
                <a:latin typeface="Bookman Old Style" panose="02050604050505020204" pitchFamily="18" charset="0"/>
              </a:rPr>
              <a:t>объеме </a:t>
            </a:r>
            <a:endParaRPr lang="ru-RU" sz="4000" dirty="0" smtClean="0">
              <a:latin typeface="Bookman Old Style" panose="02050604050505020204" pitchFamily="18" charset="0"/>
            </a:endParaRPr>
          </a:p>
          <a:p>
            <a:pPr marL="0" indent="0" algn="ctr">
              <a:buNone/>
            </a:pPr>
            <a:r>
              <a:rPr lang="ru-RU" sz="4000" dirty="0" smtClean="0">
                <a:latin typeface="Bookman Old Style" panose="02050604050505020204" pitchFamily="18" charset="0"/>
              </a:rPr>
              <a:t>30,4 млн. рублей</a:t>
            </a:r>
            <a:endParaRPr lang="ru-RU" sz="40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2805639"/>
      </p:ext>
    </p:extLst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260648"/>
            <a:ext cx="7922841" cy="1669752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Book Antiqua" panose="02040602050305030304" pitchFamily="18" charset="0"/>
              </a:rPr>
              <a:t>Объем муниципального долга по муниципальному образованию Мостовский район</a:t>
            </a:r>
            <a:endParaRPr lang="ru-RU" b="1" dirty="0">
              <a:solidFill>
                <a:schemeClr val="accent4">
                  <a:lumMod val="75000"/>
                </a:schemeClr>
              </a:solidFill>
              <a:latin typeface="Book Antiqua" panose="0204060205030503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49971949"/>
              </p:ext>
            </p:extLst>
          </p:nvPr>
        </p:nvGraphicFramePr>
        <p:xfrm>
          <a:off x="323528" y="2204864"/>
          <a:ext cx="8280921" cy="38850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3347"/>
                <a:gridCol w="2192009"/>
                <a:gridCol w="2435565"/>
              </a:tblGrid>
              <a:tr h="139708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Book Antiqua" panose="02040602050305030304" pitchFamily="18" charset="0"/>
                        </a:rPr>
                        <a:t>Наименование показателей</a:t>
                      </a:r>
                      <a:endParaRPr lang="ru-RU" sz="20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Book Antiqua" panose="02040602050305030304" pitchFamily="18" charset="0"/>
                        </a:rPr>
                        <a:t>По состоянию на 01.01.2021 год, млн. руб.</a:t>
                      </a:r>
                      <a:endParaRPr lang="ru-RU" sz="20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Book Antiqua" panose="02040602050305030304" pitchFamily="18" charset="0"/>
                        </a:rPr>
                        <a:t>По состоянию на 01.01.2022 год, млн. руб.</a:t>
                      </a:r>
                    </a:p>
                    <a:p>
                      <a:pPr algn="ctr"/>
                      <a:endParaRPr lang="ru-RU" sz="20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</a:tr>
              <a:tr h="682294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Book Antiqua" panose="02040602050305030304" pitchFamily="18" charset="0"/>
                        </a:rPr>
                        <a:t>Объем муниципального долга, в том числе:</a:t>
                      </a:r>
                      <a:endParaRPr lang="ru-RU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>
                          <a:latin typeface="Book Antiqua" panose="02040602050305030304" pitchFamily="18" charset="0"/>
                        </a:rPr>
                        <a:t>60,5</a:t>
                      </a:r>
                      <a:endParaRPr lang="ru-RU" sz="2800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>
                          <a:latin typeface="Book Antiqua" panose="02040602050305030304" pitchFamily="18" charset="0"/>
                        </a:rPr>
                        <a:t>55,4</a:t>
                      </a:r>
                      <a:endParaRPr lang="ru-RU" sz="2800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</a:tr>
              <a:tr h="552334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Book Antiqua" panose="02040602050305030304" pitchFamily="18" charset="0"/>
                        </a:rPr>
                        <a:t>коммерческий</a:t>
                      </a:r>
                      <a:endParaRPr lang="ru-RU" sz="2000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>
                          <a:latin typeface="Book Antiqua" panose="02040602050305030304" pitchFamily="18" charset="0"/>
                        </a:rPr>
                        <a:t>47,8</a:t>
                      </a:r>
                      <a:endParaRPr lang="ru-RU" sz="2800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>
                          <a:latin typeface="Book Antiqua" panose="02040602050305030304" pitchFamily="18" charset="0"/>
                        </a:rPr>
                        <a:t>47,8</a:t>
                      </a:r>
                      <a:endParaRPr lang="ru-RU" sz="2800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</a:tr>
              <a:tr h="552334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Book Antiqua" panose="02040602050305030304" pitchFamily="18" charset="0"/>
                        </a:rPr>
                        <a:t>бюджетный</a:t>
                      </a:r>
                      <a:endParaRPr lang="ru-RU" sz="2000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>
                          <a:latin typeface="Book Antiqua" panose="02040602050305030304" pitchFamily="18" charset="0"/>
                        </a:rPr>
                        <a:t>12,7</a:t>
                      </a:r>
                      <a:endParaRPr lang="ru-RU" sz="2800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>
                          <a:latin typeface="Book Antiqua" panose="02040602050305030304" pitchFamily="18" charset="0"/>
                        </a:rPr>
                        <a:t>7,6</a:t>
                      </a:r>
                      <a:endParaRPr lang="ru-RU" sz="2800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</a:tr>
              <a:tr h="682294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Book Antiqua" panose="02040602050305030304" pitchFamily="18" charset="0"/>
                        </a:rPr>
                        <a:t>уд. вес  муниципального долга в доходах района</a:t>
                      </a:r>
                      <a:endParaRPr lang="ru-RU" sz="2000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>
                          <a:latin typeface="Book Antiqua" panose="02040602050305030304" pitchFamily="18" charset="0"/>
                        </a:rPr>
                        <a:t>27,9%</a:t>
                      </a:r>
                      <a:endParaRPr lang="ru-RU" sz="2800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>
                          <a:latin typeface="Book Antiqua" panose="02040602050305030304" pitchFamily="18" charset="0"/>
                        </a:rPr>
                        <a:t>20,5%</a:t>
                      </a:r>
                      <a:endParaRPr lang="ru-RU" sz="2800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74909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564904"/>
            <a:ext cx="8229600" cy="1728192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54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018707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Доходы бюджета МО Мостовский район  за 2021 год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9714759"/>
              </p:ext>
            </p:extLst>
          </p:nvPr>
        </p:nvGraphicFramePr>
        <p:xfrm>
          <a:off x="539552" y="1772816"/>
          <a:ext cx="7992888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0752423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332656"/>
            <a:ext cx="7562801" cy="1597744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Структура доходов бюджета </a:t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МО Мостовский район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9084887"/>
              </p:ext>
            </p:extLst>
          </p:nvPr>
        </p:nvGraphicFramePr>
        <p:xfrm>
          <a:off x="107504" y="1844824"/>
          <a:ext cx="8640960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1190081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2776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Структура налоговых и</a:t>
            </a:r>
            <a:br>
              <a:rPr lang="ru-RU" sz="4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неналоговых доходов</a:t>
            </a:r>
            <a:endParaRPr lang="ru-RU" sz="40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5423582"/>
              </p:ext>
            </p:extLst>
          </p:nvPr>
        </p:nvGraphicFramePr>
        <p:xfrm>
          <a:off x="395536" y="1340768"/>
          <a:ext cx="8424936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71291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776864" cy="144016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latin typeface="Book Antiqua" panose="02040602050305030304" pitchFamily="18" charset="0"/>
              </a:rPr>
              <a:t>Структура безвозмездных поступлений в 2021 году</a:t>
            </a:r>
            <a:endParaRPr lang="ru-RU" sz="4400" b="1" dirty="0">
              <a:latin typeface="Book Antiqua" panose="0204060205030503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1649847"/>
              </p:ext>
            </p:extLst>
          </p:nvPr>
        </p:nvGraphicFramePr>
        <p:xfrm>
          <a:off x="467544" y="1772816"/>
          <a:ext cx="7885384" cy="45747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4336"/>
                <a:gridCol w="1666108"/>
                <a:gridCol w="1495504"/>
                <a:gridCol w="1699436"/>
              </a:tblGrid>
              <a:tr h="12241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Наименование показателя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Утвержденные бюджетные назначения,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млн. руб.</a:t>
                      </a:r>
                      <a:endParaRPr lang="ru-RU" sz="1600" dirty="0">
                        <a:solidFill>
                          <a:srgbClr val="0070C0"/>
                        </a:solidFill>
                        <a:latin typeface="Book Antiqua" panose="02040602050305030304" pitchFamily="18" charset="0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Исполнено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за 2021 год,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млн. руб.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0070C0"/>
                        </a:solidFill>
                        <a:latin typeface="Book Antiqua" panose="02040602050305030304" pitchFamily="18" charset="0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Процент исполнения к годовому бюджетному назначению</a:t>
                      </a:r>
                      <a:endParaRPr lang="ru-RU" sz="1400" dirty="0">
                        <a:solidFill>
                          <a:srgbClr val="0070C0"/>
                        </a:solidFill>
                        <a:latin typeface="Book Antiqua" panose="02040602050305030304" pitchFamily="18" charset="0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</a:tr>
              <a:tr h="729382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Book Antiqua" panose="02040602050305030304" pitchFamily="18" charset="0"/>
                        </a:rPr>
                        <a:t>Дотации бюджетам муниципальных районов из бюджета субъекта РФ</a:t>
                      </a:r>
                      <a:endParaRPr lang="ru-RU" sz="2000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latin typeface="Book Antiqua" panose="02040602050305030304" pitchFamily="18" charset="0"/>
                        </a:rPr>
                        <a:t>196,0</a:t>
                      </a:r>
                      <a:endParaRPr lang="ru-RU" sz="2400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latin typeface="Book Antiqua" panose="02040602050305030304" pitchFamily="18" charset="0"/>
                        </a:rPr>
                        <a:t>196,0</a:t>
                      </a:r>
                      <a:endParaRPr lang="ru-RU" sz="2400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latin typeface="Book Antiqua" panose="02040602050305030304" pitchFamily="18" charset="0"/>
                        </a:rPr>
                        <a:t>100,0%</a:t>
                      </a:r>
                      <a:endParaRPr lang="ru-RU" sz="2400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</a:tr>
              <a:tr h="729382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Book Antiqua" panose="02040602050305030304" pitchFamily="18" charset="0"/>
                        </a:rPr>
                        <a:t>Субсидии и субвенции бюджетам бюджетной </a:t>
                      </a:r>
                    </a:p>
                    <a:p>
                      <a:r>
                        <a:rPr lang="ru-RU" sz="2000" b="1" dirty="0" smtClean="0">
                          <a:latin typeface="Book Antiqua" panose="02040602050305030304" pitchFamily="18" charset="0"/>
                        </a:rPr>
                        <a:t>системы РФ</a:t>
                      </a:r>
                      <a:endParaRPr lang="ru-RU" sz="2000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latin typeface="Book Antiqua" panose="02040602050305030304" pitchFamily="18" charset="0"/>
                        </a:rPr>
                        <a:t>891,6</a:t>
                      </a:r>
                      <a:endParaRPr lang="ru-RU" sz="2400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latin typeface="Book Antiqua" panose="02040602050305030304" pitchFamily="18" charset="0"/>
                        </a:rPr>
                        <a:t>884,1</a:t>
                      </a:r>
                      <a:endParaRPr lang="ru-RU" sz="2400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latin typeface="Book Antiqua" panose="02040602050305030304" pitchFamily="18" charset="0"/>
                        </a:rPr>
                        <a:t>99,2%</a:t>
                      </a:r>
                      <a:endParaRPr lang="ru-RU" sz="2400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</a:tr>
              <a:tr h="729382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Book Antiqua" panose="02040602050305030304" pitchFamily="18" charset="0"/>
                        </a:rPr>
                        <a:t>Иные межбюджетные трансферты</a:t>
                      </a:r>
                      <a:endParaRPr lang="ru-RU" sz="2000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latin typeface="Book Antiqua" panose="02040602050305030304" pitchFamily="18" charset="0"/>
                        </a:rPr>
                        <a:t>180,4</a:t>
                      </a:r>
                      <a:endParaRPr lang="ru-RU" sz="2400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latin typeface="Book Antiqua" panose="02040602050305030304" pitchFamily="18" charset="0"/>
                        </a:rPr>
                        <a:t>180,4</a:t>
                      </a:r>
                      <a:endParaRPr lang="ru-RU" sz="2400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latin typeface="Book Antiqua" panose="02040602050305030304" pitchFamily="18" charset="0"/>
                        </a:rPr>
                        <a:t>100,0%</a:t>
                      </a:r>
                      <a:endParaRPr lang="ru-RU" sz="2400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9485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260648"/>
            <a:ext cx="8066857" cy="1440160"/>
          </a:xfrm>
        </p:spPr>
        <p:txBody>
          <a:bodyPr>
            <a:noAutofit/>
          </a:bodyPr>
          <a:lstStyle/>
          <a:p>
            <a:pPr algn="ctr"/>
            <a:r>
              <a:rPr lang="ru-RU" sz="2900" b="1" dirty="0" smtClean="0"/>
              <a:t>Мероприятия направленные </a:t>
            </a:r>
            <a:r>
              <a:rPr lang="ru-RU" sz="2900" b="1" dirty="0"/>
              <a:t>на увеличение наполняемости доходной части </a:t>
            </a:r>
            <a:r>
              <a:rPr lang="ru-RU" sz="2900" b="1" dirty="0" smtClean="0"/>
              <a:t>консолидированного бюджета в 2021 году</a:t>
            </a:r>
            <a:endParaRPr lang="ru-RU" sz="2900" b="1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700808"/>
            <a:ext cx="8640960" cy="4896544"/>
          </a:xfrm>
        </p:spPr>
        <p:txBody>
          <a:bodyPr>
            <a:noAutofit/>
          </a:bodyPr>
          <a:lstStyle/>
          <a:p>
            <a:pPr algn="just"/>
            <a:r>
              <a:rPr lang="ru-RU" sz="900" dirty="0" smtClean="0"/>
              <a:t>-</a:t>
            </a:r>
            <a:r>
              <a:rPr lang="ru-RU" sz="1000" b="1" dirty="0" smtClean="0"/>
              <a:t>12 </a:t>
            </a:r>
            <a:r>
              <a:rPr lang="ru-RU" sz="1000" b="1" dirty="0"/>
              <a:t>заседаний межведомственной комиссии по принятию мер, направленных на снижение неформальной занятости в </a:t>
            </a:r>
            <a:r>
              <a:rPr lang="ru-RU" sz="1000" b="1" dirty="0" smtClean="0"/>
              <a:t>МО Мостовский </a:t>
            </a:r>
            <a:r>
              <a:rPr lang="ru-RU" sz="1000" b="1" dirty="0"/>
              <a:t>район, на которых доведен уровень минимальной заработной платы, ответственность и последствия при допущении неформальной занятости, и где заслушано 57 индивидуальных предпринимателей;</a:t>
            </a:r>
          </a:p>
          <a:p>
            <a:pPr algn="just"/>
            <a:r>
              <a:rPr lang="ru-RU" sz="1000" b="1" dirty="0" smtClean="0"/>
              <a:t>-9 </a:t>
            </a:r>
            <a:r>
              <a:rPr lang="ru-RU" sz="1000" b="1" dirty="0"/>
              <a:t>заседаний межведомственной комиссии по легализации налоговой базы по НДФЛ и погашении задолженности по налоговым и неналоговым платежам. Было рассмотрено 29 хозяйствующих субъектов, выявлено задолженности на сумму 15,3 млн. руб., взыскано 11,2 млн. рублей, процент исполнения составил 73,2%. </a:t>
            </a:r>
          </a:p>
          <a:p>
            <a:pPr algn="just"/>
            <a:r>
              <a:rPr lang="ru-RU" sz="1000" b="1" dirty="0"/>
              <a:t>- в поселениях проведено 153 заседаний межведомственной комиссии, на которых было заслушано 4982 физических лиц по имущественным и транспортному налогам на сумму 6,5 млн. руб., взыскано на сумму 4,0 млн. рублей, процент исполнения составил 61,5%;</a:t>
            </a:r>
          </a:p>
          <a:p>
            <a:pPr algn="just"/>
            <a:r>
              <a:rPr lang="ru-RU" sz="1000" b="1" dirty="0" smtClean="0"/>
              <a:t>- налоговой </a:t>
            </a:r>
            <a:r>
              <a:rPr lang="ru-RU" sz="1000" b="1" dirty="0"/>
              <a:t>службой в адрес 135 налогоплательщиков, допустивших выплату заработной платы ниже прожиточного минимума направлены информационные письма, из них 56 налогоплательщиков увеличили заработную плату до уровня, установленного МРОТ и выше. По результатам работы, в бюджетную систему поступило НДФЛ в сумме 10,2 млн. рублей. </a:t>
            </a:r>
          </a:p>
          <a:p>
            <a:pPr algn="just"/>
            <a:r>
              <a:rPr lang="ru-RU" sz="1000" b="1" dirty="0" smtClean="0"/>
              <a:t>- 29 </a:t>
            </a:r>
            <a:r>
              <a:rPr lang="ru-RU" sz="1000" b="1" dirty="0"/>
              <a:t>рейдовых мероприятий по выявлению хозяйствующих субъектов, незаконно оказывающих услуги по перевозке пассажиров и грузов на территории Мостовского района, составлено 11 протоколов.</a:t>
            </a:r>
          </a:p>
          <a:p>
            <a:pPr algn="just"/>
            <a:r>
              <a:rPr lang="ru-RU" sz="1000" b="1" dirty="0" smtClean="0"/>
              <a:t> На постоянной основе проводится исковая работа управлением земельных и имущественных отношений администрации МО Мостовский район по взысканию задолженности по арендной плате за землю, в том числе:</a:t>
            </a:r>
          </a:p>
          <a:p>
            <a:pPr algn="just"/>
            <a:r>
              <a:rPr lang="ru-RU" sz="1000" b="1" dirty="0" smtClean="0"/>
              <a:t>-  </a:t>
            </a:r>
            <a:r>
              <a:rPr lang="ru-RU" sz="1000" b="1" dirty="0"/>
              <a:t>направлено недобросовестным арендаторам 365 претензий на сумму 19,9 млн. руб., оплачено в досудебном порядке на сумму 12,7 млн. руб.,</a:t>
            </a:r>
          </a:p>
          <a:p>
            <a:pPr algn="just"/>
            <a:r>
              <a:rPr lang="ru-RU" sz="1000" b="1" dirty="0"/>
              <a:t>- в судах подано 35 исков на сумму 15,3 млн. рублей, оплачено до вынесения решения суда на сумму 5,4 млн. руб.,</a:t>
            </a:r>
          </a:p>
          <a:p>
            <a:pPr algn="just"/>
            <a:r>
              <a:rPr lang="ru-RU" sz="1000" b="1" dirty="0"/>
              <a:t>- взыскано в судебном порядке по 24 искам на 13,8 млн. руб., оплачено по решению суда (до направления исполнительных листов с ССП) -3,7 млн. руб.,</a:t>
            </a:r>
          </a:p>
          <a:p>
            <a:pPr algn="just"/>
            <a:r>
              <a:rPr lang="ru-RU" sz="1000" b="1" dirty="0"/>
              <a:t>- в исполнительном производстве (ССП) 84 исполнительных листов на сумму 21,3 млн. рублей, сумма перечисленных денежных средств в результате исполнения судебных актов -0,7 млн. рублей.</a:t>
            </a:r>
            <a:endParaRPr lang="ru-RU" sz="1000" b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433128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7418784" cy="132080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  <a:latin typeface="Book Antiqua" pitchFamily="18" charset="0"/>
              </a:rPr>
              <a:t>Исполнение бюджета </a:t>
            </a:r>
            <a:br>
              <a:rPr lang="ru-RU" sz="4400" b="1" dirty="0" smtClean="0">
                <a:solidFill>
                  <a:srgbClr val="0070C0"/>
                </a:solidFill>
                <a:latin typeface="Book Antiqua" pitchFamily="18" charset="0"/>
              </a:rPr>
            </a:br>
            <a:r>
              <a:rPr lang="ru-RU" sz="4400" b="1" dirty="0" smtClean="0">
                <a:solidFill>
                  <a:srgbClr val="0070C0"/>
                </a:solidFill>
                <a:latin typeface="Book Antiqua" pitchFamily="18" charset="0"/>
              </a:rPr>
              <a:t>по расходам</a:t>
            </a:r>
            <a:endParaRPr lang="ru-RU" sz="4400" b="1" dirty="0">
              <a:solidFill>
                <a:srgbClr val="0070C0"/>
              </a:solidFill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160590"/>
            <a:ext cx="8136904" cy="4220738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Решением Совета муниципального образования Мостовский район от 16 декабря 2020 года №36 утвержден общий объем расходов бюджета в сумме  1 693,9 млн. рублей или 109,8 %                    к первоначальному бюджету.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Исполнение по расходам сложилось в сумме 1 674,7 млн.рублей или 98,9 % к бюджетным назначениям.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6732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</a:rPr>
              <a:t>Структура  расходов бюджета </a:t>
            </a:r>
            <a:b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</a:rPr>
            </a:b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</a:rPr>
              <a:t>за 2021 год</a:t>
            </a:r>
            <a:endParaRPr lang="ru-RU" sz="3600" b="1" dirty="0">
              <a:solidFill>
                <a:schemeClr val="accent5">
                  <a:lumMod val="75000"/>
                </a:schemeClr>
              </a:solidFill>
              <a:latin typeface="Book Antiqua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4762122"/>
              </p:ext>
            </p:extLst>
          </p:nvPr>
        </p:nvGraphicFramePr>
        <p:xfrm>
          <a:off x="457200" y="1483621"/>
          <a:ext cx="8229600" cy="45660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4400"/>
                <a:gridCol w="4104456"/>
                <a:gridCol w="1553344"/>
                <a:gridCol w="2057400"/>
              </a:tblGrid>
              <a:tr h="8197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№ п/п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Направление расходов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Кассовое исполнение за </a:t>
                      </a: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2021 г., млн. руб.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Удельный вес расходов в общем объеме расходов </a:t>
                      </a: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бюджета, </a:t>
                      </a: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936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133,4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8,0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2555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27,2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1,6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4790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17,4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1,0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79363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4.</a:t>
                      </a:r>
                      <a:endParaRPr lang="ru-RU" sz="1400" b="1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Жилищно-коммунальное</a:t>
                      </a:r>
                      <a:r>
                        <a:rPr lang="ru-RU" sz="1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хозяйство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7,5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0,4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5231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5.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Образование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1 112,7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66,4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Культура, кинематография 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139,3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8,3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257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</a:t>
                      </a: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Здравоохранение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35,7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2,1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1672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</a:t>
                      </a: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140,5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8,4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2886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</a:t>
                      </a: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36,5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2,2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2709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10.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Обслуживание государственного и муниципального долга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2,5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0,2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7936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11.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Межбюджетные трансферты общего характера бюджетам бюджетной системы Российской Федерации 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22,0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1,3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7936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Всего: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1 674,7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100,0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48011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2612</TotalTime>
  <Words>1197</Words>
  <Application>Microsoft Office PowerPoint</Application>
  <PresentationFormat>Экран (4:3)</PresentationFormat>
  <Paragraphs>305</Paragraphs>
  <Slides>24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5" baseType="lpstr">
      <vt:lpstr>Arial</vt:lpstr>
      <vt:lpstr>Bernard MT Condensed</vt:lpstr>
      <vt:lpstr>Bodoni MT</vt:lpstr>
      <vt:lpstr>Book Antiqua</vt:lpstr>
      <vt:lpstr>Bookman Old Style</vt:lpstr>
      <vt:lpstr>Calibri</vt:lpstr>
      <vt:lpstr>Raavi</vt:lpstr>
      <vt:lpstr>Times New Roman</vt:lpstr>
      <vt:lpstr>Trebuchet MS</vt:lpstr>
      <vt:lpstr>Wingdings 3</vt:lpstr>
      <vt:lpstr>Грань</vt:lpstr>
      <vt:lpstr>Отчет  об исполнении бюджета МО Мостовский район  за 2021 год</vt:lpstr>
      <vt:lpstr>Презентация PowerPoint</vt:lpstr>
      <vt:lpstr>Доходы бюджета МО Мостовский район  за 2021 год</vt:lpstr>
      <vt:lpstr>Структура доходов бюджета  МО Мостовский район</vt:lpstr>
      <vt:lpstr>Структура налоговых и  неналоговых доходов</vt:lpstr>
      <vt:lpstr>Структура безвозмездных поступлений в 2021 году</vt:lpstr>
      <vt:lpstr>Мероприятия направленные на увеличение наполняемости доходной части консолидированного бюджета в 2021 году</vt:lpstr>
      <vt:lpstr>Исполнение бюджета  по расходам</vt:lpstr>
      <vt:lpstr>Структура  расходов бюджета  за 2021 год</vt:lpstr>
      <vt:lpstr>Муниципальные программы</vt:lpstr>
      <vt:lpstr>                                                         </vt:lpstr>
      <vt:lpstr>Презентация PowerPoint</vt:lpstr>
      <vt:lpstr>Презентация PowerPoint</vt:lpstr>
      <vt:lpstr>МП «Обеспечение безопасности населения»</vt:lpstr>
      <vt:lpstr>МП «Развитие культуры»</vt:lpstr>
      <vt:lpstr>МП «Развитие физической культуры и спорта»</vt:lpstr>
      <vt:lpstr>МП «Развитие топливно-энергетического комплекса»</vt:lpstr>
      <vt:lpstr>Презентация PowerPoint</vt:lpstr>
      <vt:lpstr>Непрограммные расходы, млн.рублей </vt:lpstr>
      <vt:lpstr>Межбюджетные трансферты  </vt:lpstr>
      <vt:lpstr>РЕЗЕРВНЫЙ ФОНД </vt:lpstr>
      <vt:lpstr>Источники финансирования дефицита бюджета</vt:lpstr>
      <vt:lpstr>Объем муниципального долга по муниципальному образованию Мостовский район</vt:lpstr>
      <vt:lpstr>Спасибо за внимание!</vt:lpstr>
    </vt:vector>
  </TitlesOfParts>
  <Company>Финансовое управление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об исполнении бюджета МО Мостовский район за 2015 год</dc:title>
  <dc:creator>С.Б. Пинчук</dc:creator>
  <cp:lastModifiedBy>Е.В. Шевченко</cp:lastModifiedBy>
  <cp:revision>280</cp:revision>
  <cp:lastPrinted>2022-03-15T05:52:10Z</cp:lastPrinted>
  <dcterms:created xsi:type="dcterms:W3CDTF">2016-04-18T07:48:36Z</dcterms:created>
  <dcterms:modified xsi:type="dcterms:W3CDTF">2022-04-05T13:08:34Z</dcterms:modified>
</cp:coreProperties>
</file>