
<file path=[Content_Types].xml><?xml version="1.0" encoding="utf-8"?>
<Types xmlns="http://schemas.openxmlformats.org/package/2006/content-types">
  <Default Extension="~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media/image11.jpg" ContentType="image/jpeg"/>
  <Override PartName="/ppt/media/image12.jpg" ContentType="image/jpeg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media/image19.jpg" ContentType="image/jpeg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1.xml" ContentType="application/vnd.openxmlformats-officedocument.presentationml.notesSlide+xml"/>
  <Override PartName="/ppt/media/image23.jpg" ContentType="image/jpeg"/>
  <Override PartName="/ppt/media/image24.jpg" ContentType="image/jpeg"/>
  <Override PartName="/ppt/media/image25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colors4.xml" ContentType="application/vnd.ms-office.chartcolorstyle+xml"/>
  <Override PartName="/ppt/charts/style4.xml" ContentType="application/vnd.ms-office.chart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1"/>
  </p:sldMasterIdLst>
  <p:notesMasterIdLst>
    <p:notesMasterId r:id="rId26"/>
  </p:notesMasterIdLst>
  <p:sldIdLst>
    <p:sldId id="256" r:id="rId2"/>
    <p:sldId id="283" r:id="rId3"/>
    <p:sldId id="277" r:id="rId4"/>
    <p:sldId id="257" r:id="rId5"/>
    <p:sldId id="278" r:id="rId6"/>
    <p:sldId id="284" r:id="rId7"/>
    <p:sldId id="280" r:id="rId8"/>
    <p:sldId id="258" r:id="rId9"/>
    <p:sldId id="259" r:id="rId10"/>
    <p:sldId id="260" r:id="rId11"/>
    <p:sldId id="282" r:id="rId12"/>
    <p:sldId id="289" r:id="rId13"/>
    <p:sldId id="265" r:id="rId14"/>
    <p:sldId id="266" r:id="rId15"/>
    <p:sldId id="267" r:id="rId16"/>
    <p:sldId id="286" r:id="rId17"/>
    <p:sldId id="288" r:id="rId18"/>
    <p:sldId id="290" r:id="rId19"/>
    <p:sldId id="271" r:id="rId20"/>
    <p:sldId id="272" r:id="rId21"/>
    <p:sldId id="273" r:id="rId22"/>
    <p:sldId id="274" r:id="rId23"/>
    <p:sldId id="285" r:id="rId24"/>
    <p:sldId id="276" r:id="rId25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5050"/>
    <a:srgbClr val="FF3300"/>
    <a:srgbClr val="FF9900"/>
    <a:srgbClr val="CC00FF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4" autoAdjust="0"/>
    <p:restoredTop sz="94737" autoAdjust="0"/>
  </p:normalViewPr>
  <p:slideViewPr>
    <p:cSldViewPr>
      <p:cViewPr varScale="1">
        <p:scale>
          <a:sx n="111" d="100"/>
          <a:sy n="111" d="100"/>
        </p:scale>
        <p:origin x="-1620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_____Microsoft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4.xlsx"/><Relationship Id="rId4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7.xlsx"/><Relationship Id="rId4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8933095519995053E-2"/>
          <c:w val="0.79639277729172753"/>
          <c:h val="0.936347189856009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Годовое бюджетное назначение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-0.14787744108583623"/>
                  <c:y val="-1.2724668724495593E-3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/>
                      <a:t>1997,0 млн. руб.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1997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Фактическое исполнение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8.1570602362119951E-2"/>
                  <c:y val="-4.2565421002582288E-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/>
                      <a:t>2007,5</a:t>
                    </a:r>
                  </a:p>
                  <a:p>
                    <a:r>
                      <a:rPr lang="ru-RU" sz="2000" b="1" dirty="0" smtClean="0"/>
                      <a:t>млн. руб.</a:t>
                    </a:r>
                  </a:p>
                  <a:p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2007.5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626752"/>
        <c:axId val="9628288"/>
        <c:axId val="5183680"/>
      </c:bar3DChart>
      <c:catAx>
        <c:axId val="962675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9628288"/>
        <c:crosses val="autoZero"/>
        <c:auto val="1"/>
        <c:lblAlgn val="ctr"/>
        <c:lblOffset val="100"/>
        <c:noMultiLvlLbl val="0"/>
      </c:catAx>
      <c:valAx>
        <c:axId val="962828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9626752"/>
        <c:crosses val="autoZero"/>
        <c:crossBetween val="between"/>
      </c:valAx>
      <c:serAx>
        <c:axId val="5183680"/>
        <c:scaling>
          <c:orientation val="minMax"/>
        </c:scaling>
        <c:delete val="1"/>
        <c:axPos val="b"/>
        <c:majorTickMark val="out"/>
        <c:minorTickMark val="none"/>
        <c:tickLblPos val="none"/>
        <c:crossAx val="9628288"/>
        <c:crosses val="autoZero"/>
      </c:serAx>
    </c:plotArea>
    <c:legend>
      <c:legendPos val="r"/>
      <c:legendEntry>
        <c:idx val="0"/>
        <c:txPr>
          <a:bodyPr/>
          <a:lstStyle/>
          <a:p>
            <a:pPr>
              <a:defRPr b="1">
                <a:latin typeface="Bernard MT Condensed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>
                <a:latin typeface="Bernard MT Condensed" pitchFamily="18" charset="0"/>
              </a:defRPr>
            </a:pPr>
            <a:endParaRPr lang="ru-RU"/>
          </a:p>
        </c:txPr>
      </c:legendEntry>
      <c:layout/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50" baseline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млн.рублей</a:t>
            </a:r>
          </a:p>
        </c:rich>
      </c:tx>
      <c:layout>
        <c:manualLayout>
          <c:xMode val="edge"/>
          <c:yMode val="edge"/>
          <c:x val="0.66137470604480675"/>
          <c:y val="3.1131957560271081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0"/>
      <c:rotY val="0"/>
      <c:depthPercent val="100"/>
      <c:rAngAx val="0"/>
      <c:perspective val="30"/>
    </c:view3D>
    <c:floor>
      <c:thickness val="0"/>
      <c:spPr>
        <a:solidFill>
          <a:schemeClr val="lt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454023113904E-2"/>
          <c:y val="0.10476678326178085"/>
          <c:w val="0.89035087719298256"/>
          <c:h val="0.6086453357034404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spPr>
            <a:pattFill prst="ltDnDiag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solidFill>
                <a:schemeClr val="accent3"/>
              </a:solidFill>
            </a:ln>
            <a:effectLst/>
            <a:sp3d>
              <a:contourClr>
                <a:schemeClr val="accent3"/>
              </a:contourClr>
            </a:sp3d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4.6296296296296476E-3"/>
                  <c:y val="-8.1012667455985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2592592592593143E-3"/>
                  <c:y val="-9.2585905663983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296296296296476E-3"/>
                  <c:y val="-8.3905977007985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Бюджет КК</c:v>
                </c:pt>
                <c:pt idx="1">
                  <c:v>Бюджет МО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65</c:v>
                </c:pt>
                <c:pt idx="1">
                  <c:v>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gapDepth val="0"/>
        <c:shape val="cylinder"/>
        <c:axId val="115735168"/>
        <c:axId val="115749248"/>
        <c:axId val="0"/>
      </c:bar3DChart>
      <c:catAx>
        <c:axId val="1157351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15749248"/>
        <c:crosses val="autoZero"/>
        <c:auto val="1"/>
        <c:lblAlgn val="ctr"/>
        <c:lblOffset val="100"/>
        <c:noMultiLvlLbl val="0"/>
      </c:catAx>
      <c:valAx>
        <c:axId val="115749248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5735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50" baseline="0">
                <a:solidFill>
                  <a:srgbClr val="00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млн.рублей</a:t>
            </a:r>
          </a:p>
        </c:rich>
      </c:tx>
      <c:layout>
        <c:manualLayout>
          <c:xMode val="edge"/>
          <c:yMode val="edge"/>
          <c:x val="0.50846530523333355"/>
          <c:y val="0.1277153067648568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0"/>
      <c:rotY val="0"/>
      <c:depthPercent val="100"/>
      <c:rAngAx val="0"/>
      <c:perspective val="30"/>
    </c:view3D>
    <c:floor>
      <c:thickness val="0"/>
      <c:spPr>
        <a:solidFill>
          <a:schemeClr val="lt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224037606932563"/>
          <c:w val="0.89035087719298256"/>
          <c:h val="0.6086453357034404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spPr>
            <a:pattFill prst="ltDnDiag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solidFill>
                <a:schemeClr val="accent3"/>
              </a:solidFill>
            </a:ln>
            <a:effectLst/>
            <a:sp3d>
              <a:contourClr>
                <a:schemeClr val="accent3"/>
              </a:contourClr>
            </a:sp3d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4.6296296296296476E-3"/>
                  <c:y val="-8.1012667455985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2592592592593143E-3"/>
                  <c:y val="-9.2585905663983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296296296296476E-3"/>
                  <c:y val="-8.3905977007985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Бюджет КК</c:v>
                </c:pt>
                <c:pt idx="1">
                  <c:v>Бюджет МО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39.4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gapDepth val="0"/>
        <c:shape val="cylinder"/>
        <c:axId val="115794304"/>
        <c:axId val="115795840"/>
        <c:axId val="0"/>
      </c:bar3DChart>
      <c:catAx>
        <c:axId val="1157943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15795840"/>
        <c:crosses val="autoZero"/>
        <c:auto val="1"/>
        <c:lblAlgn val="ctr"/>
        <c:lblOffset val="100"/>
        <c:noMultiLvlLbl val="0"/>
      </c:catAx>
      <c:valAx>
        <c:axId val="115795840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5794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081662222716005E-2"/>
          <c:y val="7.6984718711809799E-2"/>
          <c:w val="0.81139954356923361"/>
          <c:h val="0.9193041050994333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бюджета МО Мостовский район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c:spPr>
          <c:explosion val="25"/>
          <c:dPt>
            <c:idx val="0"/>
            <c:bubble3D val="0"/>
            <c:spPr>
              <a:solidFill>
                <a:schemeClr val="accent1"/>
              </a:solidFill>
              <a:ln w="38100" cap="flat" cmpd="sng" algn="ctr">
                <a:solidFill>
                  <a:schemeClr val="lt1"/>
                </a:solidFill>
                <a:prstDash val="solid"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9525" cap="flat" cmpd="sng" algn="ctr">
                <a:solidFill>
                  <a:schemeClr val="accent1"/>
                </a:solidFill>
                <a:prstDash val="solid"/>
              </a:ln>
              <a:effectLst>
                <a:outerShdw blurRad="57150" dist="38100" dir="5400000" algn="ctr" rotWithShape="0">
                  <a:schemeClr val="accent1">
                    <a:shade val="9000"/>
                    <a:satMod val="105000"/>
                    <a:alpha val="48000"/>
                  </a:schemeClr>
                </a:outerShdw>
              </a:effectLst>
            </c:spPr>
          </c:dPt>
          <c:dLbls>
            <c:dLbl>
              <c:idx val="0"/>
              <c:layout>
                <c:manualLayout>
                  <c:x val="-9.7164666888864201E-2"/>
                  <c:y val="7.0106142720253312E-2"/>
                </c:manualLayout>
              </c:layout>
              <c:tx>
                <c:rich>
                  <a:bodyPr/>
                  <a:lstStyle/>
                  <a:p>
                    <a:r>
                      <a:rPr lang="ru-RU" sz="2400" dirty="0" smtClean="0"/>
                      <a:t>497,3</a:t>
                    </a:r>
                  </a:p>
                  <a:p>
                    <a:r>
                      <a:rPr lang="ru-RU" sz="2400" dirty="0" smtClean="0"/>
                      <a:t> млн. руб.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3308881978249704"/>
                  <c:y val="-0.24596272109031991"/>
                </c:manualLayout>
              </c:layout>
              <c:tx>
                <c:rich>
                  <a:bodyPr/>
                  <a:lstStyle/>
                  <a:p>
                    <a:r>
                      <a:rPr lang="ru-RU" sz="2400" dirty="0" smtClean="0"/>
                      <a:t>1 510,2</a:t>
                    </a:r>
                  </a:p>
                  <a:p>
                    <a:r>
                      <a:rPr lang="ru-RU" sz="2400" dirty="0" smtClean="0"/>
                      <a:t> млн. руб.</a:t>
                    </a:r>
                  </a:p>
                  <a:p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gradFill rotWithShape="1">
                <a:gsLst>
                  <a:gs pos="0">
                    <a:schemeClr val="accent6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6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6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6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6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6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bliqueTopLeft" fov="600000">
                  <a:rot lat="0" lon="0" rev="0"/>
                </a:camera>
                <a:lightRig rig="balanced" dir="t">
                  <a:rot lat="0" lon="0" rev="19200000"/>
                </a:lightRig>
              </a:scene3d>
              <a:sp3d contourW="12700" prstMaterial="matte">
                <a:bevelT w="60000" h="50800"/>
                <a:contourClr>
                  <a:schemeClr val="accent6">
                    <a:shade val="60000"/>
                    <a:satMod val="110000"/>
                  </a:schemeClr>
                </a:contourClr>
              </a:sp3d>
            </c:spPr>
            <c:txPr>
              <a:bodyPr/>
              <a:lstStyle/>
              <a:p>
                <a:pPr>
                  <a:defRPr>
                    <a:solidFill>
                      <a:schemeClr val="lt1"/>
                    </a:solidFill>
                    <a:latin typeface="Bernard MT Condensed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497.3</c:v>
                </c:pt>
                <c:pt idx="1">
                  <c:v>1510.2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0530531329852475"/>
          <c:y val="0.43796652802466546"/>
          <c:w val="0.28587622208643482"/>
          <c:h val="0.54569978335740565"/>
        </c:manualLayout>
      </c:layout>
      <c:overlay val="0"/>
      <c:txPr>
        <a:bodyPr/>
        <a:lstStyle/>
        <a:p>
          <a:pPr>
            <a:defRPr>
              <a:latin typeface="Bernard MT Condensed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8702725322012E-3"/>
          <c:y val="0"/>
          <c:w val="0.61510749955574762"/>
          <c:h val="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rgbClr val="FF9900"/>
              </a:solidFill>
              <a:ln>
                <a:solidFill>
                  <a:schemeClr val="bg2">
                    <a:lumMod val="25000"/>
                  </a:schemeClr>
                </a:solidFill>
              </a:ln>
            </c:spPr>
          </c:dPt>
          <c:dPt>
            <c:idx val="3"/>
            <c:bubble3D val="0"/>
            <c:spPr>
              <a:solidFill>
                <a:srgbClr val="9900FF"/>
              </a:solidFill>
            </c:spPr>
          </c:dPt>
          <c:dPt>
            <c:idx val="6"/>
            <c:bubble3D val="0"/>
          </c:dPt>
          <c:dLbls>
            <c:dLbl>
              <c:idx val="0"/>
              <c:layout>
                <c:manualLayout>
                  <c:x val="-0.14643197289569915"/>
                  <c:y val="-0.14266547544100039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62,5</a:t>
                    </a:r>
                    <a:r>
                      <a:rPr lang="en-US" b="1" dirty="0" smtClean="0"/>
                      <a:t>%</a:t>
                    </a:r>
                  </a:p>
                  <a:p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1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15,5</a:t>
                    </a:r>
                    <a:r>
                      <a:rPr lang="en-US" b="1" dirty="0" smtClean="0"/>
                      <a:t>%</a:t>
                    </a:r>
                  </a:p>
                  <a:p>
                    <a:endParaRPr lang="en-US" dirty="0"/>
                  </a:p>
                </c:rich>
              </c:tx>
              <c:dLblPos val="outEnd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166685455841301E-3"/>
                  <c:y val="1.2780383500061989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6,8</a:t>
                    </a:r>
                    <a:r>
                      <a:rPr lang="en-US" b="1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061667981908891E-2"/>
                  <c:y val="1.5336258934192498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3,4</a:t>
                    </a:r>
                    <a:r>
                      <a:rPr lang="en-US" b="1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4925165010155569E-2"/>
                  <c:y val="3.632756082657481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3,1</a:t>
                    </a:r>
                    <a:r>
                      <a:rPr lang="en-US" b="1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9396382358275479E-2"/>
                  <c:y val="1.395196058462639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3,</a:t>
                    </a:r>
                    <a:r>
                      <a:rPr lang="ru-RU" dirty="0" smtClean="0"/>
                      <a:t>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2.1547463387258964E-2"/>
                  <c:y val="1.544292146551617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5,5%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4.5500056367524175E-3"/>
                  <c:y val="1.789253690008678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 2,9%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Book Antiqua" panose="02040602050305030304" pitchFamily="18" charset="0"/>
                  </a:defRPr>
                </a:pPr>
                <a:endParaRPr lang="ru-RU"/>
              </a:p>
            </c:txPr>
            <c:dLblPos val="outEnd"/>
            <c:showLegendKey val="1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НДФЛ</c:v>
                </c:pt>
                <c:pt idx="1">
                  <c:v>УСН</c:v>
                </c:pt>
                <c:pt idx="2">
                  <c:v>арендная плата на землю</c:v>
                </c:pt>
                <c:pt idx="3">
                  <c:v>налог на прибыль</c:v>
                </c:pt>
                <c:pt idx="4">
                  <c:v>налог на ПАТЕНТ</c:v>
                </c:pt>
                <c:pt idx="5">
                  <c:v>доходы от продажи земли</c:v>
                </c:pt>
                <c:pt idx="6">
                  <c:v>прочие доходы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62.5</c:v>
                </c:pt>
                <c:pt idx="1">
                  <c:v>15.5</c:v>
                </c:pt>
                <c:pt idx="2" formatCode="0.0">
                  <c:v>6.8</c:v>
                </c:pt>
                <c:pt idx="3" formatCode="0.0">
                  <c:v>3.4</c:v>
                </c:pt>
                <c:pt idx="4" formatCode="0.0">
                  <c:v>3.1</c:v>
                </c:pt>
                <c:pt idx="5" formatCode="0.0">
                  <c:v>3.2</c:v>
                </c:pt>
                <c:pt idx="6">
                  <c:v>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704858073296357"/>
          <c:y val="3.1367576297370255E-2"/>
          <c:w val="0.34295141926703632"/>
          <c:h val="0.89492137602157373"/>
        </c:manualLayout>
      </c:layout>
      <c:overlay val="0"/>
      <c:txPr>
        <a:bodyPr/>
        <a:lstStyle/>
        <a:p>
          <a:pPr>
            <a:defRPr b="1">
              <a:latin typeface="Book Antiqua" panose="0204060205030503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ru-RU" sz="1600">
                <a:latin typeface="Book Antiqua" panose="02040602050305030304" pitchFamily="18" charset="0"/>
              </a:rPr>
              <a:t>млн.рублей</a:t>
            </a:r>
          </a:p>
        </c:rich>
      </c:tx>
      <c:layout>
        <c:manualLayout>
          <c:xMode val="edge"/>
          <c:yMode val="edge"/>
          <c:x val="0.40095397614771838"/>
          <c:y val="1.683619968528240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891,9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636,7</a:t>
                    </a:r>
                  </a:p>
                  <a:p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Краевой и федеральный бюджеты</c:v>
                </c:pt>
                <c:pt idx="1">
                  <c:v>Местный бюджет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891.9</c:v>
                </c:pt>
                <c:pt idx="1">
                  <c:v>636.70000000000005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9536192378279175E-2"/>
          <c:y val="0"/>
          <c:w val="0.74931258334838224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3"/>
          <c:dPt>
            <c:idx val="0"/>
            <c:bubble3D val="0"/>
            <c:explosion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explosion val="11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9.5203049116366581E-2"/>
                  <c:y val="-0.16263713754027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46991308556406303"/>
                  <c:y val="-2.7979703644039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1966538018640468E-2"/>
                  <c:y val="-7.1496979404509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2492443053006599E-2"/>
                  <c:y val="-7.75531769661487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8530388783053763E-2"/>
                  <c:y val="-5.41706005095559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6.9593296808089539E-2"/>
                  <c:y val="-3.09567117921852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8.444213537730752E-2"/>
                  <c:y val="-3.43037936428371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Лист1!$A$3:$A$8</c:f>
              <c:strCache>
                <c:ptCount val="6"/>
                <c:pt idx="0">
                  <c:v>Обеспечение госгарантий на получение общедоступного и бесплатного образования </c:v>
                </c:pt>
                <c:pt idx="1">
                  <c:v>Организация и обеспечение бесплатным горячим питанием</c:v>
                </c:pt>
                <c:pt idx="2">
                  <c:v>Обеспечение получения дополнительного образования</c:v>
                </c:pt>
                <c:pt idx="3">
                  <c:v>Расходы на оплату жилых помещений, отопления и освещения педработникам </c:v>
                </c:pt>
                <c:pt idx="4">
                  <c:v>Средства ЗСК</c:v>
                </c:pt>
                <c:pt idx="5">
                  <c:v>другие расходы</c:v>
                </c:pt>
              </c:strCache>
            </c:strRef>
          </c:cat>
          <c:val>
            <c:numRef>
              <c:f>Лист1!$B$3:$B$8</c:f>
              <c:numCache>
                <c:formatCode>#,##0.0</c:formatCode>
                <c:ptCount val="6"/>
                <c:pt idx="0">
                  <c:v>954.9</c:v>
                </c:pt>
                <c:pt idx="1">
                  <c:v>41.8</c:v>
                </c:pt>
                <c:pt idx="2">
                  <c:v>45.3</c:v>
                </c:pt>
                <c:pt idx="3">
                  <c:v>49.4</c:v>
                </c:pt>
                <c:pt idx="4">
                  <c:v>29.6</c:v>
                </c:pt>
                <c:pt idx="5">
                  <c:v>24.099999999999923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380329268970115"/>
          <c:w val="0.98839101541754237"/>
          <c:h val="0.2619670731029885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Algerian" panose="04020705040A02060702" pitchFamily="82" charset="0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2.5908515181955891E-2"/>
          <c:w val="0.70772805551421492"/>
          <c:h val="0.946843858877104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МП "Социальная поддержка" граждан"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139700" h="139700" prst="divot"/>
              <a:bevelB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b="1" dirty="0" smtClean="0">
                        <a:latin typeface="Bodoni MT" pitchFamily="18" charset="0"/>
                      </a:rPr>
                      <a:t>91,4</a:t>
                    </a:r>
                  </a:p>
                  <a:p>
                    <a:r>
                      <a:rPr lang="ru-RU" sz="1400" dirty="0" err="1" smtClean="0"/>
                      <a:t>млн.рублей</a:t>
                    </a:r>
                    <a:endParaRPr lang="ru-RU" sz="14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Bodoni MT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91.4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МП "Дети Кубани"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139700" h="139700" prst="divot"/>
            </a:sp3d>
          </c:spPr>
          <c:invertIfNegative val="0"/>
          <c:dLbls>
            <c:dLbl>
              <c:idx val="0"/>
              <c:layout>
                <c:manualLayout>
                  <c:x val="2.1604999027899235E-2"/>
                  <c:y val="1.8077845246208604E-2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69,8 </a:t>
                    </a:r>
                  </a:p>
                  <a:p>
                    <a:r>
                      <a:rPr lang="ru-RU" sz="1400" dirty="0" err="1" smtClean="0"/>
                      <a:t>млн.рублей</a:t>
                    </a:r>
                    <a:endParaRPr lang="ru-RU" sz="1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124222319432291"/>
                      <c:h val="0.12283900975854667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Bodoni MT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69.8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МП "Управление муниципальными финансами муниципального образования Мостовский район"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invertIfNegative val="0"/>
          <c:dLbls>
            <c:dLbl>
              <c:idx val="0"/>
              <c:layout>
                <c:manualLayout>
                  <c:x val="2.9321048410615228E-2"/>
                  <c:y val="-4.8323764657178083E-3"/>
                </c:manualLayout>
              </c:layout>
              <c:tx>
                <c:rich>
                  <a:bodyPr/>
                  <a:lstStyle/>
                  <a:p>
                    <a:r>
                      <a:rPr lang="ru-RU" b="1" baseline="0" dirty="0" smtClean="0"/>
                      <a:t>30,7</a:t>
                    </a:r>
                  </a:p>
                  <a:p>
                    <a:r>
                      <a:rPr lang="ru-RU" sz="1400" dirty="0" err="1" smtClean="0"/>
                      <a:t>млн.рублей</a:t>
                    </a:r>
                    <a:endParaRPr lang="ru-RU" sz="1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124222319432291"/>
                      <c:h val="0.1095254320934102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Bodoni MT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30.7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8"/>
        <c:overlap val="30"/>
        <c:axId val="47531136"/>
        <c:axId val="47532672"/>
      </c:barChart>
      <c:catAx>
        <c:axId val="475311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7532672"/>
        <c:crosses val="autoZero"/>
        <c:auto val="1"/>
        <c:lblAlgn val="ctr"/>
        <c:lblOffset val="100"/>
        <c:noMultiLvlLbl val="0"/>
      </c:catAx>
      <c:valAx>
        <c:axId val="475326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7531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43734475842725"/>
          <c:y val="3.1649361068265359E-2"/>
          <c:w val="0.36562655241572745"/>
          <c:h val="0.716773902376042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Book Antiqua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136554954731809"/>
          <c:y val="0"/>
          <c:w val="0.57780100935961576"/>
          <c:h val="0.8437593353824883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bubble3D val="0"/>
            <c:explosion val="16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2"/>
            <c:bubble3D val="0"/>
            <c:explosion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2000" dirty="0" smtClean="0"/>
                      <a:t>4,5</a:t>
                    </a:r>
                  </a:p>
                  <a:p>
                    <a:r>
                      <a:rPr lang="ru-RU" sz="2000" dirty="0" smtClean="0"/>
                      <a:t>млн.рублей</a:t>
                    </a:r>
                    <a:endParaRPr lang="ru-RU" sz="2000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2000" dirty="0" smtClean="0"/>
                      <a:t>16,8</a:t>
                    </a:r>
                  </a:p>
                  <a:p>
                    <a:r>
                      <a:rPr lang="ru-RU" sz="2000" dirty="0" smtClean="0"/>
                      <a:t>млн.рублей</a:t>
                    </a:r>
                    <a:endParaRPr lang="ru-RU" sz="2000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2000" dirty="0" smtClean="0"/>
                      <a:t>17,6 </a:t>
                    </a:r>
                  </a:p>
                  <a:p>
                    <a:r>
                      <a:rPr lang="ru-RU" sz="2000" dirty="0" err="1" smtClean="0"/>
                      <a:t>млн.рублей</a:t>
                    </a:r>
                    <a:endParaRPr lang="ru-RU" sz="2000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 МП "Информационное общество Кубани"</c:v>
                </c:pt>
                <c:pt idx="1">
                  <c:v>МП "Развитие сельского хозяйства и регулирование рынков сельскохозяйственной продукции, сырья и продовольствия"</c:v>
                </c:pt>
                <c:pt idx="2">
                  <c:v>МП"Региональная политика и развитие гражданского общества"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4.5</c:v>
                </c:pt>
                <c:pt idx="1">
                  <c:v>16.8</c:v>
                </c:pt>
                <c:pt idx="2">
                  <c:v>17.600000000000001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835884135479202E-2"/>
          <c:y val="0.72046549091444623"/>
          <c:w val="0.9835324810653221"/>
          <c:h val="0.26722967473898251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2"/>
    </mc:Choice>
    <mc:Fallback>
      <c:style val="22"/>
    </mc:Fallback>
  </mc:AlternateContent>
  <c:chart>
    <c:title>
      <c:tx>
        <c:rich>
          <a:bodyPr/>
          <a:lstStyle/>
          <a:p>
            <a:pPr>
              <a:defRPr>
                <a:solidFill>
                  <a:schemeClr val="accent4">
                    <a:lumMod val="75000"/>
                  </a:schemeClr>
                </a:solidFill>
                <a:latin typeface="Book Antiqua" pitchFamily="18" charset="0"/>
              </a:defRPr>
            </a:pP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</a:rPr>
              <a:t>млн.рублей</a:t>
            </a:r>
            <a:endParaRPr lang="ru-RU" sz="1400" dirty="0">
              <a:solidFill>
                <a:schemeClr val="accent4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1.0945505723341114E-3"/>
          <c:y val="0.1977141956810903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804339200406304E-2"/>
          <c:y val="0.15357758602953581"/>
          <c:w val="0.96783625730994149"/>
          <c:h val="0.6701073035554683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4.6296296296296476E-3"/>
                  <c:y val="-8.1012667455985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2592592592593143E-3"/>
                  <c:y val="-9.2585905663983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296296296296476E-3"/>
                  <c:y val="-8.3905977007985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Bodoni MT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Бюджет КК</c:v>
                </c:pt>
                <c:pt idx="1">
                  <c:v>Бюджет МО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29</c:v>
                </c:pt>
                <c:pt idx="1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3964160"/>
        <c:axId val="113965696"/>
        <c:axId val="0"/>
      </c:bar3DChart>
      <c:catAx>
        <c:axId val="1139641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300" b="1">
                <a:latin typeface="Book Antiqua" pitchFamily="18" charset="0"/>
              </a:defRPr>
            </a:pPr>
            <a:endParaRPr lang="ru-RU"/>
          </a:p>
        </c:txPr>
        <c:crossAx val="113965696"/>
        <c:crosses val="autoZero"/>
        <c:auto val="1"/>
        <c:lblAlgn val="ctr"/>
        <c:lblOffset val="100"/>
        <c:noMultiLvlLbl val="0"/>
      </c:catAx>
      <c:valAx>
        <c:axId val="113965696"/>
        <c:scaling>
          <c:orientation val="minMax"/>
        </c:scaling>
        <c:delete val="1"/>
        <c:axPos val="l"/>
        <c:numFmt formatCode="#,##0.00" sourceLinked="1"/>
        <c:majorTickMark val="out"/>
        <c:minorTickMark val="none"/>
        <c:tickLblPos val="none"/>
        <c:crossAx val="1139641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2"/>
    </mc:Choice>
    <mc:Fallback>
      <c:style val="22"/>
    </mc:Fallback>
  </mc:AlternateContent>
  <c:chart>
    <c:title>
      <c:tx>
        <c:rich>
          <a:bodyPr/>
          <a:lstStyle/>
          <a:p>
            <a:pPr>
              <a:defRPr>
                <a:solidFill>
                  <a:srgbClr val="0070C0"/>
                </a:solidFill>
                <a:latin typeface="Book Antiqua" pitchFamily="18" charset="0"/>
              </a:defRPr>
            </a:pPr>
            <a:r>
              <a:rPr lang="ru-RU" sz="1400" dirty="0" smtClean="0">
                <a:solidFill>
                  <a:srgbClr val="0070C0"/>
                </a:solidFill>
              </a:rPr>
              <a:t>млн.рублей</a:t>
            </a:r>
            <a:endParaRPr lang="ru-RU" sz="1400" dirty="0">
              <a:solidFill>
                <a:srgbClr val="0070C0"/>
              </a:solidFill>
            </a:endParaRPr>
          </a:p>
        </c:rich>
      </c:tx>
      <c:layout>
        <c:manualLayout>
          <c:xMode val="edge"/>
          <c:yMode val="edge"/>
          <c:x val="0.15788687693901932"/>
          <c:y val="0.21695285889643698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2163754291851171E-2"/>
          <c:y val="0.13759119357108471"/>
          <c:w val="0.96783625730994149"/>
          <c:h val="0.6701073035554683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4.6296296296296476E-3"/>
                  <c:y val="-8.1012667455985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2592592592593143E-3"/>
                  <c:y val="-9.2585905663983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296296296296476E-3"/>
                  <c:y val="-8.3905977007985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Bodoni MT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Бюджет КК</c:v>
                </c:pt>
                <c:pt idx="1">
                  <c:v>Бюджет поселений</c:v>
                </c:pt>
                <c:pt idx="2">
                  <c:v>Бюджет МО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0.4</c:v>
                </c:pt>
                <c:pt idx="1">
                  <c:v>8.3000000000000007</c:v>
                </c:pt>
                <c:pt idx="2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4028544"/>
        <c:axId val="114030080"/>
        <c:axId val="0"/>
      </c:bar3DChart>
      <c:catAx>
        <c:axId val="1140285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Book Antiqua" pitchFamily="18" charset="0"/>
              </a:defRPr>
            </a:pPr>
            <a:endParaRPr lang="ru-RU"/>
          </a:p>
        </c:txPr>
        <c:crossAx val="114030080"/>
        <c:crosses val="autoZero"/>
        <c:auto val="1"/>
        <c:lblAlgn val="ctr"/>
        <c:lblOffset val="100"/>
        <c:noMultiLvlLbl val="0"/>
      </c:catAx>
      <c:valAx>
        <c:axId val="114030080"/>
        <c:scaling>
          <c:orientation val="minMax"/>
        </c:scaling>
        <c:delete val="1"/>
        <c:axPos val="l"/>
        <c:numFmt formatCode="#,##0.00" sourceLinked="1"/>
        <c:majorTickMark val="out"/>
        <c:minorTickMark val="none"/>
        <c:tickLblPos val="none"/>
        <c:crossAx val="1140285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2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3">
      <cs:styleClr val="auto"/>
    </cs:fillRef>
    <cs:effectRef idx="3">
      <a:schemeClr val="dk1"/>
    </cs:effectRef>
    <cs:fontRef idx="minor">
      <a:schemeClr val="tx1"/>
    </cs:fontRef>
  </cs:dataPoint>
  <cs:dataPoint3D>
    <cs:lnRef idx="0"/>
    <cs:fillRef idx="3">
      <cs:styleClr val="auto"/>
    </cs:fillRef>
    <cs:effectRef idx="3">
      <a:schemeClr val="dk1"/>
    </cs:effectRef>
    <cs:fontRef idx="minor">
      <a:schemeClr val="tx1"/>
    </cs:fontRef>
  </cs:dataPoint3D>
  <cs:dataPointLine>
    <cs:lnRef idx="1">
      <cs:styleClr val="auto"/>
    </cs:lnRef>
    <cs:lineWidthScale>7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3">
      <cs:styleClr val="auto"/>
    </cs:fillRef>
    <cs:effectRef idx="3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0"/>
    <cs:fillRef idx="3">
      <a:schemeClr val="dk1">
        <a:tint val="95000"/>
      </a:schemeClr>
    </cs:fillRef>
    <cs:effectRef idx="3">
      <a:schemeClr val="dk1"/>
    </cs:effectRef>
    <cs:fontRef idx="minor">
      <a:schemeClr val="tx1"/>
    </cs:fontRef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0"/>
    <cs:fillRef idx="3">
      <a:schemeClr val="dk1">
        <a:tint val="5000"/>
      </a:schemeClr>
    </cs:fillRef>
    <cs:effectRef idx="3">
      <a:schemeClr val="dk1"/>
    </cs:effectRef>
    <cs:fontRef idx="minor">
      <a:schemeClr val="tx1"/>
    </cs:fontRef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/>
      </a:solidFill>
      <a:sp3d/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8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/>
      </a:solidFill>
      <a:sp3d/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g"/></Relationships>
</file>

<file path=ppt/drawing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image" Target="../media/image7.jpg"/><Relationship Id="rId4" Type="http://schemas.openxmlformats.org/officeDocument/2006/relationships/image" Target="../media/image10.jp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0.1142</cdr:x>
      <cdr:y>0</cdr:y>
    </cdr:from>
    <cdr:to>
      <cdr:x>0.85247</cdr:x>
      <cdr:y>1</cdr:y>
    </cdr:to>
    <cdr:pic>
      <cdr:nvPicPr>
        <cdr:cNvPr id="2" name="object 5"/>
        <cdr:cNvPicPr/>
      </cdr:nvPicPr>
      <cdr:blipFill>
        <a:blip xmlns:a="http://schemas.openxmlformats.org/drawingml/2006/main" xmlns:r="http://schemas.openxmlformats.org/officeDocument/2006/relationships" r:embed="rId1" cstate="print"/>
        <a:stretch xmlns:a="http://schemas.openxmlformats.org/drawingml/2006/main">
          <a:fillRect/>
        </a:stretch>
      </cdr:blipFill>
      <cdr:spPr>
        <a:xfrm xmlns:a="http://schemas.openxmlformats.org/drawingml/2006/main">
          <a:off x="904805" y="-2924944"/>
          <a:ext cx="5849199" cy="3585320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0.71311</cdr:x>
      <cdr:y>0</cdr:y>
    </cdr:from>
    <cdr:to>
      <cdr:x>0.99608</cdr:x>
      <cdr:y>0.27778</cdr:y>
    </cdr:to>
    <cdr:pic>
      <cdr:nvPicPr>
        <cdr:cNvPr id="3" name="object 28"/>
        <cdr:cNvPicPr/>
      </cdr:nvPicPr>
      <cdr:blipFill>
        <a:blip xmlns:a="http://schemas.openxmlformats.org/drawingml/2006/main" xmlns:r="http://schemas.openxmlformats.org/officeDocument/2006/relationships" r:embed="rId1" cstate="print"/>
        <a:stretch xmlns:a="http://schemas.openxmlformats.org/drawingml/2006/main">
          <a:fillRect/>
        </a:stretch>
      </cdr:blipFill>
      <cdr:spPr>
        <a:xfrm xmlns:a="http://schemas.openxmlformats.org/drawingml/2006/main">
          <a:off x="6264696" y="0"/>
          <a:ext cx="2485843" cy="1800199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0.0082</cdr:x>
      <cdr:y>0.43333</cdr:y>
    </cdr:from>
    <cdr:to>
      <cdr:x>0.2582</cdr:x>
      <cdr:y>0.7124</cdr:y>
    </cdr:to>
    <cdr:pic>
      <cdr:nvPicPr>
        <cdr:cNvPr id="2" name="object 29"/>
        <cdr:cNvPicPr/>
      </cdr:nvPicPr>
      <cdr:blipFill>
        <a:blip xmlns:a="http://schemas.openxmlformats.org/drawingml/2006/main" xmlns:r="http://schemas.openxmlformats.org/officeDocument/2006/relationships" r:embed="rId2" cstate="print"/>
        <a:stretch xmlns:a="http://schemas.openxmlformats.org/drawingml/2006/main">
          <a:fillRect/>
        </a:stretch>
      </cdr:blipFill>
      <cdr:spPr>
        <a:xfrm xmlns:a="http://schemas.openxmlformats.org/drawingml/2006/main">
          <a:off x="72037" y="2808290"/>
          <a:ext cx="2196244" cy="1808575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0.69672</cdr:x>
      <cdr:y>0.48837</cdr:y>
    </cdr:from>
    <cdr:to>
      <cdr:x>1</cdr:x>
      <cdr:y>0.78889</cdr:y>
    </cdr:to>
    <cdr:pic>
      <cdr:nvPicPr>
        <cdr:cNvPr id="5" name="object 8"/>
        <cdr:cNvPicPr/>
      </cdr:nvPicPr>
      <cdr:blipFill>
        <a:blip xmlns:a="http://schemas.openxmlformats.org/drawingml/2006/main" xmlns:r="http://schemas.openxmlformats.org/officeDocument/2006/relationships" r:embed="rId3" cstate="print"/>
        <a:stretch xmlns:a="http://schemas.openxmlformats.org/drawingml/2006/main">
          <a:fillRect/>
        </a:stretch>
      </cdr:blipFill>
      <cdr:spPr>
        <a:xfrm xmlns:a="http://schemas.openxmlformats.org/drawingml/2006/main">
          <a:off x="6120680" y="3164989"/>
          <a:ext cx="2664296" cy="1947579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0.2623</cdr:x>
      <cdr:y>0.28889</cdr:y>
    </cdr:to>
    <cdr:pic>
      <cdr:nvPicPr>
        <cdr:cNvPr id="6" name="object 30"/>
        <cdr:cNvPicPr/>
      </cdr:nvPicPr>
      <cdr:blipFill>
        <a:blip xmlns:a="http://schemas.openxmlformats.org/drawingml/2006/main" xmlns:r="http://schemas.openxmlformats.org/officeDocument/2006/relationships" r:embed="rId4" cstate="print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304256" cy="1872208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F01392-D648-4B7B-A7AB-56684D66FBC9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1DC4FA-6235-4908-BFB1-A36D8E79D5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569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DC4FA-6235-4908-BFB1-A36D8E79D50F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267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415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500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96206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394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92399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1664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3228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768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041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487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204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295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353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903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963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188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17.03.2023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51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  <p:sldLayoutId id="2147483785" r:id="rId14"/>
    <p:sldLayoutId id="2147483786" r:id="rId15"/>
    <p:sldLayoutId id="214748378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~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~"/><Relationship Id="rId2" Type="http://schemas.openxmlformats.org/officeDocument/2006/relationships/image" Target="../media/image14.~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~"/><Relationship Id="rId4" Type="http://schemas.openxmlformats.org/officeDocument/2006/relationships/image" Target="../media/image16.~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15" y="-35061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845496" cy="40324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Book Antiqua" pitchFamily="18" charset="0"/>
              </a:rPr>
              <a:t>Отчет </a:t>
            </a:r>
            <a:br>
              <a:rPr lang="ru-RU" b="1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Book Antiqua" pitchFamily="18" charset="0"/>
              </a:rPr>
              <a:t>об исполнении бюджета МО Мостовский район </a:t>
            </a:r>
            <a:br>
              <a:rPr lang="ru-RU" b="1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Book Antiqua" pitchFamily="18" charset="0"/>
              </a:rPr>
              <a:t>за 2022</a:t>
            </a:r>
            <a:r>
              <a:rPr lang="ru-RU" sz="4000" b="1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Book Antiqua" pitchFamily="18" charset="0"/>
              </a:rPr>
              <a:t>год</a:t>
            </a:r>
            <a:endParaRPr lang="ru-RU" b="1" dirty="0">
              <a:solidFill>
                <a:srgbClr val="FF000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761681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5321406"/>
              </p:ext>
            </p:extLst>
          </p:nvPr>
        </p:nvGraphicFramePr>
        <p:xfrm>
          <a:off x="971600" y="3068960"/>
          <a:ext cx="7272808" cy="3789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object 2"/>
          <p:cNvSpPr txBox="1">
            <a:spLocks/>
          </p:cNvSpPr>
          <p:nvPr/>
        </p:nvSpPr>
        <p:spPr>
          <a:xfrm>
            <a:off x="611560" y="188640"/>
            <a:ext cx="8067040" cy="1215717"/>
          </a:xfrm>
          <a:prstGeom prst="rect">
            <a:avLst/>
          </a:prstGeom>
          <a:solidFill>
            <a:srgbClr val="ACE1FD">
              <a:alpha val="72155"/>
            </a:srgbClr>
          </a:solidFill>
        </p:spPr>
        <p:txBody>
          <a:bodyPr vert="horz" wrap="square" lIns="0" tIns="106680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364" algn="ctr">
              <a:spcBef>
                <a:spcPts val="840"/>
              </a:spcBef>
            </a:pPr>
            <a:r>
              <a:rPr lang="ru-RU" spc="-1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</a:t>
            </a:r>
            <a:r>
              <a:rPr lang="ru-RU" spc="5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муниципальным</a:t>
            </a:r>
            <a:r>
              <a:rPr lang="ru-RU" spc="1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программам</a:t>
            </a:r>
            <a:r>
              <a:rPr lang="ru-RU" spc="1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ru-RU" spc="-15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pc="-35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pc="-35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3"/>
          <p:cNvSpPr txBox="1"/>
          <p:nvPr/>
        </p:nvSpPr>
        <p:spPr>
          <a:xfrm>
            <a:off x="288596" y="1412167"/>
            <a:ext cx="8712968" cy="2007601"/>
          </a:xfrm>
          <a:prstGeom prst="rect">
            <a:avLst/>
          </a:prstGeom>
          <a:solidFill>
            <a:srgbClr val="CCFFCC">
              <a:alpha val="54901"/>
            </a:srgbClr>
          </a:solidFill>
        </p:spPr>
        <p:txBody>
          <a:bodyPr vert="horz" wrap="square" lIns="0" tIns="159385" rIns="0" bIns="0" rtlCol="0">
            <a:spAutoFit/>
          </a:bodyPr>
          <a:lstStyle/>
          <a:p>
            <a:pPr marL="389255" marR="381635" indent="116839" algn="ctr">
              <a:lnSpc>
                <a:spcPct val="100000"/>
              </a:lnSpc>
            </a:pPr>
            <a:r>
              <a:rPr sz="2400" b="1" spc="-5" dirty="0">
                <a:latin typeface="Times New Roman"/>
                <a:cs typeface="Times New Roman"/>
              </a:rPr>
              <a:t>В </a:t>
            </a:r>
            <a:r>
              <a:rPr sz="2400" b="1" spc="-5" dirty="0" smtClean="0">
                <a:latin typeface="Times New Roman"/>
                <a:cs typeface="Times New Roman"/>
              </a:rPr>
              <a:t>202</a:t>
            </a:r>
            <a:r>
              <a:rPr lang="ru-RU" sz="2400" b="1" spc="-5" dirty="0" smtClean="0">
                <a:latin typeface="Times New Roman"/>
                <a:cs typeface="Times New Roman"/>
              </a:rPr>
              <a:t>2</a:t>
            </a:r>
            <a:r>
              <a:rPr sz="2400" b="1" spc="-15" dirty="0" smtClean="0">
                <a:latin typeface="Times New Roman"/>
                <a:cs typeface="Times New Roman"/>
              </a:rPr>
              <a:t> </a:t>
            </a:r>
            <a:r>
              <a:rPr sz="2400" b="1" spc="-25" dirty="0">
                <a:latin typeface="Times New Roman"/>
                <a:cs typeface="Times New Roman"/>
              </a:rPr>
              <a:t>году</a:t>
            </a:r>
            <a:r>
              <a:rPr sz="2400" b="1" dirty="0">
                <a:latin typeface="Times New Roman"/>
                <a:cs typeface="Times New Roman"/>
              </a:rPr>
              <a:t> </a:t>
            </a:r>
            <a:r>
              <a:rPr sz="2400" b="1" spc="-25" dirty="0">
                <a:latin typeface="Times New Roman"/>
                <a:cs typeface="Times New Roman"/>
              </a:rPr>
              <a:t>расходы</a:t>
            </a:r>
            <a:r>
              <a:rPr sz="2400" b="1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на</a:t>
            </a:r>
            <a:r>
              <a:rPr sz="2400" b="1" spc="10" dirty="0">
                <a:latin typeface="Times New Roman"/>
                <a:cs typeface="Times New Roman"/>
              </a:rPr>
              <a:t> </a:t>
            </a:r>
            <a:r>
              <a:rPr sz="2400" b="1" spc="-5" dirty="0" err="1">
                <a:latin typeface="Times New Roman"/>
                <a:cs typeface="Times New Roman"/>
              </a:rPr>
              <a:t>реализацию</a:t>
            </a:r>
            <a:r>
              <a:rPr sz="2400" b="1" spc="10" dirty="0">
                <a:latin typeface="Times New Roman"/>
                <a:cs typeface="Times New Roman"/>
              </a:rPr>
              <a:t> </a:t>
            </a:r>
            <a:r>
              <a:rPr lang="ru-RU" sz="2400" b="1" spc="-5" dirty="0" smtClean="0">
                <a:latin typeface="Times New Roman"/>
                <a:cs typeface="Times New Roman"/>
              </a:rPr>
              <a:t>20</a:t>
            </a:r>
            <a:r>
              <a:rPr sz="2400" b="1" dirty="0" smtClean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муниципальных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программ </a:t>
            </a:r>
            <a:r>
              <a:rPr sz="2400" b="1" dirty="0">
                <a:latin typeface="Times New Roman"/>
                <a:cs typeface="Times New Roman"/>
              </a:rPr>
              <a:t> </a:t>
            </a:r>
            <a:r>
              <a:rPr sz="2400" b="1" spc="-5" dirty="0" err="1">
                <a:latin typeface="Times New Roman"/>
                <a:cs typeface="Times New Roman"/>
              </a:rPr>
              <a:t>составили</a:t>
            </a:r>
            <a:r>
              <a:rPr sz="2400" b="1" spc="30" dirty="0">
                <a:latin typeface="Times New Roman"/>
                <a:cs typeface="Times New Roman"/>
              </a:rPr>
              <a:t> </a:t>
            </a:r>
            <a:r>
              <a:rPr lang="ru-RU" sz="2400" b="1" spc="30" dirty="0" smtClean="0">
                <a:solidFill>
                  <a:srgbClr val="FF0000"/>
                </a:solidFill>
                <a:latin typeface="Times New Roman"/>
                <a:cs typeface="Times New Roman"/>
              </a:rPr>
              <a:t>1 862,1</a:t>
            </a:r>
            <a:r>
              <a:rPr sz="2400" b="1" spc="-10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млн. </a:t>
            </a:r>
            <a:r>
              <a:rPr sz="2400" b="1" spc="-20" dirty="0" err="1">
                <a:latin typeface="Times New Roman"/>
                <a:cs typeface="Times New Roman"/>
              </a:rPr>
              <a:t>рублей</a:t>
            </a:r>
            <a:r>
              <a:rPr sz="2400" b="1" spc="10" dirty="0">
                <a:latin typeface="Times New Roman"/>
                <a:cs typeface="Times New Roman"/>
              </a:rPr>
              <a:t> </a:t>
            </a:r>
            <a:endParaRPr lang="ru-RU" sz="2400" b="1" spc="10" dirty="0" smtClean="0">
              <a:latin typeface="Times New Roman"/>
              <a:cs typeface="Times New Roman"/>
            </a:endParaRPr>
          </a:p>
          <a:p>
            <a:pPr marL="389255" marR="381635" indent="116839" algn="ctr">
              <a:lnSpc>
                <a:spcPct val="100000"/>
              </a:lnSpc>
            </a:pPr>
            <a:r>
              <a:rPr sz="2400" b="1" spc="-5" dirty="0" err="1" smtClean="0">
                <a:latin typeface="Times New Roman"/>
                <a:cs typeface="Times New Roman"/>
              </a:rPr>
              <a:t>или</a:t>
            </a:r>
            <a:r>
              <a:rPr sz="2400" b="1" dirty="0" smtClean="0">
                <a:latin typeface="Times New Roman"/>
                <a:cs typeface="Times New Roman"/>
              </a:rPr>
              <a:t> </a:t>
            </a:r>
            <a:r>
              <a:rPr sz="2400" b="1" spc="-5" dirty="0" smtClean="0">
                <a:solidFill>
                  <a:srgbClr val="FF0000"/>
                </a:solidFill>
                <a:latin typeface="Times New Roman"/>
                <a:cs typeface="Times New Roman"/>
              </a:rPr>
              <a:t>9</a:t>
            </a:r>
            <a:r>
              <a:rPr lang="ru-RU" sz="2400" b="1" spc="-5" dirty="0" smtClean="0">
                <a:solidFill>
                  <a:srgbClr val="FF0000"/>
                </a:solidFill>
                <a:latin typeface="Times New Roman"/>
                <a:cs typeface="Times New Roman"/>
              </a:rPr>
              <a:t>3,1</a:t>
            </a:r>
            <a:r>
              <a:rPr sz="2400" b="1" spc="-5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%</a:t>
            </a:r>
            <a:r>
              <a:rPr sz="2400" b="1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в общих</a:t>
            </a:r>
            <a:r>
              <a:rPr sz="2400" b="1" spc="10" dirty="0">
                <a:latin typeface="Times New Roman"/>
                <a:cs typeface="Times New Roman"/>
              </a:rPr>
              <a:t> </a:t>
            </a:r>
            <a:r>
              <a:rPr sz="2400" b="1" spc="-20" dirty="0" err="1">
                <a:latin typeface="Times New Roman"/>
                <a:cs typeface="Times New Roman"/>
              </a:rPr>
              <a:t>расходах</a:t>
            </a:r>
            <a:r>
              <a:rPr sz="2400" b="1" spc="10" dirty="0">
                <a:latin typeface="Times New Roman"/>
                <a:cs typeface="Times New Roman"/>
              </a:rPr>
              <a:t> </a:t>
            </a:r>
            <a:r>
              <a:rPr sz="2400" b="1" spc="-20" dirty="0" err="1" smtClean="0">
                <a:latin typeface="Times New Roman"/>
                <a:cs typeface="Times New Roman"/>
              </a:rPr>
              <a:t>бюджета</a:t>
            </a:r>
            <a:r>
              <a:rPr lang="ru-RU" sz="2400" b="1" spc="-20" dirty="0" smtClean="0">
                <a:latin typeface="Times New Roman"/>
                <a:cs typeface="Times New Roman"/>
              </a:rPr>
              <a:t>, </a:t>
            </a:r>
          </a:p>
          <a:p>
            <a:pPr marL="389255" marR="381635" indent="116839" algn="ctr">
              <a:lnSpc>
                <a:spcPct val="100000"/>
              </a:lnSpc>
            </a:pPr>
            <a:r>
              <a:rPr lang="ru-RU" sz="2400" b="1" spc="-20" dirty="0" smtClean="0">
                <a:latin typeface="Times New Roman"/>
                <a:cs typeface="Times New Roman"/>
              </a:rPr>
              <a:t>в том числе средства бюджета </a:t>
            </a:r>
          </a:p>
          <a:p>
            <a:pPr marL="389255" marR="381635" indent="116839" algn="ctr">
              <a:lnSpc>
                <a:spcPct val="100000"/>
              </a:lnSpc>
            </a:pPr>
            <a:r>
              <a:rPr lang="ru-RU" sz="2400" b="1" spc="-20" dirty="0" smtClean="0">
                <a:latin typeface="Times New Roman"/>
                <a:cs typeface="Times New Roman"/>
              </a:rPr>
              <a:t>Краснодарского края – </a:t>
            </a:r>
            <a:r>
              <a:rPr lang="ru-RU" sz="2400" b="1" spc="-20" dirty="0" smtClean="0">
                <a:solidFill>
                  <a:srgbClr val="FF0000"/>
                </a:solidFill>
                <a:latin typeface="Times New Roman"/>
                <a:cs typeface="Times New Roman"/>
              </a:rPr>
              <a:t>1 160,7 </a:t>
            </a:r>
            <a:r>
              <a:rPr lang="ru-RU" sz="2400" b="1" spc="-20" dirty="0" smtClean="0">
                <a:latin typeface="Times New Roman"/>
                <a:cs typeface="Times New Roman"/>
              </a:rPr>
              <a:t>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305754461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48064" y="-19111"/>
            <a:ext cx="3954356" cy="3160079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36240"/>
            <a:ext cx="8301608" cy="11605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9291205"/>
              </p:ext>
            </p:extLst>
          </p:nvPr>
        </p:nvGraphicFramePr>
        <p:xfrm>
          <a:off x="12890" y="980728"/>
          <a:ext cx="8810159" cy="5877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304800" y="36240"/>
            <a:ext cx="8686800" cy="1376536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МП «Развитие ОБРАЗОВАНИЯ»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000" b="1" cap="all" dirty="0" smtClean="0">
              <a:solidFill>
                <a:srgbClr val="00B050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000" b="1" cap="all" dirty="0">
              <a:solidFill>
                <a:srgbClr val="00B050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cap="all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млн.рублей</a:t>
            </a:r>
            <a:endParaRPr kumimoji="0" lang="ru-RU" sz="1600" b="1" i="0" u="none" strike="noStrike" kern="1200" cap="all" spc="0" normalizeH="0" baseline="0" noProof="0" dirty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22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33701" y="499109"/>
            <a:ext cx="612838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/>
          </a:p>
        </p:txBody>
      </p:sp>
      <p:graphicFrame>
        <p:nvGraphicFramePr>
          <p:cNvPr id="13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0928167"/>
              </p:ext>
            </p:extLst>
          </p:nvPr>
        </p:nvGraphicFramePr>
        <p:xfrm>
          <a:off x="395536" y="332655"/>
          <a:ext cx="8748462" cy="6525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833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2146326"/>
              </p:ext>
            </p:extLst>
          </p:nvPr>
        </p:nvGraphicFramePr>
        <p:xfrm>
          <a:off x="179512" y="188640"/>
          <a:ext cx="8784976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7761694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541976"/>
            <a:ext cx="4427984" cy="32203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-11376"/>
            <a:ext cx="4355976" cy="27923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3140968"/>
            <a:ext cx="504056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ook Antiqua" panose="02040602050305030304" pitchFamily="18" charset="0"/>
                <a:cs typeface="Raavi" pitchFamily="34" charset="0"/>
              </a:rPr>
              <a:t>МП «</a:t>
            </a:r>
            <a:r>
              <a:rPr lang="ru-RU" sz="2800" dirty="0">
                <a:solidFill>
                  <a:srgbClr val="0070C0"/>
                </a:solidFill>
                <a:latin typeface="Book Antiqua" panose="02040602050305030304" pitchFamily="18" charset="0"/>
              </a:rPr>
              <a:t>Обеспечение безопасности населения</a:t>
            </a:r>
            <a:r>
              <a:rPr lang="ru-RU" sz="2800" dirty="0" smtClean="0">
                <a:solidFill>
                  <a:srgbClr val="0070C0"/>
                </a:solidFill>
                <a:latin typeface="Book Antiqua" pitchFamily="18" charset="0"/>
                <a:cs typeface="Raavi" pitchFamily="34" charset="0"/>
              </a:rPr>
              <a:t>»</a:t>
            </a:r>
            <a:endParaRPr lang="ru-RU" sz="2800" dirty="0">
              <a:solidFill>
                <a:srgbClr val="0070C0"/>
              </a:solidFill>
              <a:latin typeface="Book Antiqua" pitchFamily="18" charset="0"/>
              <a:cs typeface="Raavi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8899546"/>
              </p:ext>
            </p:extLst>
          </p:nvPr>
        </p:nvGraphicFramePr>
        <p:xfrm>
          <a:off x="0" y="1340768"/>
          <a:ext cx="5076056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" y="116632"/>
            <a:ext cx="5076056" cy="108850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Book Antiqua" panose="02040602050305030304" pitchFamily="18" charset="0"/>
                <a:cs typeface="Raavi" pitchFamily="34" charset="0"/>
              </a:rPr>
              <a:t>МП «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Book Antiqua" panose="02040602050305030304" pitchFamily="18" charset="0"/>
              </a:rPr>
              <a:t>Охрана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Book Antiqua" panose="02040602050305030304" pitchFamily="18" charset="0"/>
              </a:rPr>
              <a:t>окружающей среды и обеспечение экологической безопасности в муниципальном образовании Мостовский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Book Antiqua" panose="02040602050305030304" pitchFamily="18" charset="0"/>
              </a:rPr>
              <a:t>район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Book Antiqua" pitchFamily="18" charset="0"/>
                <a:cs typeface="Raavi" pitchFamily="34" charset="0"/>
              </a:rPr>
              <a:t>»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Book Antiqua" pitchFamily="18" charset="0"/>
              <a:cs typeface="Raavi" pitchFamily="34" charset="0"/>
            </a:endParaRPr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2381552"/>
              </p:ext>
            </p:extLst>
          </p:nvPr>
        </p:nvGraphicFramePr>
        <p:xfrm>
          <a:off x="3987552" y="3789040"/>
          <a:ext cx="5048944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9374187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052736"/>
            <a:ext cx="9001000" cy="4752528"/>
          </a:xfrm>
        </p:spPr>
        <p:txBody>
          <a:bodyPr>
            <a:noAutofit/>
          </a:bodyPr>
          <a:lstStyle/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) Поддержка муниципальных учреждений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культуры 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50,5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млн. рублей;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Культура Мостовского района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2,0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млн. рублей;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3) Совершенствование деятельности учреждений отрасли «Культура, искусство и кинематография» – </a:t>
            </a:r>
            <a:r>
              <a:rPr lang="ru-RU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183,1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млн. рублей;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4) Обеспечение деятельности отдела культуры – </a:t>
            </a:r>
          </a:p>
          <a:p>
            <a:pPr marL="0" lvl="0" indent="0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10,1</a:t>
            </a:r>
            <a:r>
              <a:rPr lang="ru-RU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млн. рублей;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проект «Культурная среда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- </a:t>
            </a:r>
          </a:p>
          <a:p>
            <a:pPr marL="0" lv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рублей.</a:t>
            </a:r>
          </a:p>
          <a:p>
            <a:pPr lvl="0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36441"/>
            <a:ext cx="7200800" cy="81629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Book Antiqua" pitchFamily="18" charset="0"/>
              </a:rPr>
              <a:t>МП «Развитие культуры»</a:t>
            </a:r>
            <a:endParaRPr lang="ru-RU" sz="4000" b="1" dirty="0">
              <a:solidFill>
                <a:srgbClr val="00B05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69142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07" y="116633"/>
            <a:ext cx="9111378" cy="576063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МП «Развитие физической культуры и спорта»</a:t>
            </a:r>
            <a:endParaRPr lang="ru-RU" sz="3000" b="1" dirty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406" y="2060848"/>
            <a:ext cx="8341058" cy="4548182"/>
          </a:xfrm>
        </p:spPr>
        <p:txBody>
          <a:bodyPr>
            <a:noAutofit/>
          </a:bodyPr>
          <a:lstStyle/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беспечение деятельности подведомственных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28,4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млн. рублей;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Оплата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 инструкторов по спорту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0,8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млн. рублей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Обеспечение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отдела по физической культуре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спорту – </a:t>
            </a:r>
            <a:r>
              <a:rPr lang="ru-RU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1,5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млн. рублей;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апитальный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ремонт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материально-техническое обеспечение МАУ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ЦФКСиТ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(средства ЗСК) – </a:t>
            </a:r>
            <a:r>
              <a:rPr lang="ru-RU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2,5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млн. рублей;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5) Отдельные мероприятия –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3,1</a:t>
            </a:r>
            <a: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  <a:t> млн. рублей.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9" y="764704"/>
            <a:ext cx="4380619" cy="33843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7" y="4005064"/>
            <a:ext cx="4381098" cy="288368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105" y="3933056"/>
            <a:ext cx="4723564" cy="292494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105" y="764704"/>
            <a:ext cx="4723564" cy="3168351"/>
          </a:xfrm>
          <a:prstGeom prst="rect">
            <a:avLst/>
          </a:prstGeom>
        </p:spPr>
      </p:pic>
      <p:pic>
        <p:nvPicPr>
          <p:cNvPr id="17" name="object 7"/>
          <p:cNvPicPr/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656326" y="2852936"/>
            <a:ext cx="3816424" cy="1368152"/>
          </a:xfrm>
          <a:prstGeom prst="rect">
            <a:avLst/>
          </a:prstGeom>
        </p:spPr>
      </p:pic>
      <p:sp>
        <p:nvSpPr>
          <p:cNvPr id="9" name="object 29"/>
          <p:cNvSpPr txBox="1"/>
          <p:nvPr/>
        </p:nvSpPr>
        <p:spPr>
          <a:xfrm>
            <a:off x="2656326" y="2976063"/>
            <a:ext cx="4003906" cy="120674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564515" marR="390525" indent="-285750">
              <a:lnSpc>
                <a:spcPts val="1730"/>
              </a:lnSpc>
              <a:spcBef>
                <a:spcPts val="310"/>
              </a:spcBef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деятельности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</a:p>
          <a:p>
            <a:pPr marL="278765" marR="390525">
              <a:lnSpc>
                <a:spcPts val="1730"/>
              </a:lnSpc>
              <a:spcBef>
                <a:spcPts val="310"/>
              </a:spcBef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38,1 млн. рублей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564515" marR="390525" indent="-285750">
              <a:lnSpc>
                <a:spcPts val="1730"/>
              </a:lnSpc>
              <a:spcBef>
                <a:spcPts val="310"/>
              </a:spcBef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Проектирование и капитальный ремонт спортивных учреждений –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16,1 млн. рублей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685974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287" y="3401616"/>
            <a:ext cx="4969209" cy="34563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35" y="0"/>
            <a:ext cx="5076056" cy="39060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996952"/>
            <a:ext cx="5580112" cy="945056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</a:t>
            </a:r>
            <a:r>
              <a:rPr lang="ru-RU" sz="2200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общественной инфраструктуры муниципального </a:t>
            </a:r>
            <a:r>
              <a:rPr lang="ru-RU" sz="2200" dirty="0" smtClean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значения»</a:t>
            </a:r>
            <a:endParaRPr lang="ru-RU" sz="2200" dirty="0">
              <a:solidFill>
                <a:srgbClr val="00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0561457"/>
              </p:ext>
            </p:extLst>
          </p:nvPr>
        </p:nvGraphicFramePr>
        <p:xfrm>
          <a:off x="4572000" y="836713"/>
          <a:ext cx="4651431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4644008" y="36004"/>
            <a:ext cx="4896544" cy="8007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топливно-энергетического комплекса»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6751749"/>
              </p:ext>
            </p:extLst>
          </p:nvPr>
        </p:nvGraphicFramePr>
        <p:xfrm>
          <a:off x="-34536" y="3833664"/>
          <a:ext cx="5110592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4503558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8177" y="641598"/>
            <a:ext cx="8775007" cy="6084703"/>
            <a:chOff x="227260" y="543305"/>
            <a:chExt cx="8775007" cy="6084703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7260" y="1247138"/>
              <a:ext cx="8775007" cy="538087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46937" y="543305"/>
              <a:ext cx="8249920" cy="595565"/>
            </a:xfrm>
            <a:custGeom>
              <a:avLst/>
              <a:gdLst/>
              <a:ahLst/>
              <a:cxnLst/>
              <a:rect l="l" t="t" r="r" b="b"/>
              <a:pathLst>
                <a:path w="8249920" h="1117600">
                  <a:moveTo>
                    <a:pt x="8063230" y="0"/>
                  </a:moveTo>
                  <a:lnTo>
                    <a:pt x="186194" y="0"/>
                  </a:lnTo>
                  <a:lnTo>
                    <a:pt x="136696" y="6647"/>
                  </a:lnTo>
                  <a:lnTo>
                    <a:pt x="92218" y="25409"/>
                  </a:lnTo>
                  <a:lnTo>
                    <a:pt x="54535" y="54514"/>
                  </a:lnTo>
                  <a:lnTo>
                    <a:pt x="25421" y="92192"/>
                  </a:lnTo>
                  <a:lnTo>
                    <a:pt x="6651" y="136671"/>
                  </a:lnTo>
                  <a:lnTo>
                    <a:pt x="0" y="186182"/>
                  </a:lnTo>
                  <a:lnTo>
                    <a:pt x="0" y="930910"/>
                  </a:lnTo>
                  <a:lnTo>
                    <a:pt x="6651" y="980420"/>
                  </a:lnTo>
                  <a:lnTo>
                    <a:pt x="25421" y="1024899"/>
                  </a:lnTo>
                  <a:lnTo>
                    <a:pt x="54535" y="1062577"/>
                  </a:lnTo>
                  <a:lnTo>
                    <a:pt x="92218" y="1091682"/>
                  </a:lnTo>
                  <a:lnTo>
                    <a:pt x="136696" y="1110444"/>
                  </a:lnTo>
                  <a:lnTo>
                    <a:pt x="186194" y="1117092"/>
                  </a:lnTo>
                  <a:lnTo>
                    <a:pt x="8063230" y="1117092"/>
                  </a:lnTo>
                  <a:lnTo>
                    <a:pt x="8112740" y="1110444"/>
                  </a:lnTo>
                  <a:lnTo>
                    <a:pt x="8157219" y="1091682"/>
                  </a:lnTo>
                  <a:lnTo>
                    <a:pt x="8194897" y="1062577"/>
                  </a:lnTo>
                  <a:lnTo>
                    <a:pt x="8224002" y="1024899"/>
                  </a:lnTo>
                  <a:lnTo>
                    <a:pt x="8242764" y="980420"/>
                  </a:lnTo>
                  <a:lnTo>
                    <a:pt x="8249411" y="930910"/>
                  </a:lnTo>
                  <a:lnTo>
                    <a:pt x="8249411" y="186182"/>
                  </a:lnTo>
                  <a:lnTo>
                    <a:pt x="8242764" y="136671"/>
                  </a:lnTo>
                  <a:lnTo>
                    <a:pt x="8224002" y="92192"/>
                  </a:lnTo>
                  <a:lnTo>
                    <a:pt x="8194897" y="54514"/>
                  </a:lnTo>
                  <a:lnTo>
                    <a:pt x="8157219" y="25409"/>
                  </a:lnTo>
                  <a:lnTo>
                    <a:pt x="8112740" y="6647"/>
                  </a:lnTo>
                  <a:lnTo>
                    <a:pt x="8063230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46937" y="543305"/>
              <a:ext cx="8249920" cy="646877"/>
            </a:xfrm>
            <a:custGeom>
              <a:avLst/>
              <a:gdLst/>
              <a:ahLst/>
              <a:cxnLst/>
              <a:rect l="l" t="t" r="r" b="b"/>
              <a:pathLst>
                <a:path w="8249920" h="1117600">
                  <a:moveTo>
                    <a:pt x="0" y="186182"/>
                  </a:moveTo>
                  <a:lnTo>
                    <a:pt x="6651" y="136671"/>
                  </a:lnTo>
                  <a:lnTo>
                    <a:pt x="25421" y="92192"/>
                  </a:lnTo>
                  <a:lnTo>
                    <a:pt x="54535" y="54514"/>
                  </a:lnTo>
                  <a:lnTo>
                    <a:pt x="92218" y="25409"/>
                  </a:lnTo>
                  <a:lnTo>
                    <a:pt x="136696" y="6647"/>
                  </a:lnTo>
                  <a:lnTo>
                    <a:pt x="186194" y="0"/>
                  </a:lnTo>
                  <a:lnTo>
                    <a:pt x="8063230" y="0"/>
                  </a:lnTo>
                  <a:lnTo>
                    <a:pt x="8112740" y="6647"/>
                  </a:lnTo>
                  <a:lnTo>
                    <a:pt x="8157219" y="25409"/>
                  </a:lnTo>
                  <a:lnTo>
                    <a:pt x="8194897" y="54514"/>
                  </a:lnTo>
                  <a:lnTo>
                    <a:pt x="8224002" y="92192"/>
                  </a:lnTo>
                  <a:lnTo>
                    <a:pt x="8242764" y="136671"/>
                  </a:lnTo>
                  <a:lnTo>
                    <a:pt x="8249411" y="186182"/>
                  </a:lnTo>
                  <a:lnTo>
                    <a:pt x="8249411" y="930910"/>
                  </a:lnTo>
                  <a:lnTo>
                    <a:pt x="8242764" y="980420"/>
                  </a:lnTo>
                  <a:lnTo>
                    <a:pt x="8224002" y="1024899"/>
                  </a:lnTo>
                  <a:lnTo>
                    <a:pt x="8194897" y="1062577"/>
                  </a:lnTo>
                  <a:lnTo>
                    <a:pt x="8157219" y="1091682"/>
                  </a:lnTo>
                  <a:lnTo>
                    <a:pt x="8112740" y="1110444"/>
                  </a:lnTo>
                  <a:lnTo>
                    <a:pt x="8063230" y="1117092"/>
                  </a:lnTo>
                  <a:lnTo>
                    <a:pt x="186194" y="1117092"/>
                  </a:lnTo>
                  <a:lnTo>
                    <a:pt x="136696" y="1110444"/>
                  </a:lnTo>
                  <a:lnTo>
                    <a:pt x="92218" y="1091682"/>
                  </a:lnTo>
                  <a:lnTo>
                    <a:pt x="54535" y="1062577"/>
                  </a:lnTo>
                  <a:lnTo>
                    <a:pt x="25421" y="1024899"/>
                  </a:lnTo>
                  <a:lnTo>
                    <a:pt x="6651" y="980420"/>
                  </a:lnTo>
                  <a:lnTo>
                    <a:pt x="0" y="930910"/>
                  </a:lnTo>
                  <a:lnTo>
                    <a:pt x="0" y="186182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09214" y="564337"/>
            <a:ext cx="8249919" cy="5386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4105"/>
              </a:lnSpc>
              <a:spcBef>
                <a:spcPts val="100"/>
              </a:spcBef>
            </a:pPr>
            <a:r>
              <a:rPr lang="ru-RU" sz="3600" b="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муниципальные программы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object 3"/>
          <p:cNvGrpSpPr/>
          <p:nvPr/>
        </p:nvGrpSpPr>
        <p:grpSpPr>
          <a:xfrm>
            <a:off x="0" y="1557374"/>
            <a:ext cx="3475226" cy="886561"/>
            <a:chOff x="193547" y="3296411"/>
            <a:chExt cx="3434079" cy="876300"/>
          </a:xfrm>
        </p:grpSpPr>
        <p:sp>
          <p:nvSpPr>
            <p:cNvPr id="26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3"/>
          <p:cNvGrpSpPr/>
          <p:nvPr/>
        </p:nvGrpSpPr>
        <p:grpSpPr>
          <a:xfrm>
            <a:off x="260372" y="2544442"/>
            <a:ext cx="3475226" cy="1332318"/>
            <a:chOff x="193547" y="3296411"/>
            <a:chExt cx="3434079" cy="876300"/>
          </a:xfrm>
        </p:grpSpPr>
        <p:sp>
          <p:nvSpPr>
            <p:cNvPr id="29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"/>
          <p:cNvGrpSpPr/>
          <p:nvPr/>
        </p:nvGrpSpPr>
        <p:grpSpPr>
          <a:xfrm>
            <a:off x="632288" y="4133595"/>
            <a:ext cx="3475226" cy="922562"/>
            <a:chOff x="193547" y="3296411"/>
            <a:chExt cx="3434079" cy="876300"/>
          </a:xfrm>
        </p:grpSpPr>
        <p:sp>
          <p:nvSpPr>
            <p:cNvPr id="32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"/>
          <p:cNvGrpSpPr/>
          <p:nvPr/>
        </p:nvGrpSpPr>
        <p:grpSpPr>
          <a:xfrm>
            <a:off x="5580634" y="1533797"/>
            <a:ext cx="3536206" cy="932347"/>
            <a:chOff x="193547" y="3296411"/>
            <a:chExt cx="3434079" cy="876300"/>
          </a:xfrm>
        </p:grpSpPr>
        <p:sp>
          <p:nvSpPr>
            <p:cNvPr id="35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3"/>
          <p:cNvGrpSpPr/>
          <p:nvPr/>
        </p:nvGrpSpPr>
        <p:grpSpPr>
          <a:xfrm>
            <a:off x="5190421" y="2544243"/>
            <a:ext cx="3475226" cy="1347555"/>
            <a:chOff x="193547" y="3296411"/>
            <a:chExt cx="3434079" cy="876300"/>
          </a:xfrm>
        </p:grpSpPr>
        <p:sp>
          <p:nvSpPr>
            <p:cNvPr id="38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3"/>
          <p:cNvGrpSpPr/>
          <p:nvPr/>
        </p:nvGrpSpPr>
        <p:grpSpPr>
          <a:xfrm>
            <a:off x="4848126" y="4140712"/>
            <a:ext cx="3454665" cy="901843"/>
            <a:chOff x="203453" y="3306313"/>
            <a:chExt cx="3413761" cy="856619"/>
          </a:xfrm>
        </p:grpSpPr>
        <p:sp>
          <p:nvSpPr>
            <p:cNvPr id="41" name="object 4"/>
            <p:cNvSpPr/>
            <p:nvPr/>
          </p:nvSpPr>
          <p:spPr>
            <a:xfrm>
              <a:off x="203454" y="3306313"/>
              <a:ext cx="3413760" cy="856614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3" name="object 3"/>
          <p:cNvGrpSpPr/>
          <p:nvPr/>
        </p:nvGrpSpPr>
        <p:grpSpPr>
          <a:xfrm>
            <a:off x="1995474" y="5262048"/>
            <a:ext cx="4693316" cy="1408908"/>
            <a:chOff x="193547" y="3296411"/>
            <a:chExt cx="3434079" cy="876300"/>
          </a:xfrm>
        </p:grpSpPr>
        <p:sp>
          <p:nvSpPr>
            <p:cNvPr id="44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cxnSp>
        <p:nvCxnSpPr>
          <p:cNvPr id="51" name="Прямая со стрелкой 50"/>
          <p:cNvCxnSpPr/>
          <p:nvPr/>
        </p:nvCxnSpPr>
        <p:spPr>
          <a:xfrm>
            <a:off x="4548584" y="1271759"/>
            <a:ext cx="784280" cy="1359477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4562581" y="1288475"/>
            <a:ext cx="1016718" cy="610561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4550052" y="1252885"/>
            <a:ext cx="571330" cy="2882557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flipH="1">
            <a:off x="4403747" y="1245269"/>
            <a:ext cx="157366" cy="3961639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flipH="1">
            <a:off x="3833455" y="1271764"/>
            <a:ext cx="731470" cy="286367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flipH="1">
            <a:off x="3600050" y="1288475"/>
            <a:ext cx="954095" cy="1342761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flipH="1">
            <a:off x="3464689" y="1263658"/>
            <a:ext cx="1100992" cy="553672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86570" y="1685729"/>
            <a:ext cx="28843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МП </a:t>
            </a:r>
            <a:r>
              <a:rPr lang="ru-RU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«Доступная среда</a:t>
            </a: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 defTabSz="457200">
              <a:defRPr/>
            </a:pP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100,0 тыс. рублей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2873" y="2577568"/>
            <a:ext cx="30854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«Комплексное и устойчивое развитие в сфере строительства и архитектуры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lvl="0" algn="ctr" defTabSz="457200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653,0 тыс. рублей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73533" y="5239249"/>
            <a:ext cx="45365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осуществления пассажирских перевозок автомобильным транспортом по муниципальным городским и пригородным маршрутам Мостовского района</a:t>
            </a: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675,8 тыс. рублей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3506" y="4188566"/>
            <a:ext cx="3168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жилищно-коммунального хозяйства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ctr" defTabSz="457200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723,4 тыс. рублей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44223" y="2572482"/>
            <a:ext cx="31882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«Социально-экономическое и инновационное развитие муниципального образования Мостовский район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ctr" defTabSz="457200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1 181,1 тыс. рублей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91532" y="1639623"/>
            <a:ext cx="30562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«Молодежь Кубани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lvl="0" algn="ctr" defTabSz="457200"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5 402,9 тыс. рублей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43310" y="4253162"/>
            <a:ext cx="2664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«Казачество Кубани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ctr" defTabSz="457200"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352,0 тыс. рублей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94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76064"/>
          </a:xfrm>
        </p:spPr>
        <p:txBody>
          <a:bodyPr>
            <a:noAutofit/>
          </a:bodyPr>
          <a:lstStyle/>
          <a:p>
            <a:pPr algn="r"/>
            <a:r>
              <a:rPr lang="ru-RU" sz="3300" b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Непрограммные расходы,      </a:t>
            </a:r>
            <a:r>
              <a:rPr lang="ru-RU" sz="1800" b="1" dirty="0" err="1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млн.рублей</a:t>
            </a: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 </a:t>
            </a:r>
            <a:endParaRPr lang="ru-RU" sz="1800" b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697630"/>
              </p:ext>
            </p:extLst>
          </p:nvPr>
        </p:nvGraphicFramePr>
        <p:xfrm>
          <a:off x="457200" y="908723"/>
          <a:ext cx="8435280" cy="5180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/>
                <a:gridCol w="1440160"/>
                <a:gridCol w="1464162"/>
                <a:gridCol w="984110"/>
              </a:tblGrid>
              <a:tr h="85207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Book Antiqua" pitchFamily="18" charset="0"/>
                        </a:rPr>
                        <a:t>Наименование расходов</a:t>
                      </a:r>
                      <a:endParaRPr lang="ru-RU" sz="1600" dirty="0"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Book Antiqua" pitchFamily="18" charset="0"/>
                        </a:rPr>
                        <a:t>Утверждено</a:t>
                      </a:r>
                      <a:endParaRPr lang="ru-RU" sz="1600" dirty="0"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Book Antiqua" pitchFamily="18" charset="0"/>
                        </a:rPr>
                        <a:t>Исполнено</a:t>
                      </a:r>
                      <a:r>
                        <a:rPr lang="ru-RU" sz="1600" baseline="0" dirty="0" smtClean="0">
                          <a:latin typeface="Book Antiqua" pitchFamily="18" charset="0"/>
                        </a:rPr>
                        <a:t> </a:t>
                      </a:r>
                      <a:endParaRPr lang="ru-RU" sz="1600" dirty="0"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Book Antiqua" pitchFamily="18" charset="0"/>
                        </a:rPr>
                        <a:t>Исполнение (%)</a:t>
                      </a:r>
                      <a:endParaRPr lang="ru-RU" sz="1600" dirty="0">
                        <a:latin typeface="Book Antiqua" pitchFamily="18" charset="0"/>
                      </a:endParaRPr>
                    </a:p>
                  </a:txBody>
                  <a:tcPr/>
                </a:tc>
              </a:tr>
              <a:tr h="516073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Обеспечение функций высшего должностного лица муниципального образования 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2,0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2,0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Обеспечение деятельности законодательных (представительных) органов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1,8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1,8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Обеспечение функционирования администрации 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68,9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68,8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99,8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Обеспечение деятельности Контрольно-счетной палаты 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4,0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4,0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деятельности муниципальных  учреждений, подведомственных администрации муниципального образования 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48,2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46,0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97,5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Times New Roman" panose="02020603050405020304" pitchFamily="18" charset="0"/>
                        </a:rPr>
                        <a:t>Строительство и реконструкция объектов здравоохранения 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39,8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13,8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34,8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Обеспечение проведения выборов и референдумов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Социальное обеспечение населения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0,4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0,4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Прочие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 непрограммные расходы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0,6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33,3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Всего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 по непрограммным расходам: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166,7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138,0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82,8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51183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6589858"/>
              </p:ext>
            </p:extLst>
          </p:nvPr>
        </p:nvGraphicFramePr>
        <p:xfrm>
          <a:off x="534154" y="1318475"/>
          <a:ext cx="8100001" cy="271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5576"/>
                <a:gridCol w="2266925"/>
                <a:gridCol w="1229464"/>
                <a:gridCol w="1808036"/>
              </a:tblGrid>
              <a:tr h="10617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Наименование показателя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Бюджет, утвержденный решением Совета </a:t>
                      </a: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МО Мостовский </a:t>
                      </a: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район </a:t>
                      </a:r>
                      <a:endParaRPr lang="ru-RU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от 15 </a:t>
                      </a: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декабря </a:t>
                      </a: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2021</a:t>
                      </a:r>
                      <a:r>
                        <a:rPr lang="ru-RU" sz="14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г. №132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Исполнено                      за </a:t>
                      </a: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2022 </a:t>
                      </a: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год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</a:rPr>
                        <a:t>Процент исполнения к </a:t>
                      </a:r>
                      <a:r>
                        <a:rPr kumimoji="0" lang="ru-RU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решению</a:t>
                      </a: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</a:rPr>
                        <a:t> Совета (%)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40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Доходы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1 997,0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2 007,5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73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Расходы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2 047,6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2 000,1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97,7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73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Дефицит (–) /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профицит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(+)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-50,6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5460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Источники финансирования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дефицита бюджета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50,6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-7,4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91971" y="47383"/>
            <a:ext cx="9052029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spc="-5" dirty="0"/>
              <a:t>Сравнительные</a:t>
            </a:r>
            <a:r>
              <a:rPr lang="ru-RU" sz="2400" spc="-20" dirty="0"/>
              <a:t> </a:t>
            </a:r>
            <a:r>
              <a:rPr lang="ru-RU" sz="2400" spc="-5" dirty="0"/>
              <a:t>характеристики исполнения</a:t>
            </a:r>
            <a:r>
              <a:rPr lang="ru-RU" sz="2400" spc="-20" dirty="0"/>
              <a:t> </a:t>
            </a:r>
            <a:r>
              <a:rPr lang="ru-RU" sz="2400" spc="-20" dirty="0" smtClean="0"/>
              <a:t>бюджета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spc="15" dirty="0" smtClean="0">
                <a:cs typeface="Vijaya" panose="020B0604020202020204" pitchFamily="34" charset="0"/>
              </a:rPr>
              <a:t>за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Book Antiqua" panose="02040602050305030304" pitchFamily="18" charset="0"/>
                <a:ea typeface="Times New Roman" pitchFamily="18" charset="0"/>
                <a:cs typeface="Vijaya" panose="020B0604020202020204" pitchFamily="34" charset="0"/>
              </a:rPr>
              <a:t> 2022 год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Book Antiqua" panose="02040602050305030304" pitchFamily="18" charset="0"/>
              <a:ea typeface="Times New Roman" pitchFamily="18" charset="0"/>
              <a:cs typeface="Vijaya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anose="02040602050305030304" pitchFamily="18" charset="0"/>
                <a:cs typeface="Arial" pitchFamily="34" charset="0"/>
              </a:rPr>
              <a:t>млн.рублей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Book Antiqua" panose="02040602050305030304" pitchFamily="18" charset="0"/>
              <a:cs typeface="Arial" pitchFamily="34" charset="0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592" y="4149080"/>
            <a:ext cx="3240360" cy="259228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20072" y="4149080"/>
            <a:ext cx="3088195" cy="259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28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7920880" cy="79208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 </a:t>
            </a:r>
            <a:br>
              <a:rPr lang="ru-RU" sz="28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556792"/>
            <a:ext cx="8352928" cy="4896544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Bookman Old Style" panose="02050604050505020204" pitchFamily="18" charset="0"/>
              </a:rPr>
              <a:t>1)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smtClean="0">
                <a:latin typeface="Bookman Old Style" panose="02050604050505020204" pitchFamily="18" charset="0"/>
              </a:rPr>
              <a:t>Предоставлены </a:t>
            </a:r>
            <a:r>
              <a:rPr lang="ru-RU" sz="2400" dirty="0">
                <a:latin typeface="Bookman Old Style" panose="02050604050505020204" pitchFamily="18" charset="0"/>
              </a:rPr>
              <a:t>межбюджетные трансферты </a:t>
            </a:r>
            <a:r>
              <a:rPr lang="ru-RU" sz="2400" dirty="0" smtClean="0">
                <a:latin typeface="Bookman Old Style" panose="02050604050505020204" pitchFamily="18" charset="0"/>
              </a:rPr>
              <a:t>в форме дотации </a:t>
            </a:r>
            <a:r>
              <a:rPr lang="ru-RU" sz="2400" dirty="0">
                <a:latin typeface="Bookman Old Style" panose="02050604050505020204" pitchFamily="18" charset="0"/>
              </a:rPr>
              <a:t>на выравнивание бюджетной обеспеченности </a:t>
            </a:r>
            <a:r>
              <a:rPr lang="ru-RU" sz="2400" dirty="0" smtClean="0">
                <a:latin typeface="Bookman Old Style" panose="02050604050505020204" pitchFamily="18" charset="0"/>
              </a:rPr>
              <a:t>сельских поселений, входящих </a:t>
            </a:r>
            <a:r>
              <a:rPr lang="ru-RU" sz="2400" dirty="0">
                <a:latin typeface="Bookman Old Style" panose="02050604050505020204" pitchFamily="18" charset="0"/>
              </a:rPr>
              <a:t>в состав муниципального образования Мостовский район</a:t>
            </a:r>
            <a:r>
              <a:rPr lang="ru-RU" sz="2400" dirty="0" smtClean="0">
                <a:latin typeface="Bookman Old Style" panose="02050604050505020204" pitchFamily="18" charset="0"/>
              </a:rPr>
              <a:t> в сумме </a:t>
            </a:r>
            <a:r>
              <a:rPr lang="ru-RU" sz="2400" u="sng" dirty="0" smtClean="0">
                <a:latin typeface="Bookman Old Style" panose="02050604050505020204" pitchFamily="18" charset="0"/>
              </a:rPr>
              <a:t>14,4 млн. рублей</a:t>
            </a:r>
            <a:r>
              <a:rPr lang="ru-RU" sz="2400" dirty="0" smtClean="0">
                <a:latin typeface="Bookman Old Style" panose="02050604050505020204" pitchFamily="18" charset="0"/>
              </a:rPr>
              <a:t>;</a:t>
            </a:r>
          </a:p>
          <a:p>
            <a:r>
              <a:rPr lang="ru-RU" sz="2400" dirty="0" smtClean="0">
                <a:latin typeface="Bookman Old Style" panose="02050604050505020204" pitchFamily="18" charset="0"/>
              </a:rPr>
              <a:t>2) </a:t>
            </a:r>
            <a:r>
              <a:rPr lang="ru-RU" sz="2400" dirty="0">
                <a:latin typeface="Bookman Old Style" panose="02050604050505020204" pitchFamily="18" charset="0"/>
              </a:rPr>
              <a:t>Иные межбюджетные трансферты на поддержку местных инициатив по итогам краевого конкурса </a:t>
            </a:r>
            <a:r>
              <a:rPr lang="ru-RU" sz="2400" dirty="0" smtClean="0">
                <a:latin typeface="Bookman Old Style" panose="02050604050505020204" pitchFamily="18" charset="0"/>
              </a:rPr>
              <a:t> </a:t>
            </a:r>
            <a:r>
              <a:rPr lang="ru-RU" sz="2400" dirty="0">
                <a:latin typeface="Bookman Old Style" panose="02050604050505020204" pitchFamily="18" charset="0"/>
              </a:rPr>
              <a:t>составили </a:t>
            </a:r>
            <a:r>
              <a:rPr lang="ru-RU" sz="2400" u="sng" dirty="0" smtClean="0">
                <a:latin typeface="Bookman Old Style" panose="02050604050505020204" pitchFamily="18" charset="0"/>
              </a:rPr>
              <a:t>16,4 млн. рублей</a:t>
            </a:r>
            <a:r>
              <a:rPr lang="ru-RU" sz="2400" dirty="0" smtClean="0">
                <a:latin typeface="Bookman Old Style" panose="02050604050505020204" pitchFamily="18" charset="0"/>
              </a:rPr>
              <a:t>.</a:t>
            </a:r>
          </a:p>
          <a:p>
            <a:r>
              <a:rPr lang="ru-RU" sz="2400" dirty="0" smtClean="0">
                <a:latin typeface="Bookman Old Style" panose="02050604050505020204" pitchFamily="18" charset="0"/>
              </a:rPr>
              <a:t>3)решение вопросов местного значения поселений – </a:t>
            </a:r>
            <a:r>
              <a:rPr lang="ru-RU" sz="2400" u="sng" dirty="0" smtClean="0">
                <a:latin typeface="Bookman Old Style" panose="02050604050505020204" pitchFamily="18" charset="0"/>
              </a:rPr>
              <a:t>0,2 млн. рублей</a:t>
            </a:r>
            <a:endParaRPr lang="ru-RU" sz="2400" u="sng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48340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3"/>
          <p:cNvPicPr/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51520" y="260647"/>
            <a:ext cx="8712968" cy="63367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418785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РЕЗЕРВНЫЙ ФОНД 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568952" cy="5544616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По итогам 2022 года </a:t>
            </a:r>
            <a:endParaRPr lang="ru-RU" sz="7500" b="1" dirty="0" smtClean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5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по </a:t>
            </a:r>
            <a:r>
              <a:rPr lang="ru-RU" sz="7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причине </a:t>
            </a:r>
            <a:r>
              <a:rPr lang="ru-RU" sz="7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невостребованности</a:t>
            </a:r>
            <a:r>
              <a:rPr lang="ru-RU" sz="7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75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средств </a:t>
            </a:r>
            <a:r>
              <a:rPr lang="ru-RU" sz="7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резервного фонда </a:t>
            </a:r>
            <a:endParaRPr lang="ru-RU" sz="7500" b="1" dirty="0" smtClean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5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решением </a:t>
            </a:r>
            <a:r>
              <a:rPr lang="ru-RU" sz="7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Совета муниципального </a:t>
            </a:r>
            <a:endParaRPr lang="ru-RU" sz="7500" b="1" dirty="0" smtClean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5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Мостовский район от </a:t>
            </a:r>
            <a:r>
              <a:rPr lang="ru-RU" sz="7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30 сентября 2022 г. №209 </a:t>
            </a:r>
            <a:endParaRPr lang="ru-RU" sz="7500" b="1" dirty="0" smtClean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5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средства </a:t>
            </a:r>
            <a:r>
              <a:rPr lang="ru-RU" sz="7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были перенаправлены на реализацию других расходных обязательств в сумме </a:t>
            </a:r>
            <a:r>
              <a:rPr lang="ru-RU" sz="75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2,0 млн. </a:t>
            </a:r>
            <a:r>
              <a:rPr lang="ru-RU" sz="7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рублей</a:t>
            </a:r>
            <a:r>
              <a:rPr lang="ru-RU" sz="7500" b="1" kern="100" dirty="0" smtClean="0">
                <a:solidFill>
                  <a:srgbClr val="7030A0"/>
                </a:solidFill>
                <a:latin typeface="Monotype Corsiva" panose="03010101010201010101" pitchFamily="66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endParaRPr lang="ru-RU" sz="7500" b="1" kern="100" dirty="0" smtClean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500" b="1" kern="1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Нераспределенный </a:t>
            </a:r>
            <a:r>
              <a:rPr lang="ru-RU" sz="7500" b="1" kern="100" dirty="0">
                <a:solidFill>
                  <a:srgbClr val="7030A0"/>
                </a:solidFill>
                <a:latin typeface="Monotype Corsiva" panose="03010101010201010101" pitchFamily="66" charset="0"/>
              </a:rPr>
              <a:t>остаток </a:t>
            </a:r>
            <a:endParaRPr lang="ru-RU" sz="7500" b="1" kern="100" dirty="0" smtClean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500" b="1" kern="1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средств </a:t>
            </a:r>
            <a:r>
              <a:rPr lang="ru-RU" sz="7500" b="1" kern="100" dirty="0">
                <a:solidFill>
                  <a:srgbClr val="7030A0"/>
                </a:solidFill>
                <a:latin typeface="Monotype Corsiva" panose="03010101010201010101" pitchFamily="66" charset="0"/>
              </a:rPr>
              <a:t>резервного фонда, сложившийся </a:t>
            </a:r>
            <a:endParaRPr lang="ru-RU" sz="7500" b="1" kern="100" dirty="0" smtClean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500" b="1" kern="1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по </a:t>
            </a:r>
            <a:r>
              <a:rPr lang="ru-RU" sz="7500" b="1" kern="100" dirty="0">
                <a:solidFill>
                  <a:srgbClr val="7030A0"/>
                </a:solidFill>
                <a:latin typeface="Monotype Corsiva" panose="03010101010201010101" pitchFamily="66" charset="0"/>
              </a:rPr>
              <a:t>итогам </a:t>
            </a:r>
            <a:r>
              <a:rPr lang="ru-RU" sz="7500" b="1" kern="1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2022 </a:t>
            </a:r>
            <a:r>
              <a:rPr lang="ru-RU" sz="7500" b="1" kern="100" dirty="0">
                <a:solidFill>
                  <a:srgbClr val="7030A0"/>
                </a:solidFill>
                <a:latin typeface="Monotype Corsiva" panose="03010101010201010101" pitchFamily="66" charset="0"/>
              </a:rPr>
              <a:t>года  </a:t>
            </a:r>
            <a:r>
              <a:rPr lang="ru-RU" sz="7500" b="1" kern="1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составил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500" b="1" kern="1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200,0 </a:t>
            </a:r>
            <a:r>
              <a:rPr lang="ru-RU" sz="7500" b="1" kern="100" dirty="0">
                <a:solidFill>
                  <a:srgbClr val="7030A0"/>
                </a:solidFill>
                <a:latin typeface="Monotype Corsiva" panose="03010101010201010101" pitchFamily="66" charset="0"/>
              </a:rPr>
              <a:t>тыс. рублей</a:t>
            </a:r>
          </a:p>
        </p:txBody>
      </p:sp>
    </p:spTree>
    <p:extLst>
      <p:ext uri="{BB962C8B-B14F-4D97-AF65-F5344CB8AC3E}">
        <p14:creationId xmlns:p14="http://schemas.microsoft.com/office/powerpoint/2010/main" val="165967816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80920" cy="145372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Источники финансирования 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дефицита бюджета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12117" y="1930400"/>
            <a:ext cx="7920323" cy="3082776"/>
          </a:xfrm>
        </p:spPr>
        <p:txBody>
          <a:bodyPr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Bookman Old Style" panose="02050604050505020204" pitchFamily="18" charset="0"/>
                <a:cs typeface="Times New Roman" pitchFamily="18" charset="0"/>
              </a:rPr>
              <a:t>Бюджет </a:t>
            </a:r>
          </a:p>
          <a:p>
            <a:pPr marL="0" indent="0" algn="ctr">
              <a:buNone/>
            </a:pPr>
            <a:r>
              <a:rPr lang="ru-RU" sz="4000" dirty="0" smtClean="0">
                <a:latin typeface="Bookman Old Style" panose="02050604050505020204" pitchFamily="18" charset="0"/>
                <a:cs typeface="Times New Roman" pitchFamily="18" charset="0"/>
              </a:rPr>
              <a:t>муниципального образования Мостовский район за 2022 год </a:t>
            </a:r>
          </a:p>
          <a:p>
            <a:pPr marL="0" indent="0" algn="ctr">
              <a:buNone/>
            </a:pPr>
            <a:r>
              <a:rPr lang="ru-RU" sz="4000" dirty="0">
                <a:latin typeface="Bookman Old Style" panose="02050604050505020204" pitchFamily="18" charset="0"/>
              </a:rPr>
              <a:t>исполнен с профицитом </a:t>
            </a:r>
            <a:endParaRPr lang="ru-RU" sz="4000" dirty="0" smtClean="0"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ru-RU" sz="4000" dirty="0" smtClean="0">
                <a:latin typeface="Bookman Old Style" panose="02050604050505020204" pitchFamily="18" charset="0"/>
              </a:rPr>
              <a:t>в </a:t>
            </a:r>
            <a:r>
              <a:rPr lang="ru-RU" sz="4000" dirty="0">
                <a:latin typeface="Bookman Old Style" panose="02050604050505020204" pitchFamily="18" charset="0"/>
              </a:rPr>
              <a:t>объеме 7</a:t>
            </a:r>
            <a:r>
              <a:rPr lang="ru-RU" sz="4000" dirty="0" smtClean="0">
                <a:latin typeface="Bookman Old Style" panose="02050604050505020204" pitchFamily="18" charset="0"/>
              </a:rPr>
              <a:t>,4 млн. рублей</a:t>
            </a:r>
            <a:endParaRPr lang="ru-RU" sz="40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805639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9" y="4562947"/>
            <a:ext cx="3456382" cy="22950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4581128"/>
            <a:ext cx="3312368" cy="22768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96943" cy="1440160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solidFill>
                  <a:schemeClr val="accent4">
                    <a:lumMod val="75000"/>
                  </a:schemeClr>
                </a:solidFill>
                <a:latin typeface="Book Antiqua" panose="02040602050305030304" pitchFamily="18" charset="0"/>
              </a:rPr>
              <a:t>Объем муниципального долга </a:t>
            </a:r>
            <a:br>
              <a:rPr lang="ru-RU" sz="3000" b="1" dirty="0" smtClean="0">
                <a:solidFill>
                  <a:schemeClr val="accent4">
                    <a:lumMod val="75000"/>
                  </a:schemeClr>
                </a:solidFill>
                <a:latin typeface="Book Antiqua" panose="02040602050305030304" pitchFamily="18" charset="0"/>
              </a:rPr>
            </a:br>
            <a:r>
              <a:rPr lang="ru-RU" sz="3000" b="1" dirty="0" smtClean="0">
                <a:solidFill>
                  <a:schemeClr val="accent4">
                    <a:lumMod val="75000"/>
                  </a:schemeClr>
                </a:solidFill>
                <a:latin typeface="Book Antiqua" panose="02040602050305030304" pitchFamily="18" charset="0"/>
              </a:rPr>
              <a:t>по муниципальному образованию Мостовский район</a:t>
            </a:r>
            <a:endParaRPr lang="ru-RU" sz="3000" b="1" dirty="0">
              <a:solidFill>
                <a:schemeClr val="accent4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0908306"/>
              </p:ext>
            </p:extLst>
          </p:nvPr>
        </p:nvGraphicFramePr>
        <p:xfrm>
          <a:off x="266799" y="1657711"/>
          <a:ext cx="8697689" cy="3018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29137"/>
                <a:gridCol w="2664296"/>
                <a:gridCol w="2304256"/>
              </a:tblGrid>
              <a:tr h="969488">
                <a:tc>
                  <a:txBody>
                    <a:bodyPr/>
                    <a:lstStyle/>
                    <a:p>
                      <a:pPr algn="ctr"/>
                      <a:r>
                        <a:rPr lang="ru-RU" sz="1800" kern="800" spc="10" baseline="0" dirty="0" smtClean="0">
                          <a:latin typeface="Book Antiqua" panose="02040602050305030304" pitchFamily="18" charset="0"/>
                        </a:rPr>
                        <a:t>Наименование показателей</a:t>
                      </a:r>
                      <a:endParaRPr lang="ru-RU" sz="1800" kern="800" spc="10" baseline="0" dirty="0">
                        <a:latin typeface="Book Antiqua" panose="020406020503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800" spc="10" baseline="0" dirty="0" smtClean="0">
                          <a:latin typeface="Book Antiqua" panose="02040602050305030304" pitchFamily="18" charset="0"/>
                        </a:rPr>
                        <a:t>По состоянию на 01.01.2022 год, </a:t>
                      </a:r>
                    </a:p>
                    <a:p>
                      <a:pPr algn="ctr"/>
                      <a:r>
                        <a:rPr lang="ru-RU" sz="1800" kern="800" spc="10" baseline="0" dirty="0" smtClean="0">
                          <a:latin typeface="Book Antiqua" panose="02040602050305030304" pitchFamily="18" charset="0"/>
                        </a:rPr>
                        <a:t>млн. руб.</a:t>
                      </a:r>
                      <a:endParaRPr lang="ru-RU" sz="1800" kern="800" spc="10" baseline="0" dirty="0">
                        <a:latin typeface="Book Antiqua" panose="020406020503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800" spc="10" baseline="0" dirty="0" smtClean="0">
                          <a:latin typeface="Book Antiqua" panose="02040602050305030304" pitchFamily="18" charset="0"/>
                        </a:rPr>
                        <a:t>По состоянию на 01.01.2023 год,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800" spc="10" baseline="0" dirty="0" smtClean="0">
                          <a:latin typeface="Book Antiqua" panose="02040602050305030304" pitchFamily="18" charset="0"/>
                        </a:rPr>
                        <a:t>млн. руб.</a:t>
                      </a:r>
                    </a:p>
                  </a:txBody>
                  <a:tcPr anchor="ctr"/>
                </a:tc>
              </a:tr>
              <a:tr h="61694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Объем муниципального долга, </a:t>
                      </a:r>
                    </a:p>
                    <a:p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в том числе: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55,4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47,8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3690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коммерческий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47,8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0,0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3690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бюджетный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7,6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47,8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67079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уд. вес  муниципального долга в доходах района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20,5%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15,1%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749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728192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18707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Доходы бюджета МО Мостовский район  за 2022 год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3814239"/>
              </p:ext>
            </p:extLst>
          </p:nvPr>
        </p:nvGraphicFramePr>
        <p:xfrm>
          <a:off x="539552" y="1772816"/>
          <a:ext cx="799288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75242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332656"/>
            <a:ext cx="7562801" cy="159774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Структура доходов бюджета 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МО Мостовский район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3857106"/>
              </p:ext>
            </p:extLst>
          </p:nvPr>
        </p:nvGraphicFramePr>
        <p:xfrm>
          <a:off x="107504" y="1844824"/>
          <a:ext cx="864096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19008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налоговых и</a:t>
            </a:r>
            <a:b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неналоговых доходов</a:t>
            </a:r>
            <a:endParaRPr lang="ru-RU" sz="4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0023068"/>
              </p:ext>
            </p:extLst>
          </p:nvPr>
        </p:nvGraphicFramePr>
        <p:xfrm>
          <a:off x="395536" y="1340768"/>
          <a:ext cx="8424936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7129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6864" cy="144016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Book Antiqua" panose="02040602050305030304" pitchFamily="18" charset="0"/>
              </a:rPr>
              <a:t>Структура безвозмездных поступлений в 2022 году</a:t>
            </a:r>
            <a:endParaRPr lang="ru-RU" sz="4400" b="1" dirty="0">
              <a:latin typeface="Book Antiqua" panose="0204060205030503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8833445"/>
              </p:ext>
            </p:extLst>
          </p:nvPr>
        </p:nvGraphicFramePr>
        <p:xfrm>
          <a:off x="467544" y="1772816"/>
          <a:ext cx="7885384" cy="4574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  <a:gridCol w="1666108"/>
                <a:gridCol w="1495504"/>
                <a:gridCol w="1699436"/>
              </a:tblGrid>
              <a:tr h="1224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Наименование показателя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Утвержденные бюджетные назначения,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млн. руб.</a:t>
                      </a:r>
                      <a:endParaRPr lang="ru-RU" sz="1600" dirty="0">
                        <a:solidFill>
                          <a:srgbClr val="0070C0"/>
                        </a:solidFill>
                        <a:latin typeface="Book Antiqua" panose="020406020503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Исполнено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за 2022 год,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млн. руб.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70C0"/>
                        </a:solidFill>
                        <a:latin typeface="Book Antiqua" panose="020406020503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Процент исполнения к годовому бюджетному назначению</a:t>
                      </a:r>
                      <a:endParaRPr lang="ru-RU" sz="1400" dirty="0">
                        <a:solidFill>
                          <a:srgbClr val="0070C0"/>
                        </a:solidFill>
                        <a:latin typeface="Book Antiqua" panose="020406020503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72938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anose="02040602050305030304" pitchFamily="18" charset="0"/>
                        </a:rPr>
                        <a:t>Дотации бюджетам муниципальных районов из бюджета субъекта РФ</a:t>
                      </a:r>
                      <a:endParaRPr lang="ru-RU" sz="20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177,7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177,7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100,0%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72938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anose="02040602050305030304" pitchFamily="18" charset="0"/>
                        </a:rPr>
                        <a:t>Субсидии и субвенции бюджетам бюджетной </a:t>
                      </a:r>
                    </a:p>
                    <a:p>
                      <a:r>
                        <a:rPr lang="ru-RU" sz="2000" b="1" dirty="0" smtClean="0">
                          <a:latin typeface="Book Antiqua" panose="02040602050305030304" pitchFamily="18" charset="0"/>
                        </a:rPr>
                        <a:t>системы РФ</a:t>
                      </a:r>
                      <a:endParaRPr lang="ru-RU" sz="20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1 160,7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1 125,0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96,9%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72938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anose="02040602050305030304" pitchFamily="18" charset="0"/>
                        </a:rPr>
                        <a:t>Иные межбюджетные трансферты</a:t>
                      </a:r>
                      <a:endParaRPr lang="ru-RU" sz="20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178,3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178,3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100,0%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948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60648"/>
            <a:ext cx="8066857" cy="108012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Мероприятия направленные </a:t>
            </a:r>
            <a:r>
              <a:rPr lang="ru-RU" sz="2400" b="1" dirty="0"/>
              <a:t>на увеличение наполняемости доходной части </a:t>
            </a:r>
            <a:r>
              <a:rPr lang="ru-RU" sz="2400" b="1" dirty="0" smtClean="0"/>
              <a:t>консолидированного бюджета в 2022 году</a:t>
            </a:r>
            <a:endParaRPr lang="ru-RU" sz="2400" b="1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5184576"/>
          </a:xfrm>
        </p:spPr>
        <p:txBody>
          <a:bodyPr>
            <a:noAutofit/>
          </a:bodyPr>
          <a:lstStyle/>
          <a:p>
            <a:pPr algn="just"/>
            <a:r>
              <a:rPr lang="ru-RU" sz="900" dirty="0" smtClean="0"/>
              <a:t>-</a:t>
            </a:r>
            <a:r>
              <a:rPr lang="ru-RU" sz="1000" b="1" dirty="0" smtClean="0"/>
              <a:t>12 </a:t>
            </a:r>
            <a:r>
              <a:rPr lang="ru-RU" sz="1000" b="1" dirty="0"/>
              <a:t>заседаний межведомственной комиссии по принятию мер, направленных на снижение неформальной занятости в </a:t>
            </a:r>
            <a:r>
              <a:rPr lang="ru-RU" sz="1000" b="1" dirty="0" smtClean="0"/>
              <a:t>МО Мостовский </a:t>
            </a:r>
            <a:r>
              <a:rPr lang="ru-RU" sz="1000" b="1" dirty="0"/>
              <a:t>район, на которых доведен уровень минимальной заработной платы, ответственность и последствия при допущении неформальной занятости, и где заслушано </a:t>
            </a:r>
            <a:r>
              <a:rPr lang="ru-RU" sz="1000" b="1" dirty="0" smtClean="0"/>
              <a:t>28 хозяйствующих субъектов;</a:t>
            </a:r>
            <a:endParaRPr lang="ru-RU" sz="1000" b="1" dirty="0"/>
          </a:p>
          <a:p>
            <a:pPr algn="just"/>
            <a:r>
              <a:rPr lang="ru-RU" sz="1000" b="1" dirty="0" smtClean="0"/>
              <a:t>-7 </a:t>
            </a:r>
            <a:r>
              <a:rPr lang="ru-RU" sz="1000" b="1" dirty="0"/>
              <a:t>заседаний межведомственной комиссии по легализации налоговой базы по НДФЛ и погашении задолженности по налоговым и неналоговым платежам. Было рассмотрено </a:t>
            </a:r>
            <a:r>
              <a:rPr lang="ru-RU" sz="1000" b="1" dirty="0" smtClean="0"/>
              <a:t>52 </a:t>
            </a:r>
            <a:r>
              <a:rPr lang="ru-RU" sz="1000" b="1" dirty="0"/>
              <a:t>хозяйствующих субъектов, выявлено задолженности на сумму </a:t>
            </a:r>
            <a:r>
              <a:rPr lang="ru-RU" sz="1000" b="1" dirty="0" smtClean="0"/>
              <a:t>15,2 </a:t>
            </a:r>
            <a:r>
              <a:rPr lang="ru-RU" sz="1000" b="1" dirty="0"/>
              <a:t>млн. руб., взыскано </a:t>
            </a:r>
            <a:r>
              <a:rPr lang="ru-RU" sz="1000" b="1" dirty="0" smtClean="0"/>
              <a:t>13,1 </a:t>
            </a:r>
            <a:r>
              <a:rPr lang="ru-RU" sz="1000" b="1" dirty="0"/>
              <a:t>млн. рублей, процент исполнения составил </a:t>
            </a:r>
            <a:r>
              <a:rPr lang="ru-RU" sz="1000" b="1" dirty="0" smtClean="0"/>
              <a:t>86,1%. </a:t>
            </a:r>
            <a:endParaRPr lang="ru-RU" sz="1000" b="1" dirty="0"/>
          </a:p>
          <a:p>
            <a:pPr algn="just"/>
            <a:r>
              <a:rPr lang="ru-RU" sz="1000" b="1" dirty="0"/>
              <a:t>- в поселениях проведено </a:t>
            </a:r>
            <a:r>
              <a:rPr lang="ru-RU" sz="1000" b="1" dirty="0" smtClean="0"/>
              <a:t>132 </a:t>
            </a:r>
            <a:r>
              <a:rPr lang="ru-RU" sz="1000" b="1" dirty="0"/>
              <a:t>заседаний межведомственной комиссии, на которых было заслушано </a:t>
            </a:r>
            <a:r>
              <a:rPr lang="ru-RU" sz="1000" b="1" dirty="0" smtClean="0"/>
              <a:t>2173 </a:t>
            </a:r>
            <a:r>
              <a:rPr lang="ru-RU" sz="1000" b="1" dirty="0"/>
              <a:t>физических лиц по имущественным и транспортному налогам на сумму </a:t>
            </a:r>
            <a:r>
              <a:rPr lang="ru-RU" sz="1000" b="1" dirty="0" smtClean="0"/>
              <a:t>4,1 </a:t>
            </a:r>
            <a:r>
              <a:rPr lang="ru-RU" sz="1000" b="1" dirty="0"/>
              <a:t>млн. руб., взыскано на сумму </a:t>
            </a:r>
            <a:r>
              <a:rPr lang="ru-RU" sz="1000" b="1" dirty="0" smtClean="0"/>
              <a:t>1,7млн</a:t>
            </a:r>
            <a:r>
              <a:rPr lang="ru-RU" sz="1000" b="1" dirty="0"/>
              <a:t>. рублей, процент исполнения составил </a:t>
            </a:r>
            <a:r>
              <a:rPr lang="ru-RU" sz="1000" b="1" dirty="0" smtClean="0"/>
              <a:t>42,5%;</a:t>
            </a:r>
            <a:endParaRPr lang="ru-RU" sz="1000" b="1" dirty="0"/>
          </a:p>
          <a:p>
            <a:pPr algn="just"/>
            <a:r>
              <a:rPr lang="ru-RU" sz="1000" b="1" dirty="0" smtClean="0"/>
              <a:t>- по </a:t>
            </a:r>
            <a:r>
              <a:rPr lang="ru-RU" sz="1000" b="1" dirty="0"/>
              <a:t>результатам </a:t>
            </a:r>
            <a:r>
              <a:rPr lang="ru-RU" sz="1000" b="1" dirty="0" smtClean="0"/>
              <a:t>работы комиссии, в связи с повышением заработной платы в бюджет </a:t>
            </a:r>
            <a:r>
              <a:rPr lang="ru-RU" sz="1000" b="1" dirty="0"/>
              <a:t>поступило </a:t>
            </a:r>
            <a:r>
              <a:rPr lang="ru-RU" sz="1000" b="1" dirty="0" smtClean="0"/>
              <a:t>НДФЛ в сумме 6,2 млн. руб., страховых взносов -18,5 млн. руб., по погашению задолженности в бюджет поступило НДФЛ – 1,2 млн. руб., страховых взносов -1,7 млн. рублей.</a:t>
            </a:r>
          </a:p>
          <a:p>
            <a:pPr algn="just"/>
            <a:r>
              <a:rPr lang="ru-RU" sz="1000" b="1" dirty="0" smtClean="0"/>
              <a:t>-9 </a:t>
            </a:r>
            <a:r>
              <a:rPr lang="ru-RU" sz="1000" b="1" dirty="0"/>
              <a:t>рейдовых мероприятий по выявлению хозяйствующих субъектов, незаконно оказывающих услуги по перевозке пассажиров и грузов на территории Мостовского района, составлено </a:t>
            </a:r>
            <a:r>
              <a:rPr lang="ru-RU" sz="1000" b="1" dirty="0" smtClean="0"/>
              <a:t>7 </a:t>
            </a:r>
            <a:r>
              <a:rPr lang="ru-RU" sz="1000" b="1" dirty="0"/>
              <a:t>протоколов.</a:t>
            </a:r>
          </a:p>
          <a:p>
            <a:pPr algn="just"/>
            <a:r>
              <a:rPr lang="ru-RU" sz="1000" b="1" dirty="0" smtClean="0"/>
              <a:t> На постоянной основе проводится исковая работа управлением земельных и имущественных отношений администрации МО Мостовский район по взысканию задолженности по арендной плате за землю, в том числе:</a:t>
            </a:r>
          </a:p>
          <a:p>
            <a:pPr algn="just"/>
            <a:r>
              <a:rPr lang="ru-RU" sz="1000" b="1" dirty="0" smtClean="0"/>
              <a:t>-  </a:t>
            </a:r>
            <a:r>
              <a:rPr lang="ru-RU" sz="1000" b="1" dirty="0"/>
              <a:t>направлено недобросовестным арендаторам </a:t>
            </a:r>
            <a:r>
              <a:rPr lang="ru-RU" sz="1000" b="1" dirty="0" smtClean="0"/>
              <a:t>653 </a:t>
            </a:r>
            <a:r>
              <a:rPr lang="ru-RU" sz="1000" b="1" dirty="0"/>
              <a:t>претензий на сумму </a:t>
            </a:r>
            <a:r>
              <a:rPr lang="ru-RU" sz="1000" b="1" dirty="0" smtClean="0"/>
              <a:t>38,3 </a:t>
            </a:r>
            <a:r>
              <a:rPr lang="ru-RU" sz="1000" b="1" dirty="0"/>
              <a:t>млн. руб., оплачено в досудебном порядке на сумму </a:t>
            </a:r>
            <a:r>
              <a:rPr lang="ru-RU" sz="1000" b="1" dirty="0" smtClean="0"/>
              <a:t>15,5 </a:t>
            </a:r>
            <a:r>
              <a:rPr lang="ru-RU" sz="1000" b="1" dirty="0"/>
              <a:t>млн. руб.,</a:t>
            </a:r>
          </a:p>
          <a:p>
            <a:pPr algn="just"/>
            <a:r>
              <a:rPr lang="ru-RU" sz="1000" b="1" dirty="0"/>
              <a:t>- в </a:t>
            </a:r>
            <a:r>
              <a:rPr lang="ru-RU" sz="1000" b="1" dirty="0" smtClean="0"/>
              <a:t>суды </a:t>
            </a:r>
            <a:r>
              <a:rPr lang="ru-RU" sz="1000" b="1" dirty="0"/>
              <a:t>подано </a:t>
            </a:r>
            <a:r>
              <a:rPr lang="ru-RU" sz="1000" b="1" dirty="0" smtClean="0"/>
              <a:t>6 </a:t>
            </a:r>
            <a:r>
              <a:rPr lang="ru-RU" sz="1000" b="1" dirty="0"/>
              <a:t>исков на сумму </a:t>
            </a:r>
            <a:r>
              <a:rPr lang="ru-RU" sz="1000" b="1" dirty="0" smtClean="0"/>
              <a:t>127,0 </a:t>
            </a:r>
            <a:r>
              <a:rPr lang="ru-RU" sz="1000" b="1" dirty="0"/>
              <a:t>млн. рублей, оплачено до вынесения решения суда на сумму  </a:t>
            </a:r>
            <a:r>
              <a:rPr lang="ru-RU" sz="1000" b="1" dirty="0" smtClean="0"/>
              <a:t>0,0 млн</a:t>
            </a:r>
            <a:r>
              <a:rPr lang="ru-RU" sz="1000" b="1" dirty="0"/>
              <a:t>. руб.,</a:t>
            </a:r>
          </a:p>
          <a:p>
            <a:pPr algn="just"/>
            <a:r>
              <a:rPr lang="ru-RU" sz="1000" b="1" dirty="0"/>
              <a:t>- взыскано в судебном порядке по </a:t>
            </a:r>
            <a:r>
              <a:rPr lang="ru-RU" sz="1000" b="1" dirty="0" smtClean="0"/>
              <a:t>7 искам </a:t>
            </a:r>
            <a:r>
              <a:rPr lang="ru-RU" sz="1000" b="1" dirty="0"/>
              <a:t>на </a:t>
            </a:r>
            <a:r>
              <a:rPr lang="ru-RU" sz="1000" b="1" dirty="0" smtClean="0"/>
              <a:t>0,7 </a:t>
            </a:r>
            <a:r>
              <a:rPr lang="ru-RU" sz="1000" b="1" dirty="0"/>
              <a:t>млн. руб., оплачено по решению суда (до направления исполнительных листов с ССП) </a:t>
            </a:r>
            <a:r>
              <a:rPr lang="ru-RU" sz="1000" b="1" dirty="0" smtClean="0"/>
              <a:t>-0,1 тыс. </a:t>
            </a:r>
            <a:r>
              <a:rPr lang="ru-RU" sz="1000" b="1" dirty="0"/>
              <a:t>руб.,</a:t>
            </a:r>
          </a:p>
          <a:p>
            <a:pPr algn="just"/>
            <a:r>
              <a:rPr lang="ru-RU" sz="1000" b="1" dirty="0"/>
              <a:t>- в исполнительном производстве (ССП) </a:t>
            </a:r>
            <a:r>
              <a:rPr lang="ru-RU" sz="1000" b="1" dirty="0" smtClean="0"/>
              <a:t>71 </a:t>
            </a:r>
            <a:r>
              <a:rPr lang="ru-RU" sz="1000" b="1" dirty="0"/>
              <a:t>исполнительных листов на сумму </a:t>
            </a:r>
            <a:r>
              <a:rPr lang="ru-RU" sz="1000" b="1" dirty="0" smtClean="0"/>
              <a:t>17,0 </a:t>
            </a:r>
            <a:r>
              <a:rPr lang="ru-RU" sz="1000" b="1" dirty="0"/>
              <a:t>млн. рублей, сумма перечисленных денежных средств в результате исполнения судебных актов </a:t>
            </a:r>
            <a:r>
              <a:rPr lang="ru-RU" sz="1000" b="1" dirty="0" smtClean="0"/>
              <a:t>-3,6 </a:t>
            </a:r>
            <a:r>
              <a:rPr lang="ru-RU" sz="1000" b="1" dirty="0"/>
              <a:t>млн. рублей</a:t>
            </a:r>
            <a:r>
              <a:rPr lang="ru-RU" sz="1000" b="1" dirty="0" smtClean="0"/>
              <a:t>.</a:t>
            </a:r>
          </a:p>
          <a:p>
            <a:pPr algn="just"/>
            <a:r>
              <a:rPr lang="ru-RU" sz="1000" b="1" dirty="0" smtClean="0"/>
              <a:t>- сумма неналоговых доходов, поступившая в местный бюджет за счет вовлечения в хозяйственный оборот (аренда, продажа неиспользуемых земельных участков) составила 5,6 млн. рублей.</a:t>
            </a:r>
          </a:p>
          <a:p>
            <a:pPr algn="just"/>
            <a:endParaRPr lang="ru-RU" sz="10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43312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34814" y="4509120"/>
            <a:ext cx="3277345" cy="23488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16632"/>
            <a:ext cx="7418784" cy="129614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Book Antiqua" pitchFamily="18" charset="0"/>
              </a:rPr>
              <a:t>Исполнение бюджета </a:t>
            </a:r>
            <a:br>
              <a:rPr lang="ru-RU" sz="4400" b="1" dirty="0" smtClean="0">
                <a:solidFill>
                  <a:srgbClr val="0070C0"/>
                </a:solidFill>
                <a:latin typeface="Book Antiqua" pitchFamily="18" charset="0"/>
              </a:rPr>
            </a:br>
            <a:r>
              <a:rPr lang="ru-RU" sz="4400" b="1" dirty="0" smtClean="0">
                <a:solidFill>
                  <a:srgbClr val="0070C0"/>
                </a:solidFill>
                <a:latin typeface="Book Antiqua" pitchFamily="18" charset="0"/>
              </a:rPr>
              <a:t>по расходам</a:t>
            </a:r>
            <a:endParaRPr lang="ru-RU" sz="4400" b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136904" cy="3744416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Решением Совета муниципального образования Мостовский район от 15 декабря 2021 года №132 утвержден общий объем расходов бюджета в сумме  2 047,6 млн. рублей или 128,1%                    к первоначальному бюджету.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Исполнение по расходам сложилось в сумме         2 000,1 млн.рублей или 97,7 % к бюджетным назначениям.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73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712968" cy="86409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1900" b="1" dirty="0">
                <a:solidFill>
                  <a:srgbClr val="FF0000"/>
                </a:solidFill>
                <a:latin typeface="Times New Roman"/>
                <a:cs typeface="Times New Roman"/>
              </a:rPr>
              <a:t>ИСП</a:t>
            </a:r>
            <a:r>
              <a:rPr lang="ru-RU" sz="1900" b="1" spc="-8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lang="ru-RU" sz="19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lang="ru-RU" sz="19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lang="ru-RU" sz="1900" b="1" dirty="0">
                <a:solidFill>
                  <a:srgbClr val="FF0000"/>
                </a:solidFill>
                <a:latin typeface="Times New Roman"/>
                <a:cs typeface="Times New Roman"/>
              </a:rPr>
              <a:t>ЕН</a:t>
            </a:r>
            <a:r>
              <a:rPr lang="ru-RU" sz="19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lang="ru-RU" sz="1900" b="1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lang="ru-RU" sz="19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1900" b="1" spc="-225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lang="ru-RU" sz="1900" b="1" spc="-90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lang="ru-RU" sz="1900" b="1" spc="-55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lang="ru-RU" sz="1900" b="1" spc="-80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r>
              <a:rPr lang="ru-RU" sz="1900" b="1" spc="-85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lang="ru-RU" sz="1900" b="1" dirty="0">
                <a:solidFill>
                  <a:srgbClr val="FF0000"/>
                </a:solidFill>
                <a:latin typeface="Times New Roman"/>
                <a:cs typeface="Times New Roman"/>
              </a:rPr>
              <a:t>ДНОЙ</a:t>
            </a:r>
            <a:r>
              <a:rPr lang="ru-RU" sz="19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1900" b="1" dirty="0">
                <a:solidFill>
                  <a:srgbClr val="FF0000"/>
                </a:solidFill>
                <a:latin typeface="Times New Roman"/>
                <a:cs typeface="Times New Roman"/>
              </a:rPr>
              <a:t>Ч</a:t>
            </a:r>
            <a:r>
              <a:rPr lang="ru-RU" sz="1900" b="1" spc="-90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lang="ru-RU" sz="19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СТИ</a:t>
            </a:r>
            <a:r>
              <a:rPr lang="ru-RU" sz="1900" dirty="0">
                <a:latin typeface="Times New Roman"/>
                <a:cs typeface="Times New Roman"/>
              </a:rPr>
              <a:t/>
            </a:r>
            <a:br>
              <a:rPr lang="ru-RU" sz="1900" dirty="0">
                <a:latin typeface="Times New Roman"/>
                <a:cs typeface="Times New Roman"/>
              </a:rPr>
            </a:br>
            <a:r>
              <a:rPr lang="ru-RU" sz="19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БЮДЖЕТА</a:t>
            </a:r>
            <a:r>
              <a:rPr lang="ru-RU" sz="19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19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МУНИЦИПАЛЬНОГО</a:t>
            </a:r>
            <a:r>
              <a:rPr lang="ru-RU" sz="19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1900" b="1" spc="-40" dirty="0">
                <a:solidFill>
                  <a:srgbClr val="FF0000"/>
                </a:solidFill>
                <a:latin typeface="Times New Roman"/>
                <a:cs typeface="Times New Roman"/>
              </a:rPr>
              <a:t>ОБРАЗОВАНИЯ</a:t>
            </a:r>
            <a:r>
              <a:rPr lang="ru-RU" sz="19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1900" b="1" spc="-1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МОСТОВСКИЙ РАЙОН </a:t>
            </a:r>
            <a:r>
              <a:rPr lang="ru-RU" sz="1900" b="1" spc="-15" dirty="0" smtClean="0">
                <a:solidFill>
                  <a:srgbClr val="FF0000"/>
                </a:solidFill>
                <a:latin typeface="Times New Roman"/>
                <a:cs typeface="Times New Roman"/>
              </a:rPr>
              <a:t> ЗА 2022 ГОД</a:t>
            </a:r>
            <a:br>
              <a:rPr lang="ru-RU" sz="1900" b="1" spc="-15" dirty="0" smtClean="0">
                <a:solidFill>
                  <a:srgbClr val="FF0000"/>
                </a:solidFill>
                <a:latin typeface="Times New Roman"/>
                <a:cs typeface="Times New Roman"/>
              </a:rPr>
            </a:br>
            <a:r>
              <a:rPr lang="ru-RU" sz="2000" b="1" spc="-15" dirty="0" smtClean="0">
                <a:solidFill>
                  <a:srgbClr val="FF0000"/>
                </a:solidFill>
                <a:latin typeface="Times New Roman"/>
                <a:cs typeface="Times New Roman"/>
              </a:rPr>
              <a:t>                                                                                                          </a:t>
            </a:r>
            <a:endParaRPr lang="ru-RU" sz="1600" dirty="0">
              <a:latin typeface="Times New Roman"/>
              <a:cs typeface="Times New Roman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7746357"/>
              </p:ext>
            </p:extLst>
          </p:nvPr>
        </p:nvGraphicFramePr>
        <p:xfrm>
          <a:off x="251521" y="1483620"/>
          <a:ext cx="8712967" cy="5221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613"/>
                <a:gridCol w="4345532"/>
                <a:gridCol w="1644580"/>
                <a:gridCol w="2178242"/>
              </a:tblGrid>
              <a:tr h="11911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№ п/п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Направление расходов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Исполнение 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за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2022 г., млн. руб.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Удельный вес расходов в общем объеме расходов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бюджета, 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032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153,0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7,6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29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29,9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52,3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32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</a:t>
                      </a: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</a:t>
                      </a:r>
                      <a:r>
                        <a:rPr lang="ru-RU" sz="1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хозяйство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16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Образование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1 221,7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61,1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16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Культура, кинематография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184,9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16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Здравоохранение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13,8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16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151,8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7,6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16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92,5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32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948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Межбюджетные трансферты общего характера бюджетам бюджетной системы Российской Федерации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30,8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32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2 000,1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48011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3691</TotalTime>
  <Words>1232</Words>
  <Application>Microsoft Office PowerPoint</Application>
  <PresentationFormat>Экран (4:3)</PresentationFormat>
  <Paragraphs>299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Грань</vt:lpstr>
      <vt:lpstr>Отчет  об исполнении бюджета МО Мостовский район  за 2022 год</vt:lpstr>
      <vt:lpstr>Презентация PowerPoint</vt:lpstr>
      <vt:lpstr>Доходы бюджета МО Мостовский район  за 2022 год</vt:lpstr>
      <vt:lpstr>Структура доходов бюджета  МО Мостовский район</vt:lpstr>
      <vt:lpstr>Структура налоговых и  неналоговых доходов</vt:lpstr>
      <vt:lpstr>Структура безвозмездных поступлений в 2022 году</vt:lpstr>
      <vt:lpstr>Мероприятия направленные на увеличение наполняемости доходной части консолидированного бюджета в 2022 году</vt:lpstr>
      <vt:lpstr>Исполнение бюджета  по расходам</vt:lpstr>
      <vt:lpstr>ИСПОЛНЕНИЕ РАСХОДНОЙ ЧАСТИ БЮДЖЕТА МУНИЦИПАЛЬНОГО ОБРАЗОВАНИЯ МОСТОВСКИЙ РАЙОН  ЗА 2022 ГОД                                                                                                           </vt:lpstr>
      <vt:lpstr>Презентация PowerPoint</vt:lpstr>
      <vt:lpstr>                                                         </vt:lpstr>
      <vt:lpstr>Презентация PowerPoint</vt:lpstr>
      <vt:lpstr>Презентация PowerPoint</vt:lpstr>
      <vt:lpstr>МП «Обеспечение безопасности населения»</vt:lpstr>
      <vt:lpstr>МП «Развитие культуры»</vt:lpstr>
      <vt:lpstr>МП «Развитие физической культуры и спорта»</vt:lpstr>
      <vt:lpstr>МП «Развитие общественной инфраструктуры муниципального значения»</vt:lpstr>
      <vt:lpstr>Прочие муниципальные программы</vt:lpstr>
      <vt:lpstr>Непрограммные расходы,      млн.рублей </vt:lpstr>
      <vt:lpstr>Межбюджетные трансферты  </vt:lpstr>
      <vt:lpstr>РЕЗЕРВНЫЙ ФОНД </vt:lpstr>
      <vt:lpstr>Источники финансирования  дефицита бюджета</vt:lpstr>
      <vt:lpstr>Объем муниципального долга  по муниципальному образованию Мостовский район</vt:lpstr>
      <vt:lpstr>Спасибо за внимание!</vt:lpstr>
    </vt:vector>
  </TitlesOfParts>
  <Company>Финансовое управление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об исполнении бюджета МО Мостовский район за 2015 год</dc:title>
  <dc:creator>С.Б. Пинчук</dc:creator>
  <cp:lastModifiedBy>О.А. Редькина</cp:lastModifiedBy>
  <cp:revision>357</cp:revision>
  <cp:lastPrinted>2023-03-15T06:33:39Z</cp:lastPrinted>
  <dcterms:created xsi:type="dcterms:W3CDTF">2016-04-18T07:48:36Z</dcterms:created>
  <dcterms:modified xsi:type="dcterms:W3CDTF">2023-03-17T12:45:48Z</dcterms:modified>
</cp:coreProperties>
</file>