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media/image12.jpg" ContentType="image/jpeg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media/image19.jpg" ContentType="image/jpeg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1.xml" ContentType="application/vnd.openxmlformats-officedocument.presentationml.notesSlide+xml"/>
  <Override PartName="/ppt/media/image23.jpg" ContentType="image/jpeg"/>
  <Override PartName="/ppt/media/image24.jpg" ContentType="image/jpeg"/>
  <Override PartName="/ppt/media/image25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colors4.xml" ContentType="application/vnd.ms-office.chartcolorstyle+xml"/>
  <Override PartName="/ppt/charts/style4.xml" ContentType="application/vnd.ms-office.chart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notesMasterIdLst>
    <p:notesMasterId r:id="rId26"/>
  </p:notesMasterIdLst>
  <p:sldIdLst>
    <p:sldId id="256" r:id="rId2"/>
    <p:sldId id="283" r:id="rId3"/>
    <p:sldId id="277" r:id="rId4"/>
    <p:sldId id="257" r:id="rId5"/>
    <p:sldId id="278" r:id="rId6"/>
    <p:sldId id="284" r:id="rId7"/>
    <p:sldId id="280" r:id="rId8"/>
    <p:sldId id="258" r:id="rId9"/>
    <p:sldId id="259" r:id="rId10"/>
    <p:sldId id="260" r:id="rId11"/>
    <p:sldId id="282" r:id="rId12"/>
    <p:sldId id="289" r:id="rId13"/>
    <p:sldId id="265" r:id="rId14"/>
    <p:sldId id="266" r:id="rId15"/>
    <p:sldId id="267" r:id="rId16"/>
    <p:sldId id="286" r:id="rId17"/>
    <p:sldId id="288" r:id="rId18"/>
    <p:sldId id="290" r:id="rId19"/>
    <p:sldId id="271" r:id="rId20"/>
    <p:sldId id="272" r:id="rId21"/>
    <p:sldId id="273" r:id="rId22"/>
    <p:sldId id="274" r:id="rId23"/>
    <p:sldId id="285" r:id="rId24"/>
    <p:sldId id="276" r:id="rId25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FFFF"/>
    <a:srgbClr val="FF5050"/>
    <a:srgbClr val="FF3300"/>
    <a:srgbClr val="CC00FF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9" autoAdjust="0"/>
    <p:restoredTop sz="94737" autoAdjust="0"/>
  </p:normalViewPr>
  <p:slideViewPr>
    <p:cSldViewPr>
      <p:cViewPr varScale="1">
        <p:scale>
          <a:sx n="87" d="100"/>
          <a:sy n="87" d="100"/>
        </p:scale>
        <p:origin x="-142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6.xlsx"/><Relationship Id="rId4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8933095519995053E-2"/>
          <c:w val="0.79639277729172753"/>
          <c:h val="0.936347189856009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Годовое бюджетное назначение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-0.14787744108583623"/>
                  <c:y val="-1.2724668724495593E-3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baseline="0" dirty="0" smtClean="0"/>
                      <a:t> 2 296,5 </a:t>
                    </a:r>
                  </a:p>
                  <a:p>
                    <a:r>
                      <a:rPr lang="ru-RU" sz="2000" b="1" dirty="0" smtClean="0"/>
                      <a:t>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2296.5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8.1570602362119951E-2"/>
                  <c:y val="-4.2565421002582288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2 287,1</a:t>
                    </a:r>
                  </a:p>
                  <a:p>
                    <a:r>
                      <a:rPr lang="ru-RU" sz="2000" b="1" dirty="0" smtClean="0"/>
                      <a:t>млн. руб.</a:t>
                    </a:r>
                  </a:p>
                  <a:p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2287.1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2597248"/>
        <c:axId val="132598784"/>
        <c:axId val="67026944"/>
      </c:bar3DChart>
      <c:catAx>
        <c:axId val="13259724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32598784"/>
        <c:crosses val="autoZero"/>
        <c:auto val="1"/>
        <c:lblAlgn val="ctr"/>
        <c:lblOffset val="100"/>
        <c:noMultiLvlLbl val="0"/>
      </c:catAx>
      <c:valAx>
        <c:axId val="13259878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32597248"/>
        <c:crosses val="autoZero"/>
        <c:crossBetween val="between"/>
      </c:valAx>
      <c:serAx>
        <c:axId val="67026944"/>
        <c:scaling>
          <c:orientation val="minMax"/>
        </c:scaling>
        <c:delete val="1"/>
        <c:axPos val="b"/>
        <c:majorTickMark val="out"/>
        <c:minorTickMark val="none"/>
        <c:tickLblPos val="none"/>
        <c:crossAx val="132598784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b="1">
                <a:latin typeface="Bernard MT Condensed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="1">
                <a:latin typeface="Bernard MT Condensed" pitchFamily="18" charset="0"/>
              </a:defRPr>
            </a:pPr>
            <a:endParaRPr lang="ru-RU"/>
          </a:p>
        </c:txPr>
      </c:legendEntry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cap="all" spc="150" baseline="0">
                <a:solidFill>
                  <a:srgbClr val="00FFF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20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млн.рублей</a:t>
            </a:r>
          </a:p>
        </c:rich>
      </c:tx>
      <c:layout>
        <c:manualLayout>
          <c:xMode val="edge"/>
          <c:yMode val="edge"/>
          <c:x val="0.50846530523333355"/>
          <c:y val="0.1277153067648568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0"/>
      <c:rotY val="0"/>
      <c:depthPercent val="100"/>
      <c:rAngAx val="0"/>
      <c:perspective val="30"/>
    </c:view3D>
    <c:floor>
      <c:thickness val="0"/>
      <c:spPr>
        <a:solidFill>
          <a:schemeClr val="lt1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1224037606932563"/>
          <c:w val="0.89035087719298256"/>
          <c:h val="0.6086453357034404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pattFill prst="ltDnDiag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solidFill>
                <a:schemeClr val="accent3"/>
              </a:solidFill>
            </a:ln>
            <a:effectLst/>
            <a:sp3d>
              <a:contourClr>
                <a:schemeClr val="accent3"/>
              </a:contourClr>
            </a:sp3d>
          </c:spPr>
          <c:invertIfNegative val="0"/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4.6296296296296476E-3"/>
                  <c:y val="-8.1012667455985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2592592592593143E-3"/>
                  <c:y val="-9.2585905663983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6296296296296476E-3"/>
                  <c:y val="-8.3905977007985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accent6">
                        <a:lumMod val="5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 КК</c:v>
                </c:pt>
                <c:pt idx="1">
                  <c:v>Бюджет МО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128.4</c:v>
                </c:pt>
                <c:pt idx="1">
                  <c:v>20.5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0"/>
        <c:shape val="cylinder"/>
        <c:axId val="59281792"/>
        <c:axId val="59283328"/>
        <c:axId val="0"/>
      </c:bar3DChart>
      <c:catAx>
        <c:axId val="592817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59283328"/>
        <c:crosses val="autoZero"/>
        <c:auto val="1"/>
        <c:lblAlgn val="ctr"/>
        <c:lblOffset val="100"/>
        <c:noMultiLvlLbl val="0"/>
      </c:catAx>
      <c:valAx>
        <c:axId val="59283328"/>
        <c:scaling>
          <c:orientation val="minMax"/>
        </c:scaling>
        <c:delete val="0"/>
        <c:axPos val="l"/>
        <c:numFmt formatCode="#,##0.00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9281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081662222716005E-2"/>
          <c:y val="7.6984718711809799E-2"/>
          <c:w val="0.81139954356923361"/>
          <c:h val="0.919304105099433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бюджета МО Мостовский район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c:spPr>
          <c:explosion val="25"/>
          <c:dPt>
            <c:idx val="0"/>
            <c:bubble3D val="0"/>
            <c:spPr>
              <a:solidFill>
                <a:schemeClr val="accent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</a:ln>
              <a:effectLst>
                <a:outerShdw blurRad="57150" dist="38100" dir="5400000" algn="ctr" rotWithShape="0">
                  <a:schemeClr val="accent1">
                    <a:shade val="9000"/>
                    <a:satMod val="105000"/>
                    <a:alpha val="48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9.7164666888864201E-2"/>
                  <c:y val="7.0106142720253312E-2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564,8</a:t>
                    </a:r>
                  </a:p>
                  <a:p>
                    <a:r>
                      <a:rPr lang="ru-RU" sz="2400" dirty="0" smtClean="0"/>
                      <a:t>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3308881978249704"/>
                  <c:y val="-0.24596272109031991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1 722,3</a:t>
                    </a:r>
                  </a:p>
                  <a:p>
                    <a:r>
                      <a:rPr lang="ru-RU" sz="2400" dirty="0" smtClean="0"/>
                      <a:t> млн. руб.</a:t>
                    </a:r>
                  </a:p>
                  <a:p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chemeClr val="accent6">
                      <a:tint val="75000"/>
                      <a:shade val="85000"/>
                      <a:satMod val="230000"/>
                    </a:schemeClr>
                  </a:gs>
                  <a:gs pos="25000">
                    <a:schemeClr val="accent6">
                      <a:tint val="90000"/>
                      <a:shade val="70000"/>
                      <a:satMod val="220000"/>
                    </a:schemeClr>
                  </a:gs>
                  <a:gs pos="50000">
                    <a:schemeClr val="accent6">
                      <a:tint val="90000"/>
                      <a:shade val="58000"/>
                      <a:satMod val="225000"/>
                    </a:schemeClr>
                  </a:gs>
                  <a:gs pos="65000">
                    <a:schemeClr val="accent6">
                      <a:tint val="90000"/>
                      <a:shade val="58000"/>
                      <a:satMod val="225000"/>
                    </a:schemeClr>
                  </a:gs>
                  <a:gs pos="80000">
                    <a:schemeClr val="accent6">
                      <a:tint val="90000"/>
                      <a:shade val="69000"/>
                      <a:satMod val="220000"/>
                    </a:schemeClr>
                  </a:gs>
                  <a:gs pos="100000">
                    <a:schemeClr val="accent6">
                      <a:tint val="77000"/>
                      <a:shade val="80000"/>
                      <a:satMod val="23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  <a:scene3d>
                <a:camera prst="obliqueTopLeft" fov="600000">
                  <a:rot lat="0" lon="0" rev="0"/>
                </a:camera>
                <a:lightRig rig="balanced" dir="t">
                  <a:rot lat="0" lon="0" rev="19200000"/>
                </a:lightRig>
              </a:scene3d>
              <a:sp3d contourW="12700" prstMaterial="matte">
                <a:bevelT w="60000" h="50800"/>
                <a:contourClr>
                  <a:schemeClr val="accent6">
                    <a:shade val="60000"/>
                    <a:satMod val="110000"/>
                  </a:schemeClr>
                </a:contourClr>
              </a:sp3d>
            </c:spPr>
            <c:txPr>
              <a:bodyPr/>
              <a:lstStyle/>
              <a:p>
                <a:pPr>
                  <a:defRPr>
                    <a:solidFill>
                      <a:schemeClr val="lt1"/>
                    </a:solidFill>
                    <a:latin typeface="Bernard MT Condensed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564.79999999999995</c:v>
                </c:pt>
                <c:pt idx="1">
                  <c:v>1722.3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530531329852475"/>
          <c:y val="0.43796652802466546"/>
          <c:w val="0.28587622208643482"/>
          <c:h val="0.54569978335740565"/>
        </c:manualLayout>
      </c:layout>
      <c:overlay val="0"/>
      <c:txPr>
        <a:bodyPr/>
        <a:lstStyle/>
        <a:p>
          <a:pPr>
            <a:defRPr>
              <a:latin typeface="Bernard MT Condensed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8702725322012E-3"/>
          <c:y val="0"/>
          <c:w val="0.61510749955574762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0"/>
          <c:dPt>
            <c:idx val="0"/>
            <c:bubble3D val="0"/>
            <c:spPr>
              <a:solidFill>
                <a:schemeClr val="accent4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0.14643197289569915"/>
                  <c:y val="-0.14266547544100039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60,6%</a:t>
                    </a:r>
                    <a:endParaRPr lang="en-US" b="1" dirty="0" smtClean="0"/>
                  </a:p>
                  <a:p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125261485665885E-2"/>
                  <c:y val="-7.593677862953499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13,3</a:t>
                    </a:r>
                    <a:r>
                      <a:rPr lang="en-US" b="1" dirty="0" smtClean="0"/>
                      <a:t>%</a:t>
                    </a:r>
                  </a:p>
                  <a:p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5166685455841301E-3"/>
                  <c:y val="1.2780383500061989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8,3</a:t>
                    </a:r>
                    <a:r>
                      <a:rPr lang="en-US" b="1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061667981908891E-2"/>
                  <c:y val="1.5336258934192498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6,8</a:t>
                    </a:r>
                    <a:r>
                      <a:rPr lang="en-US" b="1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0806287430551402E-2"/>
                  <c:y val="6.0823102988556824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3,5</a:t>
                    </a:r>
                    <a:r>
                      <a:rPr lang="en-US" b="1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3.185923311464918E-2"/>
                  <c:y val="1.7040930637336582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1547463387258964E-2"/>
                  <c:y val="1.544292146551617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5,</a:t>
                    </a:r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4.5500056367524175E-3"/>
                  <c:y val="1.789253690008678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2,9%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Book Antiqua" panose="02040602050305030304" pitchFamily="18" charset="0"/>
                  </a:defRPr>
                </a:pPr>
                <a:endParaRPr lang="ru-RU"/>
              </a:p>
            </c:txPr>
            <c:dLblPos val="outEnd"/>
            <c:showLegendKey val="1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НДФЛ</c:v>
                </c:pt>
                <c:pt idx="1">
                  <c:v>УСН</c:v>
                </c:pt>
                <c:pt idx="2">
                  <c:v>арендная плата на землю</c:v>
                </c:pt>
                <c:pt idx="3">
                  <c:v>доходы от продажи земли</c:v>
                </c:pt>
                <c:pt idx="4">
                  <c:v>налог на прибыль</c:v>
                </c:pt>
                <c:pt idx="5">
                  <c:v>ЕСХН</c:v>
                </c:pt>
                <c:pt idx="6">
                  <c:v>прочие налоги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60.6</c:v>
                </c:pt>
                <c:pt idx="1">
                  <c:v>13.3</c:v>
                </c:pt>
                <c:pt idx="2" formatCode="0.0">
                  <c:v>8.3000000000000007</c:v>
                </c:pt>
                <c:pt idx="3" formatCode="0.0">
                  <c:v>6.8</c:v>
                </c:pt>
                <c:pt idx="4" formatCode="0.0">
                  <c:v>3.5</c:v>
                </c:pt>
                <c:pt idx="5" formatCode="0.0">
                  <c:v>2.1</c:v>
                </c:pt>
                <c:pt idx="6">
                  <c:v>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704858073296357"/>
          <c:y val="3.1367576297370255E-2"/>
          <c:w val="0.34295141926703632"/>
          <c:h val="0.89492137602157373"/>
        </c:manualLayout>
      </c:layout>
      <c:overlay val="0"/>
      <c:txPr>
        <a:bodyPr/>
        <a:lstStyle/>
        <a:p>
          <a:pPr>
            <a:defRPr b="1">
              <a:latin typeface="Book Antiqua" panose="0204060205030503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463628911440284"/>
          <c:y val="0"/>
          <c:w val="0.7493125833483822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10897897295815741"/>
                  <c:y val="-0.18267903945016203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cap="all" spc="0" baseline="0">
                      <a:ln w="9000" cmpd="sng">
                        <a:solidFill>
                          <a:schemeClr val="accent4">
                            <a:shade val="50000"/>
                            <a:satMod val="120000"/>
                          </a:schemeClr>
                        </a:solidFill>
                        <a:prstDash val="solid"/>
                      </a:ln>
                      <a:gradFill>
                        <a:gsLst>
                          <a:gs pos="0">
                            <a:schemeClr val="accent4">
                              <a:shade val="20000"/>
                              <a:satMod val="245000"/>
                            </a:schemeClr>
                          </a:gs>
                          <a:gs pos="43000">
                            <a:schemeClr val="accent4">
                              <a:satMod val="255000"/>
                            </a:schemeClr>
                          </a:gs>
                          <a:gs pos="48000">
                            <a:schemeClr val="accent4">
                              <a:shade val="85000"/>
                              <a:satMod val="255000"/>
                            </a:schemeClr>
                          </a:gs>
                          <a:gs pos="100000">
                            <a:schemeClr val="accent4">
                              <a:shade val="20000"/>
                              <a:satMod val="245000"/>
                            </a:schemeClr>
                          </a:gs>
                        </a:gsLst>
                        <a:lin ang="5400000"/>
                      </a:gradFill>
                      <a:effectLst>
                        <a:reflection blurRad="12700" stA="28000" endPos="45000" dist="1000" dir="5400000" sy="-100000" algn="bl" rotWithShape="0"/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4377948435951201E-2"/>
                  <c:y val="3.4150245932270153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cap="all" spc="0" baseline="0">
                      <a:ln w="9000" cmpd="sng">
                        <a:solidFill>
                          <a:schemeClr val="accent4">
                            <a:shade val="50000"/>
                            <a:satMod val="120000"/>
                          </a:schemeClr>
                        </a:solidFill>
                        <a:prstDash val="solid"/>
                      </a:ln>
                      <a:gradFill>
                        <a:gsLst>
                          <a:gs pos="0">
                            <a:schemeClr val="accent4">
                              <a:shade val="20000"/>
                              <a:satMod val="245000"/>
                            </a:schemeClr>
                          </a:gs>
                          <a:gs pos="43000">
                            <a:schemeClr val="accent4">
                              <a:satMod val="255000"/>
                            </a:schemeClr>
                          </a:gs>
                          <a:gs pos="48000">
                            <a:schemeClr val="accent4">
                              <a:shade val="85000"/>
                              <a:satMod val="255000"/>
                            </a:schemeClr>
                          </a:gs>
                          <a:gs pos="100000">
                            <a:schemeClr val="accent4">
                              <a:shade val="20000"/>
                              <a:satMod val="245000"/>
                            </a:schemeClr>
                          </a:gs>
                        </a:gsLst>
                        <a:lin ang="5400000"/>
                      </a:gradFill>
                      <a:effectLst>
                        <a:reflection blurRad="12700" stA="28000" endPos="45000" dist="1000" dir="5400000" sy="-100000" algn="bl" rotWithShape="0"/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7599052488335792E-2"/>
                  <c:y val="1.2679304572219248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cap="all" spc="0" baseline="0">
                      <a:ln w="9000" cmpd="sng">
                        <a:solidFill>
                          <a:schemeClr val="accent4">
                            <a:shade val="50000"/>
                            <a:satMod val="120000"/>
                          </a:schemeClr>
                        </a:solidFill>
                        <a:prstDash val="solid"/>
                      </a:ln>
                      <a:gradFill>
                        <a:gsLst>
                          <a:gs pos="0">
                            <a:schemeClr val="accent4">
                              <a:shade val="20000"/>
                              <a:satMod val="245000"/>
                            </a:schemeClr>
                          </a:gs>
                          <a:gs pos="43000">
                            <a:schemeClr val="accent4">
                              <a:satMod val="255000"/>
                            </a:schemeClr>
                          </a:gs>
                          <a:gs pos="48000">
                            <a:schemeClr val="accent4">
                              <a:shade val="85000"/>
                              <a:satMod val="255000"/>
                            </a:schemeClr>
                          </a:gs>
                          <a:gs pos="100000">
                            <a:schemeClr val="accent4">
                              <a:shade val="20000"/>
                              <a:satMod val="245000"/>
                            </a:schemeClr>
                          </a:gs>
                        </a:gsLst>
                        <a:lin ang="5400000"/>
                      </a:gradFill>
                      <a:effectLst>
                        <a:reflection blurRad="12700" stA="28000" endPos="45000" dist="1000" dir="5400000" sy="-100000" algn="bl" rotWithShape="0"/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9054407294519239E-3"/>
                  <c:y val="1.2635590994939955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cap="all" spc="0" baseline="0">
                      <a:ln w="9000" cmpd="sng">
                        <a:solidFill>
                          <a:schemeClr val="accent4">
                            <a:shade val="50000"/>
                            <a:satMod val="120000"/>
                          </a:schemeClr>
                        </a:solidFill>
                        <a:prstDash val="solid"/>
                      </a:ln>
                      <a:gradFill>
                        <a:gsLst>
                          <a:gs pos="0">
                            <a:schemeClr val="accent4">
                              <a:shade val="20000"/>
                              <a:satMod val="245000"/>
                            </a:schemeClr>
                          </a:gs>
                          <a:gs pos="43000">
                            <a:schemeClr val="accent4">
                              <a:satMod val="255000"/>
                            </a:schemeClr>
                          </a:gs>
                          <a:gs pos="48000">
                            <a:schemeClr val="accent4">
                              <a:shade val="85000"/>
                              <a:satMod val="255000"/>
                            </a:schemeClr>
                          </a:gs>
                          <a:gs pos="100000">
                            <a:schemeClr val="accent4">
                              <a:shade val="20000"/>
                              <a:satMod val="245000"/>
                            </a:schemeClr>
                          </a:gs>
                        </a:gsLst>
                        <a:lin ang="5400000"/>
                      </a:gradFill>
                      <a:effectLst>
                        <a:reflection blurRad="12700" stA="28000" endPos="45000" dist="1000" dir="5400000" sy="-100000" algn="bl" rotWithShape="0"/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4855193700771515E-2"/>
                  <c:y val="1.1967735908131419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cap="all" spc="0" baseline="0">
                      <a:ln w="9000" cmpd="sng">
                        <a:solidFill>
                          <a:schemeClr val="accent4">
                            <a:shade val="50000"/>
                            <a:satMod val="120000"/>
                          </a:schemeClr>
                        </a:solidFill>
                        <a:prstDash val="solid"/>
                      </a:ln>
                      <a:gradFill>
                        <a:gsLst>
                          <a:gs pos="0">
                            <a:schemeClr val="accent4">
                              <a:shade val="20000"/>
                              <a:satMod val="245000"/>
                            </a:schemeClr>
                          </a:gs>
                          <a:gs pos="43000">
                            <a:schemeClr val="accent4">
                              <a:satMod val="255000"/>
                            </a:schemeClr>
                          </a:gs>
                          <a:gs pos="48000">
                            <a:schemeClr val="accent4">
                              <a:shade val="85000"/>
                              <a:satMod val="255000"/>
                            </a:schemeClr>
                          </a:gs>
                          <a:gs pos="100000">
                            <a:schemeClr val="accent4">
                              <a:shade val="20000"/>
                              <a:satMod val="245000"/>
                            </a:schemeClr>
                          </a:gs>
                        </a:gsLst>
                        <a:lin ang="5400000"/>
                      </a:gradFill>
                      <a:effectLst>
                        <a:reflection blurRad="12700" stA="28000" endPos="45000" dist="1000" dir="5400000" sy="-100000" algn="bl" rotWithShape="0"/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3.4653139039335326E-2"/>
                  <c:y val="-2.8980365817939421E-3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cap="all" spc="0" baseline="0">
                      <a:ln w="9000" cmpd="sng">
                        <a:solidFill>
                          <a:schemeClr val="accent4">
                            <a:shade val="50000"/>
                            <a:satMod val="120000"/>
                          </a:schemeClr>
                        </a:solidFill>
                        <a:prstDash val="solid"/>
                      </a:ln>
                      <a:gradFill>
                        <a:gsLst>
                          <a:gs pos="0">
                            <a:schemeClr val="accent4">
                              <a:shade val="20000"/>
                              <a:satMod val="245000"/>
                            </a:schemeClr>
                          </a:gs>
                          <a:gs pos="43000">
                            <a:schemeClr val="accent4">
                              <a:satMod val="255000"/>
                            </a:schemeClr>
                          </a:gs>
                          <a:gs pos="48000">
                            <a:schemeClr val="accent4">
                              <a:shade val="85000"/>
                              <a:satMod val="255000"/>
                            </a:schemeClr>
                          </a:gs>
                          <a:gs pos="100000">
                            <a:schemeClr val="accent4">
                              <a:shade val="20000"/>
                              <a:satMod val="245000"/>
                            </a:schemeClr>
                          </a:gs>
                        </a:gsLst>
                        <a:lin ang="5400000"/>
                      </a:gradFill>
                      <a:effectLst>
                        <a:reflection blurRad="12700" stA="28000" endPos="45000" dist="1000" dir="5400000" sy="-100000" algn="bl" rotWithShape="0"/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8929255419940734E-2"/>
                  <c:y val="7.7843307814283447E-3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cap="all" spc="0" baseline="0">
                      <a:ln w="9000" cmpd="sng">
                        <a:solidFill>
                          <a:schemeClr val="accent4">
                            <a:shade val="50000"/>
                            <a:satMod val="120000"/>
                          </a:schemeClr>
                        </a:solidFill>
                        <a:prstDash val="solid"/>
                      </a:ln>
                      <a:gradFill>
                        <a:gsLst>
                          <a:gs pos="0">
                            <a:schemeClr val="accent4">
                              <a:shade val="20000"/>
                              <a:satMod val="245000"/>
                            </a:schemeClr>
                          </a:gs>
                          <a:gs pos="43000">
                            <a:schemeClr val="accent4">
                              <a:satMod val="255000"/>
                            </a:schemeClr>
                          </a:gs>
                          <a:gs pos="48000">
                            <a:schemeClr val="accent4">
                              <a:shade val="85000"/>
                              <a:satMod val="255000"/>
                            </a:schemeClr>
                          </a:gs>
                          <a:gs pos="100000">
                            <a:schemeClr val="accent4">
                              <a:shade val="20000"/>
                              <a:satMod val="245000"/>
                            </a:schemeClr>
                          </a:gs>
                        </a:gsLst>
                        <a:lin ang="5400000"/>
                      </a:gradFill>
                      <a:effectLst>
                        <a:reflection blurRad="12700" stA="28000" endPos="45000" dist="1000" dir="5400000" sy="-100000" algn="bl" rotWithShape="0"/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Лист1!$A$3:$A$9</c:f>
              <c:strCache>
                <c:ptCount val="7"/>
                <c:pt idx="0">
                  <c:v>Обеспечение госгарантий на получение общедоступного и бесплатного образования </c:v>
                </c:pt>
                <c:pt idx="1">
                  <c:v>Организация и обеспечение бесплатным горячим питанием</c:v>
                </c:pt>
                <c:pt idx="2">
                  <c:v>Обеспечение получения дополнительного образования</c:v>
                </c:pt>
                <c:pt idx="3">
                  <c:v>Расходы на оплату жилых помещений, отопления и освещения педработникам </c:v>
                </c:pt>
                <c:pt idx="4">
                  <c:v>Средства ЗСК</c:v>
                </c:pt>
                <c:pt idx="5">
                  <c:v>Классное руководство</c:v>
                </c:pt>
                <c:pt idx="6">
                  <c:v>другие расходы</c:v>
                </c:pt>
              </c:strCache>
            </c:strRef>
          </c:cat>
          <c:val>
            <c:numRef>
              <c:f>Лист1!$B$3:$B$9</c:f>
              <c:numCache>
                <c:formatCode>#,##0.0</c:formatCode>
                <c:ptCount val="7"/>
                <c:pt idx="0">
                  <c:v>1028.6000000000001</c:v>
                </c:pt>
                <c:pt idx="1">
                  <c:v>43.2</c:v>
                </c:pt>
                <c:pt idx="2">
                  <c:v>52.2</c:v>
                </c:pt>
                <c:pt idx="3">
                  <c:v>20</c:v>
                </c:pt>
                <c:pt idx="4">
                  <c:v>16</c:v>
                </c:pt>
                <c:pt idx="5">
                  <c:v>30.4</c:v>
                </c:pt>
                <c:pt idx="6">
                  <c:v>74.999999999999972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5005807435537464"/>
          <c:w val="0.98839101541754237"/>
          <c:h val="0.249941925644625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Algerian" panose="04020705040A02060702" pitchFamily="82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6.0717096184186091E-4"/>
          <c:w val="0.70772805551421492"/>
          <c:h val="0.9955003145427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МП "Социальная поддержка" граждан"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l"/>
            </a:scene3d>
            <a:sp3d prstMaterial="plastic">
              <a:bevelT w="139700" h="139700" prst="divot"/>
              <a:bevelB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latin typeface="Bodoni MT" pitchFamily="18" charset="0"/>
                      </a:rPr>
                      <a:t>104,8</a:t>
                    </a:r>
                  </a:p>
                  <a:p>
                    <a:r>
                      <a:rPr lang="ru-RU" sz="1400" dirty="0" err="1" smtClean="0"/>
                      <a:t>млн.рублей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Bodoni MT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104.8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МП "Дети Кубани"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l"/>
            </a:scene3d>
            <a:sp3d prstMaterial="plastic">
              <a:bevelT w="139700" h="139700" prst="divot"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800" dirty="0" smtClean="0"/>
                      <a:t>70,8 </a:t>
                    </a:r>
                  </a:p>
                  <a:p>
                    <a:r>
                      <a:rPr lang="ru-RU" sz="1400" dirty="0" err="1" smtClean="0"/>
                      <a:t>млн.рублей</a:t>
                    </a:r>
                    <a:endParaRPr lang="ru-RU" sz="140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124222319432291"/>
                      <c:h val="0.12283900975854667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Bodoni MT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70.8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МП "Управление муниципальными финансами муниципального образования Мостовский район"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invertIfNegative val="0"/>
          <c:dLbls>
            <c:dLbl>
              <c:idx val="0"/>
              <c:layout>
                <c:manualLayout>
                  <c:x val="2.9321048410615228E-2"/>
                  <c:y val="-4.8323764657178083E-3"/>
                </c:manualLayout>
              </c:layout>
              <c:tx>
                <c:rich>
                  <a:bodyPr/>
                  <a:lstStyle/>
                  <a:p>
                    <a:r>
                      <a:rPr lang="ru-RU" b="1" baseline="0" dirty="0" smtClean="0"/>
                      <a:t>32,8 </a:t>
                    </a:r>
                  </a:p>
                  <a:p>
                    <a:r>
                      <a:rPr lang="ru-RU" sz="1400" dirty="0" err="1" smtClean="0"/>
                      <a:t>млн.рублей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124222319432291"/>
                      <c:h val="0.1095254320934102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Bodoni MT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32.799999999999997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8"/>
        <c:overlap val="30"/>
        <c:axId val="134447104"/>
        <c:axId val="134449024"/>
      </c:barChart>
      <c:catAx>
        <c:axId val="1344471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34449024"/>
        <c:crosses val="autoZero"/>
        <c:auto val="1"/>
        <c:lblAlgn val="ctr"/>
        <c:lblOffset val="100"/>
        <c:noMultiLvlLbl val="0"/>
      </c:catAx>
      <c:valAx>
        <c:axId val="1344490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4447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43734475842725"/>
          <c:y val="3.1649361068265359E-2"/>
          <c:w val="0.36562655241572745"/>
          <c:h val="0.716773902376042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Book Antiqua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136554954731809"/>
          <c:y val="0"/>
          <c:w val="0.57780100935961576"/>
          <c:h val="0.8437593353824883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explosion val="16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2"/>
            <c:bubble3D val="0"/>
            <c:explosion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2000" dirty="0" smtClean="0"/>
                      <a:t>6,6</a:t>
                    </a:r>
                  </a:p>
                  <a:p>
                    <a:r>
                      <a:rPr lang="ru-RU" sz="2000" dirty="0" smtClean="0"/>
                      <a:t>млн.рублей</a:t>
                    </a:r>
                    <a:endParaRPr lang="ru-RU" sz="200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2000" dirty="0" smtClean="0"/>
                      <a:t>11,9</a:t>
                    </a:r>
                  </a:p>
                  <a:p>
                    <a:r>
                      <a:rPr lang="ru-RU" sz="2000" dirty="0" smtClean="0"/>
                      <a:t>млн.рублей</a:t>
                    </a:r>
                    <a:endParaRPr lang="ru-RU" sz="200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2000" dirty="0" smtClean="0"/>
                      <a:t>20,6 </a:t>
                    </a:r>
                  </a:p>
                  <a:p>
                    <a:r>
                      <a:rPr lang="ru-RU" sz="2000" dirty="0" err="1" smtClean="0"/>
                      <a:t>млн.рублей</a:t>
                    </a:r>
                    <a:endParaRPr lang="ru-RU" sz="200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 МП "Информационное общество Кубани"</c:v>
                </c:pt>
                <c:pt idx="1">
                  <c:v>МП "Развитие сельского хозяйства и регулирование рынков сельскохозяйственной продукции, сырья и продовольствия"</c:v>
                </c:pt>
                <c:pt idx="2">
                  <c:v>МП"Региональная политика и развитие гражданского общества"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6.6</c:v>
                </c:pt>
                <c:pt idx="1">
                  <c:v>11.9</c:v>
                </c:pt>
                <c:pt idx="2">
                  <c:v>20.6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835884135479202E-2"/>
          <c:y val="0.72046549091444623"/>
          <c:w val="0.9835324810653221"/>
          <c:h val="0.26722967473898251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title>
      <c:tx>
        <c:rich>
          <a:bodyPr/>
          <a:lstStyle/>
          <a:p>
            <a:pPr>
              <a:defRPr>
                <a:solidFill>
                  <a:schemeClr val="accent4">
                    <a:lumMod val="75000"/>
                  </a:schemeClr>
                </a:solidFill>
                <a:latin typeface="Book Antiqua" pitchFamily="18" charset="0"/>
              </a:defRPr>
            </a:pP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</a:rPr>
              <a:t>млн.рублей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c:rich>
      </c:tx>
      <c:layout>
        <c:manualLayout>
          <c:xMode val="edge"/>
          <c:yMode val="edge"/>
          <c:x val="1.0945505723341114E-3"/>
          <c:y val="0.1977141956810903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8804339200406304E-2"/>
          <c:y val="0.15357758602953581"/>
          <c:w val="0.96783625730994149"/>
          <c:h val="0.670107303555468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6296296296296476E-3"/>
                  <c:y val="-8.1012667455985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2592592592593143E-3"/>
                  <c:y val="-9.2585905663983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6296296296296476E-3"/>
                  <c:y val="-8.3905977007985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 КК</c:v>
                </c:pt>
                <c:pt idx="1">
                  <c:v>Бюджет МО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12.8</c:v>
                </c:pt>
                <c:pt idx="1">
                  <c:v>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0790400"/>
        <c:axId val="143503744"/>
        <c:axId val="0"/>
      </c:bar3DChart>
      <c:catAx>
        <c:axId val="140790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>
                <a:latin typeface="Book Antiqua" pitchFamily="18" charset="0"/>
              </a:defRPr>
            </a:pPr>
            <a:endParaRPr lang="ru-RU"/>
          </a:p>
        </c:txPr>
        <c:crossAx val="143503744"/>
        <c:crosses val="autoZero"/>
        <c:auto val="1"/>
        <c:lblAlgn val="ctr"/>
        <c:lblOffset val="100"/>
        <c:noMultiLvlLbl val="0"/>
      </c:catAx>
      <c:valAx>
        <c:axId val="143503744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1407904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  <a:latin typeface="Book Antiqua" pitchFamily="18" charset="0"/>
              </a:defRPr>
            </a:pPr>
            <a:r>
              <a:rPr lang="ru-RU" sz="1400" dirty="0" smtClean="0">
                <a:solidFill>
                  <a:srgbClr val="0070C0"/>
                </a:solidFill>
              </a:rPr>
              <a:t>млн.рублей</a:t>
            </a:r>
            <a:endParaRPr lang="ru-RU" sz="1400" dirty="0">
              <a:solidFill>
                <a:srgbClr val="0070C0"/>
              </a:solidFill>
            </a:endParaRPr>
          </a:p>
        </c:rich>
      </c:tx>
      <c:layout>
        <c:manualLayout>
          <c:xMode val="edge"/>
          <c:yMode val="edge"/>
          <c:x val="0.15788687693901932"/>
          <c:y val="0.21695285889643698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163754291851171E-2"/>
          <c:y val="0.13759119357108471"/>
          <c:w val="0.96783625730994149"/>
          <c:h val="0.670107303555468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6296296296296476E-3"/>
                  <c:y val="-8.1012667455985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2592592592593143E-3"/>
                  <c:y val="-9.2585905663983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6296296296296476E-3"/>
                  <c:y val="-8.3905977007985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 поселений</c:v>
                </c:pt>
                <c:pt idx="1">
                  <c:v>Бюджет МО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10.4</c:v>
                </c:pt>
                <c:pt idx="1">
                  <c:v>28.3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7478016"/>
        <c:axId val="167479936"/>
        <c:axId val="0"/>
      </c:bar3DChart>
      <c:catAx>
        <c:axId val="1674780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Book Antiqua" pitchFamily="18" charset="0"/>
              </a:defRPr>
            </a:pPr>
            <a:endParaRPr lang="ru-RU"/>
          </a:p>
        </c:txPr>
        <c:crossAx val="167479936"/>
        <c:crosses val="autoZero"/>
        <c:auto val="1"/>
        <c:lblAlgn val="ctr"/>
        <c:lblOffset val="100"/>
        <c:noMultiLvlLbl val="0"/>
      </c:catAx>
      <c:valAx>
        <c:axId val="167479936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1674780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cap="all" spc="150" baseline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20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млн.рублей</a:t>
            </a:r>
          </a:p>
        </c:rich>
      </c:tx>
      <c:layout>
        <c:manualLayout>
          <c:xMode val="edge"/>
          <c:yMode val="edge"/>
          <c:x val="0.66137470604480675"/>
          <c:y val="3.1131957560271081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0"/>
      <c:rotY val="0"/>
      <c:depthPercent val="100"/>
      <c:rAngAx val="0"/>
      <c:perspective val="30"/>
    </c:view3D>
    <c:floor>
      <c:thickness val="0"/>
      <c:spPr>
        <a:solidFill>
          <a:schemeClr val="lt1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75454023113904E-2"/>
          <c:y val="0.10476678326178085"/>
          <c:w val="0.89035087719298256"/>
          <c:h val="0.6086453357034404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pattFill prst="ltDnDiag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solidFill>
                <a:schemeClr val="accent3"/>
              </a:solidFill>
            </a:ln>
            <a:effectLst/>
            <a:sp3d>
              <a:contourClr>
                <a:schemeClr val="accent3"/>
              </a:contourClr>
            </a:sp3d>
          </c:spPr>
          <c:invertIfNegative val="0"/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4.6296296296296476E-3"/>
                  <c:y val="-8.1012667455985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2592592592593143E-3"/>
                  <c:y val="-9.2585905663983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6296296296296476E-3"/>
                  <c:y val="-8.3905977007985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 КК</c:v>
                </c:pt>
                <c:pt idx="1">
                  <c:v>Бюджет МО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70.3</c:v>
                </c:pt>
                <c:pt idx="1">
                  <c:v>6.9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0"/>
        <c:shape val="cylinder"/>
        <c:axId val="167557376"/>
        <c:axId val="59273216"/>
        <c:axId val="0"/>
      </c:bar3DChart>
      <c:catAx>
        <c:axId val="1675573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59273216"/>
        <c:crosses val="autoZero"/>
        <c:auto val="1"/>
        <c:lblAlgn val="ctr"/>
        <c:lblOffset val="100"/>
        <c:noMultiLvlLbl val="0"/>
      </c:catAx>
      <c:valAx>
        <c:axId val="59273216"/>
        <c:scaling>
          <c:orientation val="minMax"/>
        </c:scaling>
        <c:delete val="0"/>
        <c:axPos val="l"/>
        <c:numFmt formatCode="#,##0.00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7557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6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8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/>
      </a:solidFill>
      <a:sp3d/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8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/>
      </a:solidFill>
      <a:sp3d/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image" Target="../media/image7.jpg"/><Relationship Id="rId4" Type="http://schemas.openxmlformats.org/officeDocument/2006/relationships/image" Target="../media/image10.jp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0.71703</cdr:x>
      <cdr:y>0.01111</cdr:y>
    </cdr:from>
    <cdr:to>
      <cdr:x>1</cdr:x>
      <cdr:y>0.32222</cdr:y>
    </cdr:to>
    <cdr:pic>
      <cdr:nvPicPr>
        <cdr:cNvPr id="3" name="object 28"/>
        <cdr:cNvPicPr/>
      </cdr:nvPicPr>
      <cdr:blipFill>
        <a:blip xmlns:a="http://schemas.openxmlformats.org/drawingml/2006/main" xmlns:r="http://schemas.openxmlformats.org/officeDocument/2006/relationships" r:embed="rId1" cstate="print"/>
        <a:stretch xmlns:a="http://schemas.openxmlformats.org/drawingml/2006/main">
          <a:fillRect/>
        </a:stretch>
      </cdr:blipFill>
      <cdr:spPr>
        <a:xfrm xmlns:a="http://schemas.openxmlformats.org/drawingml/2006/main">
          <a:off x="6299091" y="72008"/>
          <a:ext cx="2485885" cy="201623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1.13831E-7</cdr:x>
      <cdr:y>0.41111</cdr:y>
    </cdr:from>
    <cdr:to>
      <cdr:x>0.2623</cdr:x>
      <cdr:y>0.7124</cdr:y>
    </cdr:to>
    <cdr:pic>
      <cdr:nvPicPr>
        <cdr:cNvPr id="2" name="object 29"/>
        <cdr:cNvPicPr/>
      </cdr:nvPicPr>
      <cdr:blipFill>
        <a:blip xmlns:a="http://schemas.openxmlformats.org/drawingml/2006/main" xmlns:r="http://schemas.openxmlformats.org/officeDocument/2006/relationships" r:embed="rId2" cstate="print"/>
        <a:stretch xmlns:a="http://schemas.openxmlformats.org/drawingml/2006/main">
          <a:fillRect/>
        </a:stretch>
      </cdr:blipFill>
      <cdr:spPr>
        <a:xfrm xmlns:a="http://schemas.openxmlformats.org/drawingml/2006/main">
          <a:off x="1" y="2664295"/>
          <a:ext cx="2304255" cy="1952569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0.69672</cdr:x>
      <cdr:y>0.46667</cdr:y>
    </cdr:from>
    <cdr:to>
      <cdr:x>1</cdr:x>
      <cdr:y>0.81111</cdr:y>
    </cdr:to>
    <cdr:pic>
      <cdr:nvPicPr>
        <cdr:cNvPr id="5" name="object 8"/>
        <cdr:cNvPicPr/>
      </cdr:nvPicPr>
      <cdr:blipFill>
        <a:blip xmlns:a="http://schemas.openxmlformats.org/drawingml/2006/main" xmlns:r="http://schemas.openxmlformats.org/officeDocument/2006/relationships" r:embed="rId3" cstate="print"/>
        <a:stretch xmlns:a="http://schemas.openxmlformats.org/drawingml/2006/main">
          <a:fillRect/>
        </a:stretch>
      </cdr:blipFill>
      <cdr:spPr>
        <a:xfrm xmlns:a="http://schemas.openxmlformats.org/drawingml/2006/main">
          <a:off x="6120668" y="3024336"/>
          <a:ext cx="2664308" cy="223224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</cdr:x>
      <cdr:y>0</cdr:y>
    </cdr:from>
    <cdr:to>
      <cdr:x>0.2541</cdr:x>
      <cdr:y>0.3</cdr:y>
    </cdr:to>
    <cdr:pic>
      <cdr:nvPicPr>
        <cdr:cNvPr id="6" name="object 30"/>
        <cdr:cNvPicPr/>
      </cdr:nvPicPr>
      <cdr:blipFill>
        <a:blip xmlns:a="http://schemas.openxmlformats.org/drawingml/2006/main" xmlns:r="http://schemas.openxmlformats.org/officeDocument/2006/relationships" r:embed="rId4" cstate="print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232248" cy="1944216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01392-D648-4B7B-A7AB-56684D66FBC9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DC4FA-6235-4908-BFB1-A36D8E79D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6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DC4FA-6235-4908-BFB1-A36D8E79D50F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267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415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50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6206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394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2399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166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322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768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041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48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204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295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353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90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963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88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02.04.2024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51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evchenko.FINUP\Downloads\администрац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" y="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1077" y="0"/>
            <a:ext cx="7845496" cy="31409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Book Antiqua" pitchFamily="18" charset="0"/>
              </a:rPr>
              <a:t>Отчет </a:t>
            </a:r>
            <a:br>
              <a:rPr lang="ru-RU" b="1" dirty="0" smtClean="0">
                <a:solidFill>
                  <a:srgbClr val="FFC00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FFC000"/>
                </a:solidFill>
                <a:latin typeface="Book Antiqua" pitchFamily="18" charset="0"/>
              </a:rPr>
              <a:t>об исполнении бюджета МО Мостовский район </a:t>
            </a:r>
            <a:br>
              <a:rPr lang="ru-RU" b="1" dirty="0" smtClean="0">
                <a:solidFill>
                  <a:srgbClr val="FFC000"/>
                </a:solidFill>
                <a:latin typeface="Book Antiqua" pitchFamily="18" charset="0"/>
              </a:rPr>
            </a:br>
            <a:r>
              <a:rPr lang="ru-RU" sz="6000" b="1" dirty="0" smtClean="0">
                <a:solidFill>
                  <a:srgbClr val="FFC000"/>
                </a:solidFill>
                <a:latin typeface="Book Antiqua" pitchFamily="18" charset="0"/>
              </a:rPr>
              <a:t>за 2023 год</a:t>
            </a:r>
            <a:endParaRPr lang="ru-RU" sz="6000" b="1" dirty="0">
              <a:solidFill>
                <a:srgbClr val="FFC00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761681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8c7c597274790b812d327a3574f7bfcfd87da87b-1214462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748" y="2852936"/>
            <a:ext cx="5976664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ject 2"/>
          <p:cNvSpPr txBox="1">
            <a:spLocks/>
          </p:cNvSpPr>
          <p:nvPr/>
        </p:nvSpPr>
        <p:spPr>
          <a:xfrm>
            <a:off x="611560" y="188640"/>
            <a:ext cx="8067040" cy="1215717"/>
          </a:xfrm>
          <a:prstGeom prst="rect">
            <a:avLst/>
          </a:prstGeom>
          <a:solidFill>
            <a:srgbClr val="ACE1FD">
              <a:alpha val="72155"/>
            </a:srgbClr>
          </a:solidFill>
        </p:spPr>
        <p:txBody>
          <a:bodyPr vert="horz" wrap="square" lIns="0" tIns="106680" rIns="0" bIns="0" rtlCol="0" anchor="t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26364" algn="ctr">
              <a:spcBef>
                <a:spcPts val="840"/>
              </a:spcBef>
            </a:pPr>
            <a:r>
              <a:rPr lang="ru-RU" spc="-1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</a:t>
            </a:r>
            <a:r>
              <a:rPr lang="ru-RU" spc="5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муниципальным</a:t>
            </a:r>
            <a:r>
              <a:rPr lang="ru-RU" spc="1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программам</a:t>
            </a:r>
            <a:r>
              <a:rPr lang="ru-RU" spc="1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pc="-15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pc="-35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pc="-35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3"/>
          <p:cNvSpPr txBox="1"/>
          <p:nvPr/>
        </p:nvSpPr>
        <p:spPr>
          <a:xfrm>
            <a:off x="288596" y="1412167"/>
            <a:ext cx="8712968" cy="2007601"/>
          </a:xfrm>
          <a:prstGeom prst="rect">
            <a:avLst/>
          </a:prstGeom>
          <a:solidFill>
            <a:srgbClr val="CCFFCC">
              <a:alpha val="54901"/>
            </a:srgbClr>
          </a:solidFill>
        </p:spPr>
        <p:txBody>
          <a:bodyPr vert="horz" wrap="square" lIns="0" tIns="159385" rIns="0" bIns="0" rtlCol="0">
            <a:spAutoFit/>
          </a:bodyPr>
          <a:lstStyle/>
          <a:p>
            <a:pPr marL="389255" marR="381635" indent="116839" algn="ctr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В </a:t>
            </a:r>
            <a:r>
              <a:rPr sz="2400" b="1" spc="-5" dirty="0" smtClean="0">
                <a:latin typeface="Times New Roman"/>
                <a:cs typeface="Times New Roman"/>
              </a:rPr>
              <a:t>202</a:t>
            </a:r>
            <a:r>
              <a:rPr lang="ru-RU" sz="2400" b="1" spc="-5" dirty="0" smtClean="0">
                <a:latin typeface="Times New Roman"/>
                <a:cs typeface="Times New Roman"/>
              </a:rPr>
              <a:t>3</a:t>
            </a:r>
            <a:r>
              <a:rPr sz="2400" b="1" spc="-15" dirty="0" smtClean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году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расходы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на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 err="1">
                <a:latin typeface="Times New Roman"/>
                <a:cs typeface="Times New Roman"/>
              </a:rPr>
              <a:t>реализацию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lang="ru-RU" sz="2400" b="1" spc="-5" dirty="0" smtClean="0">
                <a:latin typeface="Times New Roman"/>
                <a:cs typeface="Times New Roman"/>
              </a:rPr>
              <a:t>20</a:t>
            </a:r>
            <a:r>
              <a:rPr sz="2400" b="1" dirty="0" smtClean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муниципальных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программ 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 err="1">
                <a:latin typeface="Times New Roman"/>
                <a:cs typeface="Times New Roman"/>
              </a:rPr>
              <a:t>составили</a:t>
            </a:r>
            <a:r>
              <a:rPr sz="2400" b="1" spc="30" dirty="0">
                <a:latin typeface="Times New Roman"/>
                <a:cs typeface="Times New Roman"/>
              </a:rPr>
              <a:t> </a:t>
            </a:r>
            <a:r>
              <a:rPr lang="ru-RU" sz="2400" b="1" spc="3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2 129,1</a:t>
            </a:r>
            <a:r>
              <a:rPr sz="2400" b="1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млн. </a:t>
            </a:r>
            <a:r>
              <a:rPr sz="2400" b="1" spc="-20" dirty="0" err="1">
                <a:latin typeface="Times New Roman"/>
                <a:cs typeface="Times New Roman"/>
              </a:rPr>
              <a:t>рублей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endParaRPr lang="ru-RU" sz="2400" b="1" spc="10" dirty="0" smtClean="0">
              <a:latin typeface="Times New Roman"/>
              <a:cs typeface="Times New Roman"/>
            </a:endParaRPr>
          </a:p>
          <a:p>
            <a:pPr marL="389255" marR="381635" indent="116839" algn="ctr">
              <a:lnSpc>
                <a:spcPct val="100000"/>
              </a:lnSpc>
            </a:pPr>
            <a:r>
              <a:rPr sz="2400" b="1" spc="-5" dirty="0" err="1" smtClean="0">
                <a:latin typeface="Times New Roman"/>
                <a:cs typeface="Times New Roman"/>
              </a:rPr>
              <a:t>или</a:t>
            </a:r>
            <a:r>
              <a:rPr sz="2400" b="1" dirty="0" smtClean="0">
                <a:latin typeface="Times New Roman"/>
                <a:cs typeface="Times New Roman"/>
              </a:rPr>
              <a:t> </a:t>
            </a:r>
            <a:r>
              <a:rPr sz="24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r>
              <a:rPr lang="ru-RU" sz="24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7,6</a:t>
            </a:r>
            <a:r>
              <a:rPr sz="24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%</a:t>
            </a:r>
            <a:r>
              <a:rPr sz="2400" b="1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в общих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20" dirty="0" err="1">
                <a:latin typeface="Times New Roman"/>
                <a:cs typeface="Times New Roman"/>
              </a:rPr>
              <a:t>расходах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20" dirty="0" err="1" smtClean="0">
                <a:latin typeface="Times New Roman"/>
                <a:cs typeface="Times New Roman"/>
              </a:rPr>
              <a:t>бюджета</a:t>
            </a:r>
            <a:r>
              <a:rPr lang="ru-RU" sz="2400" b="1" spc="-20" dirty="0" smtClean="0">
                <a:latin typeface="Times New Roman"/>
                <a:cs typeface="Times New Roman"/>
              </a:rPr>
              <a:t>, </a:t>
            </a:r>
          </a:p>
          <a:p>
            <a:pPr marL="389255" marR="381635" indent="116839" algn="ctr">
              <a:lnSpc>
                <a:spcPct val="100000"/>
              </a:lnSpc>
            </a:pPr>
            <a:r>
              <a:rPr lang="ru-RU" sz="2400" b="1" spc="-20" dirty="0" smtClean="0">
                <a:latin typeface="Times New Roman"/>
                <a:cs typeface="Times New Roman"/>
              </a:rPr>
              <a:t>в том числе средства бюджета </a:t>
            </a:r>
          </a:p>
          <a:p>
            <a:pPr marL="389255" marR="381635" indent="116839" algn="ctr">
              <a:lnSpc>
                <a:spcPct val="100000"/>
              </a:lnSpc>
            </a:pPr>
            <a:r>
              <a:rPr lang="ru-RU" sz="2400" b="1" spc="-20" dirty="0" smtClean="0">
                <a:latin typeface="Times New Roman"/>
                <a:cs typeface="Times New Roman"/>
              </a:rPr>
              <a:t>Краснодарского края – </a:t>
            </a:r>
            <a:r>
              <a:rPr lang="ru-RU" sz="2400" b="1" spc="-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1 345,6 </a:t>
            </a:r>
            <a:r>
              <a:rPr lang="ru-RU" sz="2400" b="1" spc="-20" dirty="0" smtClean="0">
                <a:latin typeface="Times New Roman"/>
                <a:cs typeface="Times New Roman"/>
              </a:rPr>
              <a:t>млн. рублей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75446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d6eff1cbbfe3a8fee2e91bc25a9979b3_l-5875597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548" y="200718"/>
            <a:ext cx="3672408" cy="292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95536" y="36240"/>
            <a:ext cx="8301608" cy="1160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704961"/>
              </p:ext>
            </p:extLst>
          </p:nvPr>
        </p:nvGraphicFramePr>
        <p:xfrm>
          <a:off x="418535" y="260648"/>
          <a:ext cx="8723481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24279"/>
            <a:ext cx="7287603" cy="146346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МП «Развитие ОБРАЗОВАНИЯ»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cap="all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cap="all" dirty="0" err="1" smtClean="0">
                <a:solidFill>
                  <a:srgbClr val="FFC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млн.рублей</a:t>
            </a:r>
            <a:endParaRPr kumimoji="0" lang="ru-RU" sz="1600" b="1" i="0" u="none" strike="noStrike" kern="1200" cap="all" spc="0" normalizeH="0" baseline="0" noProof="0" dirty="0">
              <a:ln>
                <a:noFill/>
              </a:ln>
              <a:solidFill>
                <a:srgbClr val="FFC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22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933701" y="499109"/>
            <a:ext cx="612838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endParaRPr sz="2000" dirty="0"/>
          </a:p>
        </p:txBody>
      </p:sp>
      <p:graphicFrame>
        <p:nvGraphicFramePr>
          <p:cNvPr id="13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6249702"/>
              </p:ext>
            </p:extLst>
          </p:nvPr>
        </p:nvGraphicFramePr>
        <p:xfrm>
          <a:off x="395536" y="332655"/>
          <a:ext cx="8748462" cy="6525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336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8092410"/>
              </p:ext>
            </p:extLst>
          </p:nvPr>
        </p:nvGraphicFramePr>
        <p:xfrm>
          <a:off x="179512" y="188640"/>
          <a:ext cx="8784976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7761694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i?id=1f5527fdc3a70d961f3b45995a626dd1-588775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3212976"/>
            <a:ext cx="4644006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-11376"/>
            <a:ext cx="4355976" cy="27923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3140968"/>
            <a:ext cx="504056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Book Antiqua" panose="02040602050305030304" pitchFamily="18" charset="0"/>
                <a:cs typeface="Raavi" pitchFamily="34" charset="0"/>
              </a:rPr>
              <a:t>МП «</a:t>
            </a:r>
            <a:r>
              <a:rPr lang="ru-RU" sz="2800" b="1" dirty="0">
                <a:solidFill>
                  <a:srgbClr val="0070C0"/>
                </a:solidFill>
                <a:latin typeface="Book Antiqua" panose="02040602050305030304" pitchFamily="18" charset="0"/>
              </a:rPr>
              <a:t>Обеспечение безопасности населения</a:t>
            </a:r>
            <a:r>
              <a:rPr lang="ru-RU" sz="2800" b="1" dirty="0" smtClean="0">
                <a:solidFill>
                  <a:srgbClr val="0070C0"/>
                </a:solidFill>
                <a:latin typeface="Book Antiqua" pitchFamily="18" charset="0"/>
                <a:cs typeface="Raavi" pitchFamily="34" charset="0"/>
              </a:rPr>
              <a:t>»</a:t>
            </a:r>
            <a:endParaRPr lang="ru-RU" sz="2800" b="1" dirty="0">
              <a:solidFill>
                <a:srgbClr val="0070C0"/>
              </a:solidFill>
              <a:latin typeface="Book Antiqua" pitchFamily="18" charset="0"/>
              <a:cs typeface="Raavi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4737655"/>
              </p:ext>
            </p:extLst>
          </p:nvPr>
        </p:nvGraphicFramePr>
        <p:xfrm>
          <a:off x="0" y="1340768"/>
          <a:ext cx="5076056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" y="116632"/>
            <a:ext cx="5076056" cy="1088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  <a:cs typeface="Raavi" pitchFamily="34" charset="0"/>
              </a:rPr>
              <a:t>МП «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Охрана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окружающей среды и обеспечение экологической безопасности в муниципальном образовании Мостовский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район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Book Antiqua" pitchFamily="18" charset="0"/>
                <a:cs typeface="Raavi" pitchFamily="34" charset="0"/>
              </a:rPr>
              <a:t>»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Book Antiqua" pitchFamily="18" charset="0"/>
              <a:cs typeface="Raavi" pitchFamily="34" charset="0"/>
            </a:endParaRP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1514850"/>
              </p:ext>
            </p:extLst>
          </p:nvPr>
        </p:nvGraphicFramePr>
        <p:xfrm>
          <a:off x="3987552" y="3789040"/>
          <a:ext cx="504894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7937418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vatars.mds.yandex.net/i?id=a194446f41481145629002a44d216179d8f08733-1102607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052736"/>
            <a:ext cx="9001000" cy="4752528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 Поддержка муниципальных учреждений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культуры –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59,2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млн. рублей;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Культура Мостовского района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2,0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млн. рублей;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3) Совершенствование деятельности учреждений отрасли «Культура, искусство и кинематография» –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204,2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млн. рублей;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4) Обеспечение деятельности отдела культуры – </a:t>
            </a:r>
          </a:p>
          <a:p>
            <a:pPr marL="0" lv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2,6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млн. рублей;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 «Культурная среда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</a:p>
          <a:p>
            <a:pPr marL="0" lv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5,8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млн. рублей.</a:t>
            </a:r>
          </a:p>
          <a:p>
            <a:pPr lvl="0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36441"/>
            <a:ext cx="7200800" cy="81629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Book Antiqua" pitchFamily="18" charset="0"/>
              </a:rPr>
              <a:t>МП «Развитие культуры»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6914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o-mostovskom.su/wp-content/uploads/2019/02/Mostovskie-prizyory-pervenstva-kraya-v-Armavire-768x5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88" y="3356991"/>
            <a:ext cx="5400600" cy="3531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aif-s3.aif.ru/images/030/677/2de0d0ef19448fb080be5d1066a5a31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030" y="443875"/>
            <a:ext cx="547697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avatars.mds.yandex.net/i?id=467452a685be73354a1f826655e1110c-4902635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88" y="443875"/>
            <a:ext cx="4752437" cy="295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www.mostovskiy.ru/images/FOTO_NEW/%D0%90%D0%BD%D1%82%D0%B8%D0%BD%D0%B0%D1%80%D0%BA%D0%BE%D0%B4%D0%B5%D0%BD%D1%8C/%D0%B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91625"/>
            <a:ext cx="4644008" cy="338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07" y="116633"/>
            <a:ext cx="9111378" cy="576063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МП «Развитие физической культуры и спорта»</a:t>
            </a:r>
            <a:endParaRPr lang="ru-RU" sz="30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7" name="object 7"/>
          <p:cNvPicPr/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51720" y="2907549"/>
            <a:ext cx="4680520" cy="1368152"/>
          </a:xfrm>
          <a:prstGeom prst="rect">
            <a:avLst/>
          </a:prstGeom>
        </p:spPr>
      </p:pic>
      <p:sp>
        <p:nvSpPr>
          <p:cNvPr id="9" name="object 29"/>
          <p:cNvSpPr txBox="1"/>
          <p:nvPr/>
        </p:nvSpPr>
        <p:spPr>
          <a:xfrm>
            <a:off x="1835696" y="3068960"/>
            <a:ext cx="5328592" cy="1245213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564515" marR="390525" indent="-285750">
              <a:lnSpc>
                <a:spcPts val="1730"/>
              </a:lnSpc>
              <a:spcBef>
                <a:spcPts val="310"/>
              </a:spcBef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41,4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млн.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рублей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64515" marR="390525" indent="-285750">
              <a:lnSpc>
                <a:spcPts val="1730"/>
              </a:lnSpc>
              <a:spcBef>
                <a:spcPts val="310"/>
              </a:spcBef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Приобретение автобуса –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4,4 млн. рублей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6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64515" marR="390525" indent="-285750">
              <a:lnSpc>
                <a:spcPts val="1730"/>
              </a:lnSpc>
              <a:spcBef>
                <a:spcPts val="310"/>
              </a:spcBef>
              <a:buFont typeface="Wingdings" panose="05000000000000000000" pitchFamily="2" charset="2"/>
              <a:buChar char="v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социально ориентированных некоммерческих организаций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0,4 млн. рублей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64515" marR="390525" indent="-285750">
              <a:lnSpc>
                <a:spcPts val="1730"/>
              </a:lnSpc>
              <a:spcBef>
                <a:spcPts val="310"/>
              </a:spcBef>
              <a:buFont typeface="Wingdings" panose="05000000000000000000" pitchFamily="2" charset="2"/>
              <a:buChar char="v"/>
            </a:pP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85974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287" y="3401616"/>
            <a:ext cx="4969209" cy="34563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535" y="0"/>
            <a:ext cx="5076056" cy="39060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96952"/>
            <a:ext cx="5580112" cy="945056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«Развитие </a:t>
            </a:r>
            <a:r>
              <a:rPr lang="ru-RU" sz="22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общественной инфраструктуры муниципального </a:t>
            </a:r>
            <a:r>
              <a:rPr lang="ru-RU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значения»</a:t>
            </a:r>
            <a:endParaRPr lang="ru-RU" sz="2200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6046590"/>
              </p:ext>
            </p:extLst>
          </p:nvPr>
        </p:nvGraphicFramePr>
        <p:xfrm>
          <a:off x="4572000" y="836713"/>
          <a:ext cx="4651431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4644008" y="36004"/>
            <a:ext cx="4896544" cy="8007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«Развитие топливно-энергетического комплекса»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8644631"/>
              </p:ext>
            </p:extLst>
          </p:nvPr>
        </p:nvGraphicFramePr>
        <p:xfrm>
          <a:off x="-34536" y="4077072"/>
          <a:ext cx="5110592" cy="278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4503558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8177" y="641598"/>
            <a:ext cx="8775007" cy="6084703"/>
            <a:chOff x="227260" y="543305"/>
            <a:chExt cx="8775007" cy="6084703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7260" y="1247138"/>
              <a:ext cx="8775007" cy="538087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46937" y="543305"/>
              <a:ext cx="8249920" cy="595565"/>
            </a:xfrm>
            <a:custGeom>
              <a:avLst/>
              <a:gdLst/>
              <a:ahLst/>
              <a:cxnLst/>
              <a:rect l="l" t="t" r="r" b="b"/>
              <a:pathLst>
                <a:path w="8249920" h="1117600">
                  <a:moveTo>
                    <a:pt x="8063230" y="0"/>
                  </a:moveTo>
                  <a:lnTo>
                    <a:pt x="186194" y="0"/>
                  </a:lnTo>
                  <a:lnTo>
                    <a:pt x="136696" y="6647"/>
                  </a:lnTo>
                  <a:lnTo>
                    <a:pt x="92218" y="25409"/>
                  </a:lnTo>
                  <a:lnTo>
                    <a:pt x="54535" y="54514"/>
                  </a:lnTo>
                  <a:lnTo>
                    <a:pt x="25421" y="92192"/>
                  </a:lnTo>
                  <a:lnTo>
                    <a:pt x="6651" y="136671"/>
                  </a:lnTo>
                  <a:lnTo>
                    <a:pt x="0" y="186182"/>
                  </a:lnTo>
                  <a:lnTo>
                    <a:pt x="0" y="930910"/>
                  </a:lnTo>
                  <a:lnTo>
                    <a:pt x="6651" y="980420"/>
                  </a:lnTo>
                  <a:lnTo>
                    <a:pt x="25421" y="1024899"/>
                  </a:lnTo>
                  <a:lnTo>
                    <a:pt x="54535" y="1062577"/>
                  </a:lnTo>
                  <a:lnTo>
                    <a:pt x="92218" y="1091682"/>
                  </a:lnTo>
                  <a:lnTo>
                    <a:pt x="136696" y="1110444"/>
                  </a:lnTo>
                  <a:lnTo>
                    <a:pt x="186194" y="1117092"/>
                  </a:lnTo>
                  <a:lnTo>
                    <a:pt x="8063230" y="1117092"/>
                  </a:lnTo>
                  <a:lnTo>
                    <a:pt x="8112740" y="1110444"/>
                  </a:lnTo>
                  <a:lnTo>
                    <a:pt x="8157219" y="1091682"/>
                  </a:lnTo>
                  <a:lnTo>
                    <a:pt x="8194897" y="1062577"/>
                  </a:lnTo>
                  <a:lnTo>
                    <a:pt x="8224002" y="1024899"/>
                  </a:lnTo>
                  <a:lnTo>
                    <a:pt x="8242764" y="980420"/>
                  </a:lnTo>
                  <a:lnTo>
                    <a:pt x="8249411" y="930910"/>
                  </a:lnTo>
                  <a:lnTo>
                    <a:pt x="8249411" y="186182"/>
                  </a:lnTo>
                  <a:lnTo>
                    <a:pt x="8242764" y="136671"/>
                  </a:lnTo>
                  <a:lnTo>
                    <a:pt x="8224002" y="92192"/>
                  </a:lnTo>
                  <a:lnTo>
                    <a:pt x="8194897" y="54514"/>
                  </a:lnTo>
                  <a:lnTo>
                    <a:pt x="8157219" y="25409"/>
                  </a:lnTo>
                  <a:lnTo>
                    <a:pt x="8112740" y="6647"/>
                  </a:lnTo>
                  <a:lnTo>
                    <a:pt x="8063230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46937" y="543305"/>
              <a:ext cx="8249920" cy="646877"/>
            </a:xfrm>
            <a:custGeom>
              <a:avLst/>
              <a:gdLst/>
              <a:ahLst/>
              <a:cxnLst/>
              <a:rect l="l" t="t" r="r" b="b"/>
              <a:pathLst>
                <a:path w="8249920" h="1117600">
                  <a:moveTo>
                    <a:pt x="0" y="186182"/>
                  </a:moveTo>
                  <a:lnTo>
                    <a:pt x="6651" y="136671"/>
                  </a:lnTo>
                  <a:lnTo>
                    <a:pt x="25421" y="92192"/>
                  </a:lnTo>
                  <a:lnTo>
                    <a:pt x="54535" y="54514"/>
                  </a:lnTo>
                  <a:lnTo>
                    <a:pt x="92218" y="25409"/>
                  </a:lnTo>
                  <a:lnTo>
                    <a:pt x="136696" y="6647"/>
                  </a:lnTo>
                  <a:lnTo>
                    <a:pt x="186194" y="0"/>
                  </a:lnTo>
                  <a:lnTo>
                    <a:pt x="8063230" y="0"/>
                  </a:lnTo>
                  <a:lnTo>
                    <a:pt x="8112740" y="6647"/>
                  </a:lnTo>
                  <a:lnTo>
                    <a:pt x="8157219" y="25409"/>
                  </a:lnTo>
                  <a:lnTo>
                    <a:pt x="8194897" y="54514"/>
                  </a:lnTo>
                  <a:lnTo>
                    <a:pt x="8224002" y="92192"/>
                  </a:lnTo>
                  <a:lnTo>
                    <a:pt x="8242764" y="136671"/>
                  </a:lnTo>
                  <a:lnTo>
                    <a:pt x="8249411" y="186182"/>
                  </a:lnTo>
                  <a:lnTo>
                    <a:pt x="8249411" y="930910"/>
                  </a:lnTo>
                  <a:lnTo>
                    <a:pt x="8242764" y="980420"/>
                  </a:lnTo>
                  <a:lnTo>
                    <a:pt x="8224002" y="1024899"/>
                  </a:lnTo>
                  <a:lnTo>
                    <a:pt x="8194897" y="1062577"/>
                  </a:lnTo>
                  <a:lnTo>
                    <a:pt x="8157219" y="1091682"/>
                  </a:lnTo>
                  <a:lnTo>
                    <a:pt x="8112740" y="1110444"/>
                  </a:lnTo>
                  <a:lnTo>
                    <a:pt x="8063230" y="1117092"/>
                  </a:lnTo>
                  <a:lnTo>
                    <a:pt x="186194" y="1117092"/>
                  </a:lnTo>
                  <a:lnTo>
                    <a:pt x="136696" y="1110444"/>
                  </a:lnTo>
                  <a:lnTo>
                    <a:pt x="92218" y="1091682"/>
                  </a:lnTo>
                  <a:lnTo>
                    <a:pt x="54535" y="1062577"/>
                  </a:lnTo>
                  <a:lnTo>
                    <a:pt x="25421" y="1024899"/>
                  </a:lnTo>
                  <a:lnTo>
                    <a:pt x="6651" y="980420"/>
                  </a:lnTo>
                  <a:lnTo>
                    <a:pt x="0" y="930910"/>
                  </a:lnTo>
                  <a:lnTo>
                    <a:pt x="0" y="186182"/>
                  </a:lnTo>
                  <a:close/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09214" y="564337"/>
            <a:ext cx="8249919" cy="5386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4105"/>
              </a:lnSpc>
              <a:spcBef>
                <a:spcPts val="100"/>
              </a:spcBef>
            </a:pPr>
            <a:r>
              <a:rPr lang="ru-RU" sz="3600" b="0" spc="-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муниципальные программы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object 3"/>
          <p:cNvGrpSpPr/>
          <p:nvPr/>
        </p:nvGrpSpPr>
        <p:grpSpPr>
          <a:xfrm>
            <a:off x="0" y="1557374"/>
            <a:ext cx="3475226" cy="886561"/>
            <a:chOff x="193547" y="3296411"/>
            <a:chExt cx="3434079" cy="876300"/>
          </a:xfrm>
        </p:grpSpPr>
        <p:sp>
          <p:nvSpPr>
            <p:cNvPr id="26" name="object 4"/>
            <p:cNvSpPr/>
            <p:nvPr/>
          </p:nvSpPr>
          <p:spPr>
            <a:xfrm>
              <a:off x="203453" y="3306317"/>
              <a:ext cx="3413760" cy="856615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3271012" y="0"/>
                  </a:moveTo>
                  <a:lnTo>
                    <a:pt x="142748" y="0"/>
                  </a:lnTo>
                  <a:lnTo>
                    <a:pt x="97627" y="7274"/>
                  </a:lnTo>
                  <a:lnTo>
                    <a:pt x="58441" y="27533"/>
                  </a:lnTo>
                  <a:lnTo>
                    <a:pt x="27540" y="58430"/>
                  </a:lnTo>
                  <a:lnTo>
                    <a:pt x="7276" y="97617"/>
                  </a:lnTo>
                  <a:lnTo>
                    <a:pt x="0" y="142748"/>
                  </a:lnTo>
                  <a:lnTo>
                    <a:pt x="0" y="713740"/>
                  </a:lnTo>
                  <a:lnTo>
                    <a:pt x="7276" y="758870"/>
                  </a:lnTo>
                  <a:lnTo>
                    <a:pt x="27540" y="798057"/>
                  </a:lnTo>
                  <a:lnTo>
                    <a:pt x="58441" y="828954"/>
                  </a:lnTo>
                  <a:lnTo>
                    <a:pt x="97627" y="849213"/>
                  </a:lnTo>
                  <a:lnTo>
                    <a:pt x="142748" y="856488"/>
                  </a:lnTo>
                  <a:lnTo>
                    <a:pt x="3271012" y="856488"/>
                  </a:lnTo>
                  <a:lnTo>
                    <a:pt x="3316142" y="849213"/>
                  </a:lnTo>
                  <a:lnTo>
                    <a:pt x="3355329" y="828954"/>
                  </a:lnTo>
                  <a:lnTo>
                    <a:pt x="3386226" y="798057"/>
                  </a:lnTo>
                  <a:lnTo>
                    <a:pt x="3406485" y="758870"/>
                  </a:lnTo>
                  <a:lnTo>
                    <a:pt x="3413760" y="713740"/>
                  </a:lnTo>
                  <a:lnTo>
                    <a:pt x="3413760" y="142748"/>
                  </a:lnTo>
                  <a:lnTo>
                    <a:pt x="3406485" y="97617"/>
                  </a:lnTo>
                  <a:lnTo>
                    <a:pt x="3386226" y="58430"/>
                  </a:lnTo>
                  <a:lnTo>
                    <a:pt x="3355329" y="27533"/>
                  </a:lnTo>
                  <a:lnTo>
                    <a:pt x="3316142" y="7274"/>
                  </a:lnTo>
                  <a:lnTo>
                    <a:pt x="3271012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5"/>
            <p:cNvSpPr/>
            <p:nvPr/>
          </p:nvSpPr>
          <p:spPr>
            <a:xfrm>
              <a:off x="203453" y="3306317"/>
              <a:ext cx="3413760" cy="856615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0" y="142748"/>
                  </a:moveTo>
                  <a:lnTo>
                    <a:pt x="7276" y="97617"/>
                  </a:lnTo>
                  <a:lnTo>
                    <a:pt x="27540" y="58430"/>
                  </a:lnTo>
                  <a:lnTo>
                    <a:pt x="58441" y="27533"/>
                  </a:lnTo>
                  <a:lnTo>
                    <a:pt x="97627" y="7274"/>
                  </a:lnTo>
                  <a:lnTo>
                    <a:pt x="142748" y="0"/>
                  </a:lnTo>
                  <a:lnTo>
                    <a:pt x="3271012" y="0"/>
                  </a:lnTo>
                  <a:lnTo>
                    <a:pt x="3316142" y="7274"/>
                  </a:lnTo>
                  <a:lnTo>
                    <a:pt x="3355329" y="27533"/>
                  </a:lnTo>
                  <a:lnTo>
                    <a:pt x="3386226" y="58430"/>
                  </a:lnTo>
                  <a:lnTo>
                    <a:pt x="3406485" y="97617"/>
                  </a:lnTo>
                  <a:lnTo>
                    <a:pt x="3413760" y="142748"/>
                  </a:lnTo>
                  <a:lnTo>
                    <a:pt x="3413760" y="713740"/>
                  </a:lnTo>
                  <a:lnTo>
                    <a:pt x="3406485" y="758870"/>
                  </a:lnTo>
                  <a:lnTo>
                    <a:pt x="3386226" y="798057"/>
                  </a:lnTo>
                  <a:lnTo>
                    <a:pt x="3355329" y="828954"/>
                  </a:lnTo>
                  <a:lnTo>
                    <a:pt x="3316142" y="849213"/>
                  </a:lnTo>
                  <a:lnTo>
                    <a:pt x="3271012" y="856488"/>
                  </a:lnTo>
                  <a:lnTo>
                    <a:pt x="142748" y="856488"/>
                  </a:lnTo>
                  <a:lnTo>
                    <a:pt x="97627" y="849213"/>
                  </a:lnTo>
                  <a:lnTo>
                    <a:pt x="58441" y="828954"/>
                  </a:lnTo>
                  <a:lnTo>
                    <a:pt x="27540" y="798057"/>
                  </a:lnTo>
                  <a:lnTo>
                    <a:pt x="7276" y="758870"/>
                  </a:lnTo>
                  <a:lnTo>
                    <a:pt x="0" y="713740"/>
                  </a:lnTo>
                  <a:lnTo>
                    <a:pt x="0" y="142748"/>
                  </a:lnTo>
                  <a:close/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8" name="object 3"/>
          <p:cNvGrpSpPr/>
          <p:nvPr/>
        </p:nvGrpSpPr>
        <p:grpSpPr>
          <a:xfrm>
            <a:off x="260372" y="2544442"/>
            <a:ext cx="3475226" cy="1332318"/>
            <a:chOff x="193547" y="3296411"/>
            <a:chExt cx="3434079" cy="876300"/>
          </a:xfrm>
        </p:grpSpPr>
        <p:sp>
          <p:nvSpPr>
            <p:cNvPr id="29" name="object 4"/>
            <p:cNvSpPr/>
            <p:nvPr/>
          </p:nvSpPr>
          <p:spPr>
            <a:xfrm>
              <a:off x="203453" y="3306317"/>
              <a:ext cx="3413760" cy="856615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3271012" y="0"/>
                  </a:moveTo>
                  <a:lnTo>
                    <a:pt x="142748" y="0"/>
                  </a:lnTo>
                  <a:lnTo>
                    <a:pt x="97627" y="7274"/>
                  </a:lnTo>
                  <a:lnTo>
                    <a:pt x="58441" y="27533"/>
                  </a:lnTo>
                  <a:lnTo>
                    <a:pt x="27540" y="58430"/>
                  </a:lnTo>
                  <a:lnTo>
                    <a:pt x="7276" y="97617"/>
                  </a:lnTo>
                  <a:lnTo>
                    <a:pt x="0" y="142748"/>
                  </a:lnTo>
                  <a:lnTo>
                    <a:pt x="0" y="713740"/>
                  </a:lnTo>
                  <a:lnTo>
                    <a:pt x="7276" y="758870"/>
                  </a:lnTo>
                  <a:lnTo>
                    <a:pt x="27540" y="798057"/>
                  </a:lnTo>
                  <a:lnTo>
                    <a:pt x="58441" y="828954"/>
                  </a:lnTo>
                  <a:lnTo>
                    <a:pt x="97627" y="849213"/>
                  </a:lnTo>
                  <a:lnTo>
                    <a:pt x="142748" y="856488"/>
                  </a:lnTo>
                  <a:lnTo>
                    <a:pt x="3271012" y="856488"/>
                  </a:lnTo>
                  <a:lnTo>
                    <a:pt x="3316142" y="849213"/>
                  </a:lnTo>
                  <a:lnTo>
                    <a:pt x="3355329" y="828954"/>
                  </a:lnTo>
                  <a:lnTo>
                    <a:pt x="3386226" y="798057"/>
                  </a:lnTo>
                  <a:lnTo>
                    <a:pt x="3406485" y="758870"/>
                  </a:lnTo>
                  <a:lnTo>
                    <a:pt x="3413760" y="713740"/>
                  </a:lnTo>
                  <a:lnTo>
                    <a:pt x="3413760" y="142748"/>
                  </a:lnTo>
                  <a:lnTo>
                    <a:pt x="3406485" y="97617"/>
                  </a:lnTo>
                  <a:lnTo>
                    <a:pt x="3386226" y="58430"/>
                  </a:lnTo>
                  <a:lnTo>
                    <a:pt x="3355329" y="27533"/>
                  </a:lnTo>
                  <a:lnTo>
                    <a:pt x="3316142" y="7274"/>
                  </a:lnTo>
                  <a:lnTo>
                    <a:pt x="3271012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5"/>
            <p:cNvSpPr/>
            <p:nvPr/>
          </p:nvSpPr>
          <p:spPr>
            <a:xfrm>
              <a:off x="203453" y="3306317"/>
              <a:ext cx="3413760" cy="856615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0" y="142748"/>
                  </a:moveTo>
                  <a:lnTo>
                    <a:pt x="7276" y="97617"/>
                  </a:lnTo>
                  <a:lnTo>
                    <a:pt x="27540" y="58430"/>
                  </a:lnTo>
                  <a:lnTo>
                    <a:pt x="58441" y="27533"/>
                  </a:lnTo>
                  <a:lnTo>
                    <a:pt x="97627" y="7274"/>
                  </a:lnTo>
                  <a:lnTo>
                    <a:pt x="142748" y="0"/>
                  </a:lnTo>
                  <a:lnTo>
                    <a:pt x="3271012" y="0"/>
                  </a:lnTo>
                  <a:lnTo>
                    <a:pt x="3316142" y="7274"/>
                  </a:lnTo>
                  <a:lnTo>
                    <a:pt x="3355329" y="27533"/>
                  </a:lnTo>
                  <a:lnTo>
                    <a:pt x="3386226" y="58430"/>
                  </a:lnTo>
                  <a:lnTo>
                    <a:pt x="3406485" y="97617"/>
                  </a:lnTo>
                  <a:lnTo>
                    <a:pt x="3413760" y="142748"/>
                  </a:lnTo>
                  <a:lnTo>
                    <a:pt x="3413760" y="713740"/>
                  </a:lnTo>
                  <a:lnTo>
                    <a:pt x="3406485" y="758870"/>
                  </a:lnTo>
                  <a:lnTo>
                    <a:pt x="3386226" y="798057"/>
                  </a:lnTo>
                  <a:lnTo>
                    <a:pt x="3355329" y="828954"/>
                  </a:lnTo>
                  <a:lnTo>
                    <a:pt x="3316142" y="849213"/>
                  </a:lnTo>
                  <a:lnTo>
                    <a:pt x="3271012" y="856488"/>
                  </a:lnTo>
                  <a:lnTo>
                    <a:pt x="142748" y="856488"/>
                  </a:lnTo>
                  <a:lnTo>
                    <a:pt x="97627" y="849213"/>
                  </a:lnTo>
                  <a:lnTo>
                    <a:pt x="58441" y="828954"/>
                  </a:lnTo>
                  <a:lnTo>
                    <a:pt x="27540" y="798057"/>
                  </a:lnTo>
                  <a:lnTo>
                    <a:pt x="7276" y="758870"/>
                  </a:lnTo>
                  <a:lnTo>
                    <a:pt x="0" y="713740"/>
                  </a:lnTo>
                  <a:lnTo>
                    <a:pt x="0" y="142748"/>
                  </a:lnTo>
                  <a:close/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" name="object 3"/>
          <p:cNvGrpSpPr/>
          <p:nvPr/>
        </p:nvGrpSpPr>
        <p:grpSpPr>
          <a:xfrm>
            <a:off x="632288" y="4133595"/>
            <a:ext cx="3475226" cy="922562"/>
            <a:chOff x="193547" y="3296411"/>
            <a:chExt cx="3434079" cy="876300"/>
          </a:xfrm>
        </p:grpSpPr>
        <p:sp>
          <p:nvSpPr>
            <p:cNvPr id="32" name="object 4"/>
            <p:cNvSpPr/>
            <p:nvPr/>
          </p:nvSpPr>
          <p:spPr>
            <a:xfrm>
              <a:off x="203453" y="3306317"/>
              <a:ext cx="3413760" cy="856615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3271012" y="0"/>
                  </a:moveTo>
                  <a:lnTo>
                    <a:pt x="142748" y="0"/>
                  </a:lnTo>
                  <a:lnTo>
                    <a:pt x="97627" y="7274"/>
                  </a:lnTo>
                  <a:lnTo>
                    <a:pt x="58441" y="27533"/>
                  </a:lnTo>
                  <a:lnTo>
                    <a:pt x="27540" y="58430"/>
                  </a:lnTo>
                  <a:lnTo>
                    <a:pt x="7276" y="97617"/>
                  </a:lnTo>
                  <a:lnTo>
                    <a:pt x="0" y="142748"/>
                  </a:lnTo>
                  <a:lnTo>
                    <a:pt x="0" y="713740"/>
                  </a:lnTo>
                  <a:lnTo>
                    <a:pt x="7276" y="758870"/>
                  </a:lnTo>
                  <a:lnTo>
                    <a:pt x="27540" y="798057"/>
                  </a:lnTo>
                  <a:lnTo>
                    <a:pt x="58441" y="828954"/>
                  </a:lnTo>
                  <a:lnTo>
                    <a:pt x="97627" y="849213"/>
                  </a:lnTo>
                  <a:lnTo>
                    <a:pt x="142748" y="856488"/>
                  </a:lnTo>
                  <a:lnTo>
                    <a:pt x="3271012" y="856488"/>
                  </a:lnTo>
                  <a:lnTo>
                    <a:pt x="3316142" y="849213"/>
                  </a:lnTo>
                  <a:lnTo>
                    <a:pt x="3355329" y="828954"/>
                  </a:lnTo>
                  <a:lnTo>
                    <a:pt x="3386226" y="798057"/>
                  </a:lnTo>
                  <a:lnTo>
                    <a:pt x="3406485" y="758870"/>
                  </a:lnTo>
                  <a:lnTo>
                    <a:pt x="3413760" y="713740"/>
                  </a:lnTo>
                  <a:lnTo>
                    <a:pt x="3413760" y="142748"/>
                  </a:lnTo>
                  <a:lnTo>
                    <a:pt x="3406485" y="97617"/>
                  </a:lnTo>
                  <a:lnTo>
                    <a:pt x="3386226" y="58430"/>
                  </a:lnTo>
                  <a:lnTo>
                    <a:pt x="3355329" y="27533"/>
                  </a:lnTo>
                  <a:lnTo>
                    <a:pt x="3316142" y="7274"/>
                  </a:lnTo>
                  <a:lnTo>
                    <a:pt x="3271012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5"/>
            <p:cNvSpPr/>
            <p:nvPr/>
          </p:nvSpPr>
          <p:spPr>
            <a:xfrm>
              <a:off x="203453" y="3306317"/>
              <a:ext cx="3413760" cy="856615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0" y="142748"/>
                  </a:moveTo>
                  <a:lnTo>
                    <a:pt x="7276" y="97617"/>
                  </a:lnTo>
                  <a:lnTo>
                    <a:pt x="27540" y="58430"/>
                  </a:lnTo>
                  <a:lnTo>
                    <a:pt x="58441" y="27533"/>
                  </a:lnTo>
                  <a:lnTo>
                    <a:pt x="97627" y="7274"/>
                  </a:lnTo>
                  <a:lnTo>
                    <a:pt x="142748" y="0"/>
                  </a:lnTo>
                  <a:lnTo>
                    <a:pt x="3271012" y="0"/>
                  </a:lnTo>
                  <a:lnTo>
                    <a:pt x="3316142" y="7274"/>
                  </a:lnTo>
                  <a:lnTo>
                    <a:pt x="3355329" y="27533"/>
                  </a:lnTo>
                  <a:lnTo>
                    <a:pt x="3386226" y="58430"/>
                  </a:lnTo>
                  <a:lnTo>
                    <a:pt x="3406485" y="97617"/>
                  </a:lnTo>
                  <a:lnTo>
                    <a:pt x="3413760" y="142748"/>
                  </a:lnTo>
                  <a:lnTo>
                    <a:pt x="3413760" y="713740"/>
                  </a:lnTo>
                  <a:lnTo>
                    <a:pt x="3406485" y="758870"/>
                  </a:lnTo>
                  <a:lnTo>
                    <a:pt x="3386226" y="798057"/>
                  </a:lnTo>
                  <a:lnTo>
                    <a:pt x="3355329" y="828954"/>
                  </a:lnTo>
                  <a:lnTo>
                    <a:pt x="3316142" y="849213"/>
                  </a:lnTo>
                  <a:lnTo>
                    <a:pt x="3271012" y="856488"/>
                  </a:lnTo>
                  <a:lnTo>
                    <a:pt x="142748" y="856488"/>
                  </a:lnTo>
                  <a:lnTo>
                    <a:pt x="97627" y="849213"/>
                  </a:lnTo>
                  <a:lnTo>
                    <a:pt x="58441" y="828954"/>
                  </a:lnTo>
                  <a:lnTo>
                    <a:pt x="27540" y="798057"/>
                  </a:lnTo>
                  <a:lnTo>
                    <a:pt x="7276" y="758870"/>
                  </a:lnTo>
                  <a:lnTo>
                    <a:pt x="0" y="713740"/>
                  </a:lnTo>
                  <a:lnTo>
                    <a:pt x="0" y="142748"/>
                  </a:lnTo>
                  <a:close/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4" name="object 3"/>
          <p:cNvGrpSpPr/>
          <p:nvPr/>
        </p:nvGrpSpPr>
        <p:grpSpPr>
          <a:xfrm>
            <a:off x="5580634" y="1533797"/>
            <a:ext cx="3536206" cy="932347"/>
            <a:chOff x="193547" y="3296411"/>
            <a:chExt cx="3434079" cy="876300"/>
          </a:xfrm>
        </p:grpSpPr>
        <p:sp>
          <p:nvSpPr>
            <p:cNvPr id="35" name="object 4"/>
            <p:cNvSpPr/>
            <p:nvPr/>
          </p:nvSpPr>
          <p:spPr>
            <a:xfrm>
              <a:off x="203453" y="3306317"/>
              <a:ext cx="3413760" cy="856615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3271012" y="0"/>
                  </a:moveTo>
                  <a:lnTo>
                    <a:pt x="142748" y="0"/>
                  </a:lnTo>
                  <a:lnTo>
                    <a:pt x="97627" y="7274"/>
                  </a:lnTo>
                  <a:lnTo>
                    <a:pt x="58441" y="27533"/>
                  </a:lnTo>
                  <a:lnTo>
                    <a:pt x="27540" y="58430"/>
                  </a:lnTo>
                  <a:lnTo>
                    <a:pt x="7276" y="97617"/>
                  </a:lnTo>
                  <a:lnTo>
                    <a:pt x="0" y="142748"/>
                  </a:lnTo>
                  <a:lnTo>
                    <a:pt x="0" y="713740"/>
                  </a:lnTo>
                  <a:lnTo>
                    <a:pt x="7276" y="758870"/>
                  </a:lnTo>
                  <a:lnTo>
                    <a:pt x="27540" y="798057"/>
                  </a:lnTo>
                  <a:lnTo>
                    <a:pt x="58441" y="828954"/>
                  </a:lnTo>
                  <a:lnTo>
                    <a:pt x="97627" y="849213"/>
                  </a:lnTo>
                  <a:lnTo>
                    <a:pt x="142748" y="856488"/>
                  </a:lnTo>
                  <a:lnTo>
                    <a:pt x="3271012" y="856488"/>
                  </a:lnTo>
                  <a:lnTo>
                    <a:pt x="3316142" y="849213"/>
                  </a:lnTo>
                  <a:lnTo>
                    <a:pt x="3355329" y="828954"/>
                  </a:lnTo>
                  <a:lnTo>
                    <a:pt x="3386226" y="798057"/>
                  </a:lnTo>
                  <a:lnTo>
                    <a:pt x="3406485" y="758870"/>
                  </a:lnTo>
                  <a:lnTo>
                    <a:pt x="3413760" y="713740"/>
                  </a:lnTo>
                  <a:lnTo>
                    <a:pt x="3413760" y="142748"/>
                  </a:lnTo>
                  <a:lnTo>
                    <a:pt x="3406485" y="97617"/>
                  </a:lnTo>
                  <a:lnTo>
                    <a:pt x="3386226" y="58430"/>
                  </a:lnTo>
                  <a:lnTo>
                    <a:pt x="3355329" y="27533"/>
                  </a:lnTo>
                  <a:lnTo>
                    <a:pt x="3316142" y="7274"/>
                  </a:lnTo>
                  <a:lnTo>
                    <a:pt x="3271012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5"/>
            <p:cNvSpPr/>
            <p:nvPr/>
          </p:nvSpPr>
          <p:spPr>
            <a:xfrm>
              <a:off x="203453" y="3306317"/>
              <a:ext cx="3413760" cy="856615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0" y="142748"/>
                  </a:moveTo>
                  <a:lnTo>
                    <a:pt x="7276" y="97617"/>
                  </a:lnTo>
                  <a:lnTo>
                    <a:pt x="27540" y="58430"/>
                  </a:lnTo>
                  <a:lnTo>
                    <a:pt x="58441" y="27533"/>
                  </a:lnTo>
                  <a:lnTo>
                    <a:pt x="97627" y="7274"/>
                  </a:lnTo>
                  <a:lnTo>
                    <a:pt x="142748" y="0"/>
                  </a:lnTo>
                  <a:lnTo>
                    <a:pt x="3271012" y="0"/>
                  </a:lnTo>
                  <a:lnTo>
                    <a:pt x="3316142" y="7274"/>
                  </a:lnTo>
                  <a:lnTo>
                    <a:pt x="3355329" y="27533"/>
                  </a:lnTo>
                  <a:lnTo>
                    <a:pt x="3386226" y="58430"/>
                  </a:lnTo>
                  <a:lnTo>
                    <a:pt x="3406485" y="97617"/>
                  </a:lnTo>
                  <a:lnTo>
                    <a:pt x="3413760" y="142748"/>
                  </a:lnTo>
                  <a:lnTo>
                    <a:pt x="3413760" y="713740"/>
                  </a:lnTo>
                  <a:lnTo>
                    <a:pt x="3406485" y="758870"/>
                  </a:lnTo>
                  <a:lnTo>
                    <a:pt x="3386226" y="798057"/>
                  </a:lnTo>
                  <a:lnTo>
                    <a:pt x="3355329" y="828954"/>
                  </a:lnTo>
                  <a:lnTo>
                    <a:pt x="3316142" y="849213"/>
                  </a:lnTo>
                  <a:lnTo>
                    <a:pt x="3271012" y="856488"/>
                  </a:lnTo>
                  <a:lnTo>
                    <a:pt x="142748" y="856488"/>
                  </a:lnTo>
                  <a:lnTo>
                    <a:pt x="97627" y="849213"/>
                  </a:lnTo>
                  <a:lnTo>
                    <a:pt x="58441" y="828954"/>
                  </a:lnTo>
                  <a:lnTo>
                    <a:pt x="27540" y="798057"/>
                  </a:lnTo>
                  <a:lnTo>
                    <a:pt x="7276" y="758870"/>
                  </a:lnTo>
                  <a:lnTo>
                    <a:pt x="0" y="713740"/>
                  </a:lnTo>
                  <a:lnTo>
                    <a:pt x="0" y="142748"/>
                  </a:lnTo>
                  <a:close/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7" name="object 3"/>
          <p:cNvGrpSpPr/>
          <p:nvPr/>
        </p:nvGrpSpPr>
        <p:grpSpPr>
          <a:xfrm>
            <a:off x="5190421" y="2544243"/>
            <a:ext cx="3475226" cy="1347555"/>
            <a:chOff x="193547" y="3296411"/>
            <a:chExt cx="3434079" cy="876300"/>
          </a:xfrm>
        </p:grpSpPr>
        <p:sp>
          <p:nvSpPr>
            <p:cNvPr id="38" name="object 4"/>
            <p:cNvSpPr/>
            <p:nvPr/>
          </p:nvSpPr>
          <p:spPr>
            <a:xfrm>
              <a:off x="203453" y="3306317"/>
              <a:ext cx="3413760" cy="856615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3271012" y="0"/>
                  </a:moveTo>
                  <a:lnTo>
                    <a:pt x="142748" y="0"/>
                  </a:lnTo>
                  <a:lnTo>
                    <a:pt x="97627" y="7274"/>
                  </a:lnTo>
                  <a:lnTo>
                    <a:pt x="58441" y="27533"/>
                  </a:lnTo>
                  <a:lnTo>
                    <a:pt x="27540" y="58430"/>
                  </a:lnTo>
                  <a:lnTo>
                    <a:pt x="7276" y="97617"/>
                  </a:lnTo>
                  <a:lnTo>
                    <a:pt x="0" y="142748"/>
                  </a:lnTo>
                  <a:lnTo>
                    <a:pt x="0" y="713740"/>
                  </a:lnTo>
                  <a:lnTo>
                    <a:pt x="7276" y="758870"/>
                  </a:lnTo>
                  <a:lnTo>
                    <a:pt x="27540" y="798057"/>
                  </a:lnTo>
                  <a:lnTo>
                    <a:pt x="58441" y="828954"/>
                  </a:lnTo>
                  <a:lnTo>
                    <a:pt x="97627" y="849213"/>
                  </a:lnTo>
                  <a:lnTo>
                    <a:pt x="142748" y="856488"/>
                  </a:lnTo>
                  <a:lnTo>
                    <a:pt x="3271012" y="856488"/>
                  </a:lnTo>
                  <a:lnTo>
                    <a:pt x="3316142" y="849213"/>
                  </a:lnTo>
                  <a:lnTo>
                    <a:pt x="3355329" y="828954"/>
                  </a:lnTo>
                  <a:lnTo>
                    <a:pt x="3386226" y="798057"/>
                  </a:lnTo>
                  <a:lnTo>
                    <a:pt x="3406485" y="758870"/>
                  </a:lnTo>
                  <a:lnTo>
                    <a:pt x="3413760" y="713740"/>
                  </a:lnTo>
                  <a:lnTo>
                    <a:pt x="3413760" y="142748"/>
                  </a:lnTo>
                  <a:lnTo>
                    <a:pt x="3406485" y="97617"/>
                  </a:lnTo>
                  <a:lnTo>
                    <a:pt x="3386226" y="58430"/>
                  </a:lnTo>
                  <a:lnTo>
                    <a:pt x="3355329" y="27533"/>
                  </a:lnTo>
                  <a:lnTo>
                    <a:pt x="3316142" y="7274"/>
                  </a:lnTo>
                  <a:lnTo>
                    <a:pt x="3271012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5"/>
            <p:cNvSpPr/>
            <p:nvPr/>
          </p:nvSpPr>
          <p:spPr>
            <a:xfrm>
              <a:off x="203453" y="3306317"/>
              <a:ext cx="3413760" cy="856615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0" y="142748"/>
                  </a:moveTo>
                  <a:lnTo>
                    <a:pt x="7276" y="97617"/>
                  </a:lnTo>
                  <a:lnTo>
                    <a:pt x="27540" y="58430"/>
                  </a:lnTo>
                  <a:lnTo>
                    <a:pt x="58441" y="27533"/>
                  </a:lnTo>
                  <a:lnTo>
                    <a:pt x="97627" y="7274"/>
                  </a:lnTo>
                  <a:lnTo>
                    <a:pt x="142748" y="0"/>
                  </a:lnTo>
                  <a:lnTo>
                    <a:pt x="3271012" y="0"/>
                  </a:lnTo>
                  <a:lnTo>
                    <a:pt x="3316142" y="7274"/>
                  </a:lnTo>
                  <a:lnTo>
                    <a:pt x="3355329" y="27533"/>
                  </a:lnTo>
                  <a:lnTo>
                    <a:pt x="3386226" y="58430"/>
                  </a:lnTo>
                  <a:lnTo>
                    <a:pt x="3406485" y="97617"/>
                  </a:lnTo>
                  <a:lnTo>
                    <a:pt x="3413760" y="142748"/>
                  </a:lnTo>
                  <a:lnTo>
                    <a:pt x="3413760" y="713740"/>
                  </a:lnTo>
                  <a:lnTo>
                    <a:pt x="3406485" y="758870"/>
                  </a:lnTo>
                  <a:lnTo>
                    <a:pt x="3386226" y="798057"/>
                  </a:lnTo>
                  <a:lnTo>
                    <a:pt x="3355329" y="828954"/>
                  </a:lnTo>
                  <a:lnTo>
                    <a:pt x="3316142" y="849213"/>
                  </a:lnTo>
                  <a:lnTo>
                    <a:pt x="3271012" y="856488"/>
                  </a:lnTo>
                  <a:lnTo>
                    <a:pt x="142748" y="856488"/>
                  </a:lnTo>
                  <a:lnTo>
                    <a:pt x="97627" y="849213"/>
                  </a:lnTo>
                  <a:lnTo>
                    <a:pt x="58441" y="828954"/>
                  </a:lnTo>
                  <a:lnTo>
                    <a:pt x="27540" y="798057"/>
                  </a:lnTo>
                  <a:lnTo>
                    <a:pt x="7276" y="758870"/>
                  </a:lnTo>
                  <a:lnTo>
                    <a:pt x="0" y="713740"/>
                  </a:lnTo>
                  <a:lnTo>
                    <a:pt x="0" y="142748"/>
                  </a:lnTo>
                  <a:close/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0" name="object 3"/>
          <p:cNvGrpSpPr/>
          <p:nvPr/>
        </p:nvGrpSpPr>
        <p:grpSpPr>
          <a:xfrm>
            <a:off x="4848126" y="4140712"/>
            <a:ext cx="3454665" cy="901843"/>
            <a:chOff x="203453" y="3306313"/>
            <a:chExt cx="3413761" cy="856619"/>
          </a:xfrm>
        </p:grpSpPr>
        <p:sp>
          <p:nvSpPr>
            <p:cNvPr id="41" name="object 4"/>
            <p:cNvSpPr/>
            <p:nvPr/>
          </p:nvSpPr>
          <p:spPr>
            <a:xfrm>
              <a:off x="203454" y="3306313"/>
              <a:ext cx="3413760" cy="856614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3271012" y="0"/>
                  </a:moveTo>
                  <a:lnTo>
                    <a:pt x="142748" y="0"/>
                  </a:lnTo>
                  <a:lnTo>
                    <a:pt x="97627" y="7274"/>
                  </a:lnTo>
                  <a:lnTo>
                    <a:pt x="58441" y="27533"/>
                  </a:lnTo>
                  <a:lnTo>
                    <a:pt x="27540" y="58430"/>
                  </a:lnTo>
                  <a:lnTo>
                    <a:pt x="7276" y="97617"/>
                  </a:lnTo>
                  <a:lnTo>
                    <a:pt x="0" y="142748"/>
                  </a:lnTo>
                  <a:lnTo>
                    <a:pt x="0" y="713740"/>
                  </a:lnTo>
                  <a:lnTo>
                    <a:pt x="7276" y="758870"/>
                  </a:lnTo>
                  <a:lnTo>
                    <a:pt x="27540" y="798057"/>
                  </a:lnTo>
                  <a:lnTo>
                    <a:pt x="58441" y="828954"/>
                  </a:lnTo>
                  <a:lnTo>
                    <a:pt x="97627" y="849213"/>
                  </a:lnTo>
                  <a:lnTo>
                    <a:pt x="142748" y="856488"/>
                  </a:lnTo>
                  <a:lnTo>
                    <a:pt x="3271012" y="856488"/>
                  </a:lnTo>
                  <a:lnTo>
                    <a:pt x="3316142" y="849213"/>
                  </a:lnTo>
                  <a:lnTo>
                    <a:pt x="3355329" y="828954"/>
                  </a:lnTo>
                  <a:lnTo>
                    <a:pt x="3386226" y="798057"/>
                  </a:lnTo>
                  <a:lnTo>
                    <a:pt x="3406485" y="758870"/>
                  </a:lnTo>
                  <a:lnTo>
                    <a:pt x="3413760" y="713740"/>
                  </a:lnTo>
                  <a:lnTo>
                    <a:pt x="3413760" y="142748"/>
                  </a:lnTo>
                  <a:lnTo>
                    <a:pt x="3406485" y="97617"/>
                  </a:lnTo>
                  <a:lnTo>
                    <a:pt x="3386226" y="58430"/>
                  </a:lnTo>
                  <a:lnTo>
                    <a:pt x="3355329" y="27533"/>
                  </a:lnTo>
                  <a:lnTo>
                    <a:pt x="3316142" y="7274"/>
                  </a:lnTo>
                  <a:lnTo>
                    <a:pt x="3271012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5"/>
            <p:cNvSpPr/>
            <p:nvPr/>
          </p:nvSpPr>
          <p:spPr>
            <a:xfrm>
              <a:off x="203453" y="3306317"/>
              <a:ext cx="3413760" cy="856615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0" y="142748"/>
                  </a:moveTo>
                  <a:lnTo>
                    <a:pt x="7276" y="97617"/>
                  </a:lnTo>
                  <a:lnTo>
                    <a:pt x="27540" y="58430"/>
                  </a:lnTo>
                  <a:lnTo>
                    <a:pt x="58441" y="27533"/>
                  </a:lnTo>
                  <a:lnTo>
                    <a:pt x="97627" y="7274"/>
                  </a:lnTo>
                  <a:lnTo>
                    <a:pt x="142748" y="0"/>
                  </a:lnTo>
                  <a:lnTo>
                    <a:pt x="3271012" y="0"/>
                  </a:lnTo>
                  <a:lnTo>
                    <a:pt x="3316142" y="7274"/>
                  </a:lnTo>
                  <a:lnTo>
                    <a:pt x="3355329" y="27533"/>
                  </a:lnTo>
                  <a:lnTo>
                    <a:pt x="3386226" y="58430"/>
                  </a:lnTo>
                  <a:lnTo>
                    <a:pt x="3406485" y="97617"/>
                  </a:lnTo>
                  <a:lnTo>
                    <a:pt x="3413760" y="142748"/>
                  </a:lnTo>
                  <a:lnTo>
                    <a:pt x="3413760" y="713740"/>
                  </a:lnTo>
                  <a:lnTo>
                    <a:pt x="3406485" y="758870"/>
                  </a:lnTo>
                  <a:lnTo>
                    <a:pt x="3386226" y="798057"/>
                  </a:lnTo>
                  <a:lnTo>
                    <a:pt x="3355329" y="828954"/>
                  </a:lnTo>
                  <a:lnTo>
                    <a:pt x="3316142" y="849213"/>
                  </a:lnTo>
                  <a:lnTo>
                    <a:pt x="3271012" y="856488"/>
                  </a:lnTo>
                  <a:lnTo>
                    <a:pt x="142748" y="856488"/>
                  </a:lnTo>
                  <a:lnTo>
                    <a:pt x="97627" y="849213"/>
                  </a:lnTo>
                  <a:lnTo>
                    <a:pt x="58441" y="828954"/>
                  </a:lnTo>
                  <a:lnTo>
                    <a:pt x="27540" y="798057"/>
                  </a:lnTo>
                  <a:lnTo>
                    <a:pt x="7276" y="758870"/>
                  </a:lnTo>
                  <a:lnTo>
                    <a:pt x="0" y="713740"/>
                  </a:lnTo>
                  <a:lnTo>
                    <a:pt x="0" y="142748"/>
                  </a:lnTo>
                  <a:close/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3" name="object 3"/>
          <p:cNvGrpSpPr/>
          <p:nvPr/>
        </p:nvGrpSpPr>
        <p:grpSpPr>
          <a:xfrm>
            <a:off x="1995474" y="5262048"/>
            <a:ext cx="4693316" cy="1408908"/>
            <a:chOff x="193547" y="3296411"/>
            <a:chExt cx="3434079" cy="876300"/>
          </a:xfrm>
        </p:grpSpPr>
        <p:sp>
          <p:nvSpPr>
            <p:cNvPr id="44" name="object 4"/>
            <p:cNvSpPr/>
            <p:nvPr/>
          </p:nvSpPr>
          <p:spPr>
            <a:xfrm>
              <a:off x="203453" y="3306317"/>
              <a:ext cx="3413760" cy="856615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3271012" y="0"/>
                  </a:moveTo>
                  <a:lnTo>
                    <a:pt x="142748" y="0"/>
                  </a:lnTo>
                  <a:lnTo>
                    <a:pt x="97627" y="7274"/>
                  </a:lnTo>
                  <a:lnTo>
                    <a:pt x="58441" y="27533"/>
                  </a:lnTo>
                  <a:lnTo>
                    <a:pt x="27540" y="58430"/>
                  </a:lnTo>
                  <a:lnTo>
                    <a:pt x="7276" y="97617"/>
                  </a:lnTo>
                  <a:lnTo>
                    <a:pt x="0" y="142748"/>
                  </a:lnTo>
                  <a:lnTo>
                    <a:pt x="0" y="713740"/>
                  </a:lnTo>
                  <a:lnTo>
                    <a:pt x="7276" y="758870"/>
                  </a:lnTo>
                  <a:lnTo>
                    <a:pt x="27540" y="798057"/>
                  </a:lnTo>
                  <a:lnTo>
                    <a:pt x="58441" y="828954"/>
                  </a:lnTo>
                  <a:lnTo>
                    <a:pt x="97627" y="849213"/>
                  </a:lnTo>
                  <a:lnTo>
                    <a:pt x="142748" y="856488"/>
                  </a:lnTo>
                  <a:lnTo>
                    <a:pt x="3271012" y="856488"/>
                  </a:lnTo>
                  <a:lnTo>
                    <a:pt x="3316142" y="849213"/>
                  </a:lnTo>
                  <a:lnTo>
                    <a:pt x="3355329" y="828954"/>
                  </a:lnTo>
                  <a:lnTo>
                    <a:pt x="3386226" y="798057"/>
                  </a:lnTo>
                  <a:lnTo>
                    <a:pt x="3406485" y="758870"/>
                  </a:lnTo>
                  <a:lnTo>
                    <a:pt x="3413760" y="713740"/>
                  </a:lnTo>
                  <a:lnTo>
                    <a:pt x="3413760" y="142748"/>
                  </a:lnTo>
                  <a:lnTo>
                    <a:pt x="3406485" y="97617"/>
                  </a:lnTo>
                  <a:lnTo>
                    <a:pt x="3386226" y="58430"/>
                  </a:lnTo>
                  <a:lnTo>
                    <a:pt x="3355329" y="27533"/>
                  </a:lnTo>
                  <a:lnTo>
                    <a:pt x="3316142" y="7274"/>
                  </a:lnTo>
                  <a:lnTo>
                    <a:pt x="3271012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5"/>
            <p:cNvSpPr/>
            <p:nvPr/>
          </p:nvSpPr>
          <p:spPr>
            <a:xfrm>
              <a:off x="203453" y="3306317"/>
              <a:ext cx="3413760" cy="856615"/>
            </a:xfrm>
            <a:custGeom>
              <a:avLst/>
              <a:gdLst/>
              <a:ahLst/>
              <a:cxnLst/>
              <a:rect l="l" t="t" r="r" b="b"/>
              <a:pathLst>
                <a:path w="3413760" h="856614">
                  <a:moveTo>
                    <a:pt x="0" y="142748"/>
                  </a:moveTo>
                  <a:lnTo>
                    <a:pt x="7276" y="97617"/>
                  </a:lnTo>
                  <a:lnTo>
                    <a:pt x="27540" y="58430"/>
                  </a:lnTo>
                  <a:lnTo>
                    <a:pt x="58441" y="27533"/>
                  </a:lnTo>
                  <a:lnTo>
                    <a:pt x="97627" y="7274"/>
                  </a:lnTo>
                  <a:lnTo>
                    <a:pt x="142748" y="0"/>
                  </a:lnTo>
                  <a:lnTo>
                    <a:pt x="3271012" y="0"/>
                  </a:lnTo>
                  <a:lnTo>
                    <a:pt x="3316142" y="7274"/>
                  </a:lnTo>
                  <a:lnTo>
                    <a:pt x="3355329" y="27533"/>
                  </a:lnTo>
                  <a:lnTo>
                    <a:pt x="3386226" y="58430"/>
                  </a:lnTo>
                  <a:lnTo>
                    <a:pt x="3406485" y="97617"/>
                  </a:lnTo>
                  <a:lnTo>
                    <a:pt x="3413760" y="142748"/>
                  </a:lnTo>
                  <a:lnTo>
                    <a:pt x="3413760" y="713740"/>
                  </a:lnTo>
                  <a:lnTo>
                    <a:pt x="3406485" y="758870"/>
                  </a:lnTo>
                  <a:lnTo>
                    <a:pt x="3386226" y="798057"/>
                  </a:lnTo>
                  <a:lnTo>
                    <a:pt x="3355329" y="828954"/>
                  </a:lnTo>
                  <a:lnTo>
                    <a:pt x="3316142" y="849213"/>
                  </a:lnTo>
                  <a:lnTo>
                    <a:pt x="3271012" y="856488"/>
                  </a:lnTo>
                  <a:lnTo>
                    <a:pt x="142748" y="856488"/>
                  </a:lnTo>
                  <a:lnTo>
                    <a:pt x="97627" y="849213"/>
                  </a:lnTo>
                  <a:lnTo>
                    <a:pt x="58441" y="828954"/>
                  </a:lnTo>
                  <a:lnTo>
                    <a:pt x="27540" y="798057"/>
                  </a:lnTo>
                  <a:lnTo>
                    <a:pt x="7276" y="758870"/>
                  </a:lnTo>
                  <a:lnTo>
                    <a:pt x="0" y="713740"/>
                  </a:lnTo>
                  <a:lnTo>
                    <a:pt x="0" y="142748"/>
                  </a:lnTo>
                  <a:close/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cxnSp>
        <p:nvCxnSpPr>
          <p:cNvPr id="51" name="Прямая со стрелкой 50"/>
          <p:cNvCxnSpPr/>
          <p:nvPr/>
        </p:nvCxnSpPr>
        <p:spPr>
          <a:xfrm>
            <a:off x="4548584" y="1271759"/>
            <a:ext cx="784280" cy="1359477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4562581" y="1288475"/>
            <a:ext cx="1016718" cy="610561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4550052" y="1252885"/>
            <a:ext cx="571330" cy="2882557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flipH="1">
            <a:off x="4403747" y="1245269"/>
            <a:ext cx="157366" cy="3961639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H="1">
            <a:off x="3833455" y="1271764"/>
            <a:ext cx="731470" cy="2863678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flipH="1">
            <a:off x="3600050" y="1288475"/>
            <a:ext cx="954095" cy="1342761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 flipH="1">
            <a:off x="3464689" y="1263658"/>
            <a:ext cx="1100992" cy="553672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86570" y="1685729"/>
            <a:ext cx="28843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МП </a:t>
            </a:r>
            <a:r>
              <a:rPr lang="ru-RU" sz="16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«Доступная среда</a:t>
            </a:r>
            <a:r>
              <a:rPr lang="ru-RU" sz="16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 defTabSz="457200">
              <a:defRPr/>
            </a:pPr>
            <a:r>
              <a:rPr lang="ru-RU" sz="16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1 036,8 тыс. рублей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2873" y="2577568"/>
            <a:ext cx="308540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«Комплексное и устойчивое развитие в сфере строительства и архитектуры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lvl="0" algn="ctr" defTabSz="457200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5 470,0 тыс. рублей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3533" y="5239249"/>
            <a:ext cx="45365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«Развитие осуществления пассажирских перевозок автомобильным транспортом по муниципальным городским и пригородным маршрутам Мостовского района</a:t>
            </a:r>
            <a:r>
              <a:rPr lang="ru-RU" sz="16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16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793,4 тыс. рублей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3506" y="4188566"/>
            <a:ext cx="3168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«Развитие жилищно-коммунального хозяйства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ctr" defTabSz="457200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723,4 тыс. рублей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44223" y="2572482"/>
            <a:ext cx="318821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«Социально-экономическое и инновационное развитие муниципального образования Мостовский район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ctr" defTabSz="457200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836,9 тыс. рублей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91532" y="1639623"/>
            <a:ext cx="30562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«Молодежь Кубани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lvl="0" algn="ctr" defTabSz="457200">
              <a:defRPr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6 044,6 тыс. рублей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43310" y="4253162"/>
            <a:ext cx="2664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«Казачество Кубани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ctr" defTabSz="457200">
              <a:defRPr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332,0 тыс. рублей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94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Autofit/>
          </a:bodyPr>
          <a:lstStyle/>
          <a:p>
            <a:pPr algn="r"/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Непрограммные расходы,      </a:t>
            </a:r>
            <a:r>
              <a:rPr lang="ru-RU" sz="1800" b="1" dirty="0" err="1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млн.рублей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schemeClr val="accent6">
                  <a:lumMod val="75000"/>
                </a:schemeClr>
              </a:solidFill>
              <a:latin typeface="Book Antiqua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0899973"/>
              </p:ext>
            </p:extLst>
          </p:nvPr>
        </p:nvGraphicFramePr>
        <p:xfrm>
          <a:off x="457200" y="908723"/>
          <a:ext cx="8435280" cy="5911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4880"/>
                <a:gridCol w="1296144"/>
                <a:gridCol w="1224136"/>
                <a:gridCol w="1080120"/>
              </a:tblGrid>
              <a:tr h="85207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ook Antiqua" pitchFamily="18" charset="0"/>
                        </a:rPr>
                        <a:t>Наименование расходов</a:t>
                      </a:r>
                      <a:endParaRPr lang="ru-RU" sz="1400" dirty="0">
                        <a:latin typeface="Book Antiqu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ook Antiqua" pitchFamily="18" charset="0"/>
                        </a:rPr>
                        <a:t>Утверждено</a:t>
                      </a:r>
                      <a:endParaRPr lang="ru-RU" sz="1400" dirty="0">
                        <a:latin typeface="Book Antiqu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ook Antiqua" pitchFamily="18" charset="0"/>
                        </a:rPr>
                        <a:t>Исполнено</a:t>
                      </a:r>
                      <a:r>
                        <a:rPr lang="ru-RU" sz="1400" baseline="0" dirty="0" smtClean="0">
                          <a:latin typeface="Book Antiqua" pitchFamily="18" charset="0"/>
                        </a:rPr>
                        <a:t> </a:t>
                      </a:r>
                      <a:endParaRPr lang="ru-RU" sz="1400" dirty="0">
                        <a:latin typeface="Book Antiqu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latin typeface="Book Antiqua" pitchFamily="18" charset="0"/>
                        </a:rPr>
                        <a:t>Испол</a:t>
                      </a:r>
                      <a:endParaRPr lang="ru-RU" sz="1400" dirty="0" smtClean="0">
                        <a:latin typeface="Book Antiqua" pitchFamily="18" charset="0"/>
                      </a:endParaRPr>
                    </a:p>
                    <a:p>
                      <a:pPr algn="ctr"/>
                      <a:r>
                        <a:rPr lang="ru-RU" sz="1400" dirty="0" err="1" smtClean="0">
                          <a:latin typeface="Book Antiqua" pitchFamily="18" charset="0"/>
                        </a:rPr>
                        <a:t>нение</a:t>
                      </a:r>
                      <a:r>
                        <a:rPr lang="ru-RU" sz="1400" dirty="0" smtClean="0">
                          <a:latin typeface="Book Antiqua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Book Antiqua" pitchFamily="18" charset="0"/>
                        </a:rPr>
                        <a:t>(%)</a:t>
                      </a:r>
                      <a:endParaRPr lang="ru-RU" sz="1400" dirty="0">
                        <a:latin typeface="Book Antiqua" pitchFamily="18" charset="0"/>
                      </a:endParaRPr>
                    </a:p>
                  </a:txBody>
                  <a:tcPr anchor="ctr"/>
                </a:tc>
              </a:tr>
              <a:tr h="51607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Обеспечение функций высшего должностного лица муниципального образования 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Обеспечение деятельности законодательных (представительных) органов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Обеспечение функционирования администрации 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73,4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73,4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1097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Обеспечение деятельности Контрольно-счетной палаты 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3017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Обеспечение деятельности муниципальных  учреждений, подведомственных администрации муниципального образования 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58,4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56,9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97,4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Национальная безопасность и правоохранительная деятельность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1,7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73,9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Образование (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аварийно-восстановительные работы объектов образования)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Times New Roman" panose="02020603050405020304" pitchFamily="18" charset="0"/>
                        </a:rPr>
                        <a:t>Строительство и реконструкция объектов здравоохранения 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21,9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12,8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58,4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Социальное обеспечение населения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13,9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13,9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Прочие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 непрограммные расходы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1,6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0,2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12,5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Book Antiqua" pitchFamily="18" charset="0"/>
                        </a:rPr>
                        <a:t>Всего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Book Antiqua" pitchFamily="18" charset="0"/>
                        </a:rPr>
                        <a:t> по непрограммным расходам: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183,3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170,7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93,1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451183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5854947"/>
              </p:ext>
            </p:extLst>
          </p:nvPr>
        </p:nvGraphicFramePr>
        <p:xfrm>
          <a:off x="534154" y="1318475"/>
          <a:ext cx="8100001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5576"/>
                <a:gridCol w="2266925"/>
                <a:gridCol w="1229464"/>
                <a:gridCol w="1808036"/>
              </a:tblGrid>
              <a:tr h="10617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Бюджет, утвержденный решением Совета </a:t>
                      </a: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МО Мостовский </a:t>
                      </a:r>
                      <a:r>
                        <a:rPr lang="ru-R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район </a:t>
                      </a:r>
                      <a:endParaRPr lang="ru-RU" sz="14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от 14 </a:t>
                      </a:r>
                      <a:r>
                        <a:rPr lang="ru-R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декабря </a:t>
                      </a: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2022</a:t>
                      </a:r>
                      <a:r>
                        <a:rPr lang="ru-RU" sz="14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г.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№ 249</a:t>
                      </a:r>
                      <a:endParaRPr lang="ru-RU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Исполнено                      за </a:t>
                      </a: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Процент исполнения к </a:t>
                      </a:r>
                      <a:r>
                        <a:rPr kumimoji="0" lang="ru-RU" sz="14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решению</a:t>
                      </a: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 Совета (%)</a:t>
                      </a:r>
                      <a:endParaRPr lang="ru-RU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2 296,5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2 287,1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2730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2 363,4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2 299,8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97,3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2730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Дефицит (–) /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профицит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(+)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-66,9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-12,7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5460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Источники финансирования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дефицита бюджета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60,9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12,7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1971" y="47383"/>
            <a:ext cx="9052029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spc="-5" dirty="0"/>
              <a:t>Сравнительные</a:t>
            </a:r>
            <a:r>
              <a:rPr lang="ru-RU" sz="2400" spc="-20" dirty="0"/>
              <a:t> </a:t>
            </a:r>
            <a:r>
              <a:rPr lang="ru-RU" sz="2400" spc="-5" dirty="0"/>
              <a:t>характеристики исполнения</a:t>
            </a:r>
            <a:r>
              <a:rPr lang="ru-RU" sz="2400" spc="-20" dirty="0"/>
              <a:t> </a:t>
            </a:r>
            <a:r>
              <a:rPr lang="ru-RU" sz="2400" spc="-20" dirty="0" smtClean="0"/>
              <a:t>бюджета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spc="15" dirty="0" smtClean="0">
                <a:cs typeface="Vijaya" panose="020B0604020202020204" pitchFamily="34" charset="0"/>
              </a:rPr>
              <a:t>за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Book Antiqua" panose="02040602050305030304" pitchFamily="18" charset="0"/>
                <a:ea typeface="Times New Roman" pitchFamily="18" charset="0"/>
                <a:cs typeface="Vijaya" panose="020B0604020202020204" pitchFamily="34" charset="0"/>
              </a:rPr>
              <a:t> 2023 год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Book Antiqua" panose="02040602050305030304" pitchFamily="18" charset="0"/>
              <a:ea typeface="Times New Roman" pitchFamily="18" charset="0"/>
              <a:cs typeface="Vijaya" panose="020B0604020202020204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  <a:cs typeface="Arial" pitchFamily="34" charset="0"/>
              </a:rPr>
              <a:t>млн.рублей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Book Antiqua" panose="02040602050305030304" pitchFamily="18" charset="0"/>
              <a:cs typeface="Arial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592" y="4005064"/>
            <a:ext cx="3384376" cy="273630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20072" y="4005064"/>
            <a:ext cx="3168352" cy="273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8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920880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b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511256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1)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latin typeface="Bookman Old Style" panose="02050604050505020204" pitchFamily="18" charset="0"/>
              </a:rPr>
              <a:t>Предоставлены </a:t>
            </a:r>
            <a:r>
              <a:rPr lang="ru-RU" sz="2000" dirty="0">
                <a:latin typeface="Bookman Old Style" panose="02050604050505020204" pitchFamily="18" charset="0"/>
              </a:rPr>
              <a:t>межбюджетные трансферты </a:t>
            </a:r>
            <a:r>
              <a:rPr lang="ru-RU" sz="2000" dirty="0" smtClean="0">
                <a:latin typeface="Bookman Old Style" panose="02050604050505020204" pitchFamily="18" charset="0"/>
              </a:rPr>
              <a:t>в форме дотации </a:t>
            </a:r>
            <a:r>
              <a:rPr lang="ru-RU" sz="2000" dirty="0">
                <a:latin typeface="Bookman Old Style" panose="02050604050505020204" pitchFamily="18" charset="0"/>
              </a:rPr>
              <a:t>на выравнивание бюджетной обеспеченности </a:t>
            </a:r>
            <a:r>
              <a:rPr lang="ru-RU" sz="2000" dirty="0" smtClean="0">
                <a:latin typeface="Bookman Old Style" panose="02050604050505020204" pitchFamily="18" charset="0"/>
              </a:rPr>
              <a:t>сельских поселений, входящих </a:t>
            </a:r>
            <a:r>
              <a:rPr lang="ru-RU" sz="2000" dirty="0">
                <a:latin typeface="Bookman Old Style" panose="02050604050505020204" pitchFamily="18" charset="0"/>
              </a:rPr>
              <a:t>в состав муниципального образования Мостовский район</a:t>
            </a:r>
            <a:r>
              <a:rPr lang="ru-RU" sz="2000" dirty="0" smtClean="0">
                <a:latin typeface="Bookman Old Style" panose="02050604050505020204" pitchFamily="18" charset="0"/>
              </a:rPr>
              <a:t> в сумме </a:t>
            </a:r>
            <a:r>
              <a:rPr lang="ru-RU" sz="2000" u="sng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14,4 млн. рублей</a:t>
            </a:r>
            <a:r>
              <a:rPr lang="ru-RU" sz="2000" dirty="0" smtClean="0">
                <a:latin typeface="Bookman Old Style" panose="02050604050505020204" pitchFamily="18" charset="0"/>
              </a:rPr>
              <a:t>;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2) </a:t>
            </a:r>
            <a:r>
              <a:rPr lang="ru-RU" sz="2000" dirty="0">
                <a:latin typeface="Bookman Old Style" panose="02050604050505020204" pitchFamily="18" charset="0"/>
              </a:rPr>
              <a:t>Иные межбюджетные </a:t>
            </a:r>
            <a:r>
              <a:rPr lang="ru-RU" sz="2000" dirty="0" smtClean="0">
                <a:latin typeface="Bookman Old Style" panose="02050604050505020204" pitchFamily="18" charset="0"/>
              </a:rPr>
              <a:t>трансферты: 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поддержка </a:t>
            </a:r>
            <a:r>
              <a:rPr lang="ru-RU" sz="2000" dirty="0">
                <a:latin typeface="Bookman Old Style" panose="02050604050505020204" pitchFamily="18" charset="0"/>
              </a:rPr>
              <a:t>местных инициатив по итогам краевого конкурса </a:t>
            </a:r>
            <a:r>
              <a:rPr lang="ru-RU" sz="2000" dirty="0" smtClean="0">
                <a:latin typeface="Bookman Old Style" panose="02050604050505020204" pitchFamily="18" charset="0"/>
              </a:rPr>
              <a:t> </a:t>
            </a:r>
            <a:r>
              <a:rPr lang="ru-RU" sz="2000" dirty="0">
                <a:latin typeface="Bookman Old Style" panose="02050604050505020204" pitchFamily="18" charset="0"/>
              </a:rPr>
              <a:t>составили </a:t>
            </a:r>
            <a:r>
              <a:rPr lang="ru-RU" sz="2000" u="sng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19,4 млн. рублей</a:t>
            </a:r>
            <a:endParaRPr lang="ru-RU" sz="20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r>
              <a:rPr lang="ru-RU" sz="2000" dirty="0" smtClean="0">
                <a:latin typeface="Bookman Old Style" panose="02050604050505020204" pitchFamily="18" charset="0"/>
              </a:rPr>
              <a:t> финансовая </a:t>
            </a:r>
            <a:r>
              <a:rPr lang="ru-RU" sz="2000" dirty="0">
                <a:latin typeface="Bookman Old Style" panose="02050604050505020204" pitchFamily="18" charset="0"/>
              </a:rPr>
              <a:t>помощь </a:t>
            </a:r>
            <a:r>
              <a:rPr lang="ru-RU" sz="2000" dirty="0" smtClean="0">
                <a:latin typeface="Bookman Old Style" panose="02050604050505020204" pitchFamily="18" charset="0"/>
              </a:rPr>
              <a:t>(</a:t>
            </a:r>
            <a:r>
              <a:rPr lang="ru-RU" sz="2000" dirty="0">
                <a:latin typeface="Bookman Old Style" panose="02050604050505020204" pitchFamily="18" charset="0"/>
              </a:rPr>
              <a:t>ремонт дорожного полотна в Краснокутском сельском поселении) в сумме </a:t>
            </a:r>
            <a:r>
              <a:rPr lang="ru-RU" sz="2000" u="sng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0,8 млн. рублей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сбалансированность бюджетов – </a:t>
            </a:r>
            <a:r>
              <a:rPr lang="ru-RU" sz="2000" u="sng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0,9 млн. рублей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3) Решение вопросов местного значения поселений – </a:t>
            </a:r>
          </a:p>
          <a:p>
            <a:pPr marL="0" indent="0">
              <a:buNone/>
            </a:pPr>
            <a:r>
              <a:rPr lang="ru-RU" sz="2000" u="sng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0,2 млн. рублей</a:t>
            </a:r>
            <a:endParaRPr lang="ru-RU" sz="2000" u="sng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834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3"/>
          <p:cNvPicPr/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1520" y="260647"/>
            <a:ext cx="8712968" cy="63367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418785" cy="1320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РЕЗЕРВНЫЙ ФОНД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96752"/>
            <a:ext cx="8712968" cy="5544616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По итогам </a:t>
            </a:r>
            <a:r>
              <a:rPr lang="ru-RU" sz="7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2023 </a:t>
            </a:r>
            <a:r>
              <a:rPr lang="ru-RU" sz="7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года </a:t>
            </a:r>
            <a:endParaRPr lang="ru-RU" sz="7600" b="1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с</a:t>
            </a:r>
            <a:r>
              <a:rPr lang="ru-RU" sz="7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редства </a:t>
            </a:r>
            <a:r>
              <a:rPr lang="ru-RU" sz="7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резервного фонда в 2023 году выделены в сумме </a:t>
            </a:r>
            <a:r>
              <a:rPr lang="ru-RU" sz="7600" b="1" dirty="0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3,2  млн. </a:t>
            </a:r>
            <a:r>
              <a:rPr lang="ru-RU" sz="7600" b="1" dirty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рублей</a:t>
            </a:r>
            <a:r>
              <a:rPr lang="ru-RU" sz="7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. </a:t>
            </a:r>
            <a:endParaRPr lang="ru-RU" sz="7600" b="1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Распределено </a:t>
            </a:r>
            <a:r>
              <a:rPr lang="ru-RU" sz="7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в течение 2023 года </a:t>
            </a:r>
            <a:r>
              <a:rPr lang="ru-RU" sz="7600" b="1" dirty="0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1,9 млн. рублей</a:t>
            </a:r>
            <a:endParaRPr lang="ru-RU" sz="7600" b="1" kern="100" dirty="0" smtClean="0">
              <a:solidFill>
                <a:schemeClr val="accent2">
                  <a:lumMod val="75000"/>
                </a:schemeClr>
              </a:solidFill>
              <a:latin typeface="Monotype Corsiva" panose="03010101010201010101" pitchFamily="66" charset="0"/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b="1" kern="1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Нераспределенный </a:t>
            </a:r>
            <a:r>
              <a:rPr lang="ru-RU" sz="7600" b="1" kern="100" dirty="0">
                <a:solidFill>
                  <a:srgbClr val="7030A0"/>
                </a:solidFill>
                <a:latin typeface="Monotype Corsiva" panose="03010101010201010101" pitchFamily="66" charset="0"/>
              </a:rPr>
              <a:t>остаток </a:t>
            </a:r>
            <a:endParaRPr lang="ru-RU" sz="7600" b="1" kern="100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b="1" kern="1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средств </a:t>
            </a:r>
            <a:r>
              <a:rPr lang="ru-RU" sz="7600" b="1" kern="100" dirty="0">
                <a:solidFill>
                  <a:srgbClr val="7030A0"/>
                </a:solidFill>
                <a:latin typeface="Monotype Corsiva" panose="03010101010201010101" pitchFamily="66" charset="0"/>
              </a:rPr>
              <a:t>резервного фонда, сложившийся </a:t>
            </a:r>
            <a:endParaRPr lang="ru-RU" sz="7600" b="1" kern="100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b="1" kern="1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 </a:t>
            </a:r>
            <a:r>
              <a:rPr lang="ru-RU" sz="7600" b="1" kern="100" dirty="0">
                <a:solidFill>
                  <a:srgbClr val="7030A0"/>
                </a:solidFill>
                <a:latin typeface="Monotype Corsiva" panose="03010101010201010101" pitchFamily="66" charset="0"/>
              </a:rPr>
              <a:t>итогам </a:t>
            </a:r>
            <a:r>
              <a:rPr lang="ru-RU" sz="7600" b="1" kern="1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2023 </a:t>
            </a:r>
            <a:r>
              <a:rPr lang="ru-RU" sz="7600" b="1" kern="100" dirty="0">
                <a:solidFill>
                  <a:srgbClr val="7030A0"/>
                </a:solidFill>
                <a:latin typeface="Monotype Corsiva" panose="03010101010201010101" pitchFamily="66" charset="0"/>
              </a:rPr>
              <a:t>года  </a:t>
            </a:r>
            <a:r>
              <a:rPr lang="ru-RU" sz="7600" b="1" kern="1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составил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b="1" kern="100" dirty="0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1,3 млн. </a:t>
            </a:r>
            <a:r>
              <a:rPr lang="ru-RU" sz="7600" b="1" kern="100" dirty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рублей</a:t>
            </a:r>
          </a:p>
        </p:txBody>
      </p:sp>
    </p:spTree>
    <p:extLst>
      <p:ext uri="{BB962C8B-B14F-4D97-AF65-F5344CB8AC3E}">
        <p14:creationId xmlns:p14="http://schemas.microsoft.com/office/powerpoint/2010/main" val="165967816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80920" cy="14537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дефицита бюджета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2117" y="1930400"/>
            <a:ext cx="7920323" cy="3082776"/>
          </a:xfrm>
        </p:spPr>
        <p:txBody>
          <a:bodyPr anchor="ctr"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Bookman Old Style" panose="02050604050505020204" pitchFamily="18" charset="0"/>
                <a:cs typeface="Times New Roman" pitchFamily="18" charset="0"/>
              </a:rPr>
              <a:t>Бюджет </a:t>
            </a:r>
          </a:p>
          <a:p>
            <a:pPr marL="0" indent="0" algn="ctr">
              <a:buNone/>
            </a:pPr>
            <a:r>
              <a:rPr lang="ru-RU" sz="4000" dirty="0" smtClean="0">
                <a:latin typeface="Bookman Old Style" panose="02050604050505020204" pitchFamily="18" charset="0"/>
                <a:cs typeface="Times New Roman" pitchFamily="18" charset="0"/>
              </a:rPr>
              <a:t>муниципального образования Мостовский район за 2023 год </a:t>
            </a:r>
          </a:p>
          <a:p>
            <a:pPr marL="0" indent="0" algn="ctr">
              <a:buNone/>
            </a:pPr>
            <a:r>
              <a:rPr lang="ru-RU" sz="4000" dirty="0">
                <a:latin typeface="Bookman Old Style" panose="02050604050505020204" pitchFamily="18" charset="0"/>
              </a:rPr>
              <a:t>исполнен с </a:t>
            </a:r>
            <a:r>
              <a:rPr lang="ru-RU" sz="4000" dirty="0" smtClean="0">
                <a:latin typeface="Bookman Old Style" panose="02050604050505020204" pitchFamily="18" charset="0"/>
              </a:rPr>
              <a:t>дефицитом</a:t>
            </a:r>
          </a:p>
          <a:p>
            <a:pPr marL="0" indent="0" algn="ctr">
              <a:buNone/>
            </a:pPr>
            <a:r>
              <a:rPr lang="ru-RU" sz="4000" dirty="0" smtClean="0">
                <a:latin typeface="Bookman Old Style" panose="02050604050505020204" pitchFamily="18" charset="0"/>
              </a:rPr>
              <a:t>в </a:t>
            </a:r>
            <a:r>
              <a:rPr lang="ru-RU" sz="4000" dirty="0">
                <a:latin typeface="Bookman Old Style" panose="02050604050505020204" pitchFamily="18" charset="0"/>
              </a:rPr>
              <a:t>объеме </a:t>
            </a:r>
            <a:r>
              <a:rPr lang="ru-RU" sz="4000" dirty="0" smtClean="0">
                <a:latin typeface="Bookman Old Style" panose="02050604050505020204" pitchFamily="18" charset="0"/>
              </a:rPr>
              <a:t>12,7 млн. рублей</a:t>
            </a:r>
            <a:endParaRPr lang="ru-RU" sz="4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805639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9" y="4562947"/>
            <a:ext cx="3456382" cy="22950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4581128"/>
            <a:ext cx="3312368" cy="22768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3" cy="144016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Объем муниципального долга </a:t>
            </a:r>
            <a:br>
              <a:rPr lang="ru-RU" sz="3000" b="1" dirty="0" smtClean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</a:br>
            <a:r>
              <a:rPr lang="ru-RU" sz="3000" b="1" dirty="0" smtClean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по муниципальному образованию Мостовский район</a:t>
            </a:r>
            <a:endParaRPr lang="ru-RU" sz="3000" b="1" dirty="0">
              <a:solidFill>
                <a:schemeClr val="accent4">
                  <a:lumMod val="75000"/>
                </a:schemeClr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112872"/>
              </p:ext>
            </p:extLst>
          </p:nvPr>
        </p:nvGraphicFramePr>
        <p:xfrm>
          <a:off x="266799" y="1657711"/>
          <a:ext cx="8697689" cy="3018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9137"/>
                <a:gridCol w="2664296"/>
                <a:gridCol w="2304256"/>
              </a:tblGrid>
              <a:tr h="969488">
                <a:tc>
                  <a:txBody>
                    <a:bodyPr/>
                    <a:lstStyle/>
                    <a:p>
                      <a:pPr algn="ctr"/>
                      <a:r>
                        <a:rPr lang="ru-RU" sz="1800" kern="800" spc="10" baseline="0" dirty="0" smtClean="0">
                          <a:latin typeface="Book Antiqua" panose="02040602050305030304" pitchFamily="18" charset="0"/>
                        </a:rPr>
                        <a:t>Наименование показателей</a:t>
                      </a:r>
                      <a:endParaRPr lang="ru-RU" sz="1800" kern="800" spc="10" baseline="0" dirty="0">
                        <a:latin typeface="Book Antiqua" panose="020406020503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800" spc="10" baseline="0" dirty="0" smtClean="0">
                          <a:latin typeface="Book Antiqua" panose="02040602050305030304" pitchFamily="18" charset="0"/>
                        </a:rPr>
                        <a:t>По состоянию на 01.01.2023год, </a:t>
                      </a:r>
                    </a:p>
                    <a:p>
                      <a:pPr algn="ctr"/>
                      <a:r>
                        <a:rPr lang="ru-RU" sz="1800" kern="800" spc="10" baseline="0" dirty="0" smtClean="0">
                          <a:latin typeface="Book Antiqua" panose="02040602050305030304" pitchFamily="18" charset="0"/>
                        </a:rPr>
                        <a:t>млн. руб.</a:t>
                      </a:r>
                      <a:endParaRPr lang="ru-RU" sz="1800" kern="800" spc="10" baseline="0" dirty="0">
                        <a:latin typeface="Book Antiqua" panose="020406020503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800" spc="10" baseline="0" dirty="0" smtClean="0">
                          <a:latin typeface="Book Antiqua" panose="02040602050305030304" pitchFamily="18" charset="0"/>
                        </a:rPr>
                        <a:t>По состоянию на 01.01.2024 год,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800" spc="10" baseline="0" dirty="0" smtClean="0">
                          <a:latin typeface="Book Antiqua" panose="02040602050305030304" pitchFamily="18" charset="0"/>
                        </a:rPr>
                        <a:t>млн. руб.</a:t>
                      </a:r>
                    </a:p>
                  </a:txBody>
                  <a:tcPr anchor="ctr"/>
                </a:tc>
              </a:tr>
              <a:tr h="61694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Book Antiqua" panose="02040602050305030304" pitchFamily="18" charset="0"/>
                        </a:rPr>
                        <a:t>Объем муниципального долга, </a:t>
                      </a:r>
                    </a:p>
                    <a:p>
                      <a:r>
                        <a:rPr lang="ru-RU" sz="1800" b="1" dirty="0" smtClean="0">
                          <a:latin typeface="Book Antiqua" panose="02040602050305030304" pitchFamily="18" charset="0"/>
                        </a:rPr>
                        <a:t>в том числе:</a:t>
                      </a:r>
                      <a:endParaRPr lang="ru-RU" sz="1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latin typeface="Book Antiqua" panose="02040602050305030304" pitchFamily="18" charset="0"/>
                        </a:rPr>
                        <a:t>47,8</a:t>
                      </a:r>
                      <a:endParaRPr lang="ru-RU" sz="1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latin typeface="Book Antiqua" panose="02040602050305030304" pitchFamily="18" charset="0"/>
                        </a:rPr>
                        <a:t>59,7</a:t>
                      </a:r>
                      <a:endParaRPr lang="ru-RU" sz="1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369096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Book Antiqua" panose="02040602050305030304" pitchFamily="18" charset="0"/>
                        </a:rPr>
                        <a:t>коммерческий</a:t>
                      </a:r>
                      <a:endParaRPr lang="ru-RU" sz="1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latin typeface="Book Antiqua" panose="02040602050305030304" pitchFamily="18" charset="0"/>
                        </a:rPr>
                        <a:t>0,0</a:t>
                      </a:r>
                      <a:endParaRPr lang="ru-RU" sz="1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latin typeface="Book Antiqua" panose="02040602050305030304" pitchFamily="18" charset="0"/>
                        </a:rPr>
                        <a:t>0,0</a:t>
                      </a:r>
                      <a:endParaRPr lang="ru-RU" sz="1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369096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Book Antiqua" panose="02040602050305030304" pitchFamily="18" charset="0"/>
                        </a:rPr>
                        <a:t>бюджетный</a:t>
                      </a:r>
                      <a:endParaRPr lang="ru-RU" sz="1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latin typeface="Book Antiqua" panose="02040602050305030304" pitchFamily="18" charset="0"/>
                        </a:rPr>
                        <a:t>47,8</a:t>
                      </a:r>
                      <a:endParaRPr lang="ru-RU" sz="1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latin typeface="Book Antiqua" panose="02040602050305030304" pitchFamily="18" charset="0"/>
                        </a:rPr>
                        <a:t>59,7</a:t>
                      </a:r>
                      <a:endParaRPr lang="ru-RU" sz="1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670798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Book Antiqua" panose="02040602050305030304" pitchFamily="18" charset="0"/>
                        </a:rPr>
                        <a:t>уд. вес  муниципального долга в доходах района</a:t>
                      </a:r>
                      <a:endParaRPr lang="ru-RU" sz="1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latin typeface="Book Antiqua" panose="02040602050305030304" pitchFamily="18" charset="0"/>
                        </a:rPr>
                        <a:t>15,1%</a:t>
                      </a:r>
                      <a:endParaRPr lang="ru-RU" sz="1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smtClean="0">
                          <a:latin typeface="Book Antiqua" panose="02040602050305030304" pitchFamily="18" charset="0"/>
                        </a:rPr>
                        <a:t>16,5%</a:t>
                      </a:r>
                      <a:endParaRPr lang="ru-RU" sz="1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49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72819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1870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Доходы бюджета МО Мостовский район  за 2023 год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5625835"/>
              </p:ext>
            </p:extLst>
          </p:nvPr>
        </p:nvGraphicFramePr>
        <p:xfrm>
          <a:off x="539552" y="1772816"/>
          <a:ext cx="799288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75242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7562801" cy="159774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МО Мостовский район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3050793"/>
              </p:ext>
            </p:extLst>
          </p:nvPr>
        </p:nvGraphicFramePr>
        <p:xfrm>
          <a:off x="107504" y="1844824"/>
          <a:ext cx="864096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190081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налоговых и</a:t>
            </a:r>
            <a:b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неналоговых доходов</a:t>
            </a:r>
            <a:endParaRPr lang="ru-RU" sz="4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4769325"/>
              </p:ext>
            </p:extLst>
          </p:nvPr>
        </p:nvGraphicFramePr>
        <p:xfrm>
          <a:off x="395536" y="1340768"/>
          <a:ext cx="842493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129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6864" cy="144016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Book Antiqua" panose="02040602050305030304" pitchFamily="18" charset="0"/>
              </a:rPr>
              <a:t>Структура безвозмездных поступлений в 2023 году</a:t>
            </a:r>
            <a:endParaRPr lang="ru-RU" sz="4400" b="1" dirty="0">
              <a:latin typeface="Book Antiqua" panose="0204060205030503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786371"/>
              </p:ext>
            </p:extLst>
          </p:nvPr>
        </p:nvGraphicFramePr>
        <p:xfrm>
          <a:off x="467544" y="1772816"/>
          <a:ext cx="7885384" cy="4574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1666108"/>
                <a:gridCol w="1495504"/>
                <a:gridCol w="1699436"/>
              </a:tblGrid>
              <a:tr h="12241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Утвержденные бюджетные назначения,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млн. руб.</a:t>
                      </a:r>
                      <a:endParaRPr lang="ru-RU" sz="16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Исполнено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за 2023 год,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млн. руб.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Процент исполнения к годовому бюджетному назначению</a:t>
                      </a:r>
                      <a:endParaRPr lang="ru-RU" sz="14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Дотации бюджетам муниципальных районов из бюджета субъекта РФ</a:t>
                      </a:r>
                      <a:endParaRPr lang="ru-RU" sz="20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223,3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223,3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100,0%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Субсидии и субвенции бюджетам бюджетной </a:t>
                      </a:r>
                    </a:p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системы РФ</a:t>
                      </a:r>
                      <a:endParaRPr lang="ru-RU" sz="20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1 365,5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1 327,7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97,2%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Иные межбюджетные трансферты</a:t>
                      </a:r>
                      <a:endParaRPr lang="ru-RU" sz="20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172,5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smtClean="0">
                          <a:latin typeface="Book Antiqua" panose="02040602050305030304" pitchFamily="18" charset="0"/>
                        </a:rPr>
                        <a:t>172,5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100,0%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948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8066857" cy="108012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Мероприятия направленные </a:t>
            </a:r>
            <a:r>
              <a:rPr lang="ru-RU" sz="2400" b="1" dirty="0"/>
              <a:t>на увеличение наполняемости доходной части </a:t>
            </a:r>
            <a:r>
              <a:rPr lang="ru-RU" sz="2400" b="1" dirty="0" smtClean="0"/>
              <a:t>консолидированного бюджета в 2023 году</a:t>
            </a:r>
            <a:endParaRPr lang="ru-RU" sz="24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84576"/>
          </a:xfrm>
        </p:spPr>
        <p:txBody>
          <a:bodyPr>
            <a:noAutofit/>
          </a:bodyPr>
          <a:lstStyle/>
          <a:p>
            <a:pPr algn="just"/>
            <a:r>
              <a:rPr lang="ru-RU" sz="900" dirty="0" smtClean="0"/>
              <a:t>-</a:t>
            </a:r>
            <a:r>
              <a:rPr lang="ru-RU" sz="1000" b="1" dirty="0" smtClean="0"/>
              <a:t>12 </a:t>
            </a:r>
            <a:r>
              <a:rPr lang="ru-RU" sz="1000" b="1" dirty="0"/>
              <a:t>заседаний межведомственной комиссии по принятию мер, направленных на снижение неформальной занятости в </a:t>
            </a:r>
            <a:r>
              <a:rPr lang="ru-RU" sz="1000" b="1" dirty="0" smtClean="0"/>
              <a:t>МО Мостовский </a:t>
            </a:r>
            <a:r>
              <a:rPr lang="ru-RU" sz="1000" b="1" dirty="0"/>
              <a:t>район, на которых доведен уровень минимальной заработной платы, ответственность и последствия при допущении неформальной занятости, и где заслушано </a:t>
            </a:r>
            <a:r>
              <a:rPr lang="ru-RU" sz="1000" b="1" dirty="0" smtClean="0"/>
              <a:t>38 хозяйствующих субъектов;</a:t>
            </a:r>
            <a:endParaRPr lang="ru-RU" sz="1000" b="1" dirty="0"/>
          </a:p>
          <a:p>
            <a:r>
              <a:rPr lang="ru-RU" sz="1000" b="1" dirty="0"/>
              <a:t>- проведено 9 заседаний межведомственной комиссии по мобилизации дополнительных доходов, легализации налоговой базы и базы по страховым взносам в бюджет муниципального образования Мостовский район и другие уровни бюджетной системы Российской Федерации. Было рассмотрено 18 хозяйствующих субъектов и 181 физических лиц, выявлено задолженности на сумму 8446,7 тыс. рублей, взыскано 7765,4 тыс. рублей, процент исполнения составил 91,9%.</a:t>
            </a:r>
          </a:p>
          <a:p>
            <a:r>
              <a:rPr lang="ru-RU" sz="1000" b="1" dirty="0"/>
              <a:t>     - в поселениях проведено 45 заседаний межведомственной комиссии, на которых было заслушано 863 физических лиц по имущественным и транспортному налогам на сумму 1,9 млн. руб., взыскано на сумму 0,7 млн. рублей, процент исполнения составил 36,8%;</a:t>
            </a:r>
          </a:p>
          <a:p>
            <a:pPr algn="just"/>
            <a:r>
              <a:rPr lang="ru-RU" sz="1000" b="1" dirty="0" smtClean="0"/>
              <a:t>- по </a:t>
            </a:r>
            <a:r>
              <a:rPr lang="ru-RU" sz="1000" b="1" dirty="0"/>
              <a:t>результатам </a:t>
            </a:r>
            <a:r>
              <a:rPr lang="ru-RU" sz="1000" b="1" dirty="0" smtClean="0"/>
              <a:t>работы комиссии, в связи с повышением заработной платы в бюджет </a:t>
            </a:r>
            <a:r>
              <a:rPr lang="ru-RU" sz="1000" b="1" dirty="0"/>
              <a:t>поступило </a:t>
            </a:r>
            <a:r>
              <a:rPr lang="ru-RU" sz="1000" b="1" dirty="0" smtClean="0"/>
              <a:t>НДФЛ в сумме 3,2 млн. руб., страховых взносов -6,0 млн. руб.; </a:t>
            </a:r>
          </a:p>
          <a:p>
            <a:pPr algn="just"/>
            <a:r>
              <a:rPr lang="ru-RU" sz="1000" b="1" dirty="0" smtClean="0"/>
              <a:t>-34 </a:t>
            </a:r>
            <a:r>
              <a:rPr lang="ru-RU" sz="1000" b="1" dirty="0"/>
              <a:t>рейдовых мероприятий по выявлению хозяйствующих субъектов, незаконно оказывающих услуги по перевозке пассажиров и грузов на территории Мостовского района, составлено </a:t>
            </a:r>
            <a:r>
              <a:rPr lang="ru-RU" sz="1000" b="1" dirty="0" smtClean="0"/>
              <a:t>7 протоколов,</a:t>
            </a:r>
            <a:r>
              <a:rPr lang="ru-RU" sz="1000" b="1" dirty="0"/>
              <a:t> на 4 транспортных средства был наложен арест до решения суда.</a:t>
            </a:r>
          </a:p>
          <a:p>
            <a:pPr algn="just"/>
            <a:r>
              <a:rPr lang="ru-RU" sz="1000" b="1" dirty="0" smtClean="0"/>
              <a:t> На постоянной основе проводится исковая работа управлением земельных и имущественных отношений администрации МО Мостовский район по взысканию задолженности по арендной плате за землю, в том числе:</a:t>
            </a:r>
          </a:p>
          <a:p>
            <a:pPr algn="just"/>
            <a:r>
              <a:rPr lang="ru-RU" sz="1000" b="1" dirty="0" smtClean="0"/>
              <a:t>-  </a:t>
            </a:r>
            <a:r>
              <a:rPr lang="ru-RU" sz="1000" b="1" dirty="0"/>
              <a:t>направлено недобросовестным арендаторам </a:t>
            </a:r>
            <a:r>
              <a:rPr lang="ru-RU" sz="1000" b="1" dirty="0" smtClean="0"/>
              <a:t>113 </a:t>
            </a:r>
            <a:r>
              <a:rPr lang="ru-RU" sz="1000" b="1" dirty="0"/>
              <a:t>претензий на сумму </a:t>
            </a:r>
            <a:r>
              <a:rPr lang="ru-RU" sz="1000" b="1" dirty="0" smtClean="0"/>
              <a:t>52,5 </a:t>
            </a:r>
            <a:r>
              <a:rPr lang="ru-RU" sz="1000" b="1" dirty="0"/>
              <a:t>млн. руб., оплачено в досудебном порядке на сумму </a:t>
            </a:r>
            <a:r>
              <a:rPr lang="ru-RU" sz="1000" b="1" dirty="0" smtClean="0"/>
              <a:t> 3,8 млн</a:t>
            </a:r>
            <a:r>
              <a:rPr lang="ru-RU" sz="1000" b="1" dirty="0"/>
              <a:t>. руб.,</a:t>
            </a:r>
          </a:p>
          <a:p>
            <a:pPr algn="just"/>
            <a:r>
              <a:rPr lang="ru-RU" sz="1000" b="1" dirty="0"/>
              <a:t>- в </a:t>
            </a:r>
            <a:r>
              <a:rPr lang="ru-RU" sz="1000" b="1" dirty="0" smtClean="0"/>
              <a:t>суды </a:t>
            </a:r>
            <a:r>
              <a:rPr lang="ru-RU" sz="1000" b="1" dirty="0"/>
              <a:t>подано </a:t>
            </a:r>
            <a:r>
              <a:rPr lang="ru-RU" sz="1000" b="1" dirty="0" smtClean="0"/>
              <a:t>24 иска </a:t>
            </a:r>
            <a:r>
              <a:rPr lang="ru-RU" sz="1000" b="1" dirty="0"/>
              <a:t>на сумму </a:t>
            </a:r>
            <a:r>
              <a:rPr lang="ru-RU" sz="1000" b="1" dirty="0" smtClean="0"/>
              <a:t>10,8 </a:t>
            </a:r>
            <a:r>
              <a:rPr lang="ru-RU" sz="1000" b="1" dirty="0"/>
              <a:t>млн. рублей, оплачено до вынесения решения суда на сумму  </a:t>
            </a:r>
            <a:r>
              <a:rPr lang="ru-RU" sz="1000" b="1" dirty="0" smtClean="0"/>
              <a:t>0,0 млн</a:t>
            </a:r>
            <a:r>
              <a:rPr lang="ru-RU" sz="1000" b="1" dirty="0"/>
              <a:t>. руб.,</a:t>
            </a:r>
          </a:p>
          <a:p>
            <a:pPr algn="just"/>
            <a:r>
              <a:rPr lang="ru-RU" sz="1000" b="1" dirty="0"/>
              <a:t>- взыскано в судебном порядке по </a:t>
            </a:r>
            <a:r>
              <a:rPr lang="ru-RU" sz="1000" b="1" dirty="0" smtClean="0"/>
              <a:t>24 искам </a:t>
            </a:r>
            <a:r>
              <a:rPr lang="ru-RU" sz="1000" b="1" dirty="0"/>
              <a:t>на </a:t>
            </a:r>
            <a:r>
              <a:rPr lang="ru-RU" sz="1000" b="1" dirty="0" smtClean="0"/>
              <a:t>8,4 </a:t>
            </a:r>
            <a:r>
              <a:rPr lang="ru-RU" sz="1000" b="1" dirty="0"/>
              <a:t>млн. руб., оплачено по решению суда (до направления исполнительных листов с ССП) </a:t>
            </a:r>
            <a:r>
              <a:rPr lang="ru-RU" sz="1000" b="1" dirty="0" smtClean="0"/>
              <a:t>-0,0  млн. </a:t>
            </a:r>
            <a:r>
              <a:rPr lang="ru-RU" sz="1000" b="1" dirty="0"/>
              <a:t>руб.,</a:t>
            </a:r>
          </a:p>
          <a:p>
            <a:pPr algn="just"/>
            <a:r>
              <a:rPr lang="ru-RU" sz="1000" b="1" dirty="0"/>
              <a:t>- в исполнительном производстве (ССП) </a:t>
            </a:r>
            <a:r>
              <a:rPr lang="ru-RU" sz="1000" b="1" dirty="0" smtClean="0"/>
              <a:t>67 </a:t>
            </a:r>
            <a:r>
              <a:rPr lang="ru-RU" sz="1000" b="1" dirty="0"/>
              <a:t>исполнительных листов на сумму </a:t>
            </a:r>
            <a:r>
              <a:rPr lang="ru-RU" sz="1000" b="1" dirty="0" smtClean="0"/>
              <a:t>16,2 </a:t>
            </a:r>
            <a:r>
              <a:rPr lang="ru-RU" sz="1000" b="1" dirty="0"/>
              <a:t>млн. рублей, сумма перечисленных денежных средств в результате исполнения судебных актов </a:t>
            </a:r>
            <a:r>
              <a:rPr lang="ru-RU" sz="1000" b="1" dirty="0" smtClean="0"/>
              <a:t>-5,1 </a:t>
            </a:r>
            <a:r>
              <a:rPr lang="ru-RU" sz="1000" b="1" dirty="0"/>
              <a:t>млн. рублей</a:t>
            </a:r>
            <a:r>
              <a:rPr lang="ru-RU" sz="1000" b="1" dirty="0" smtClean="0"/>
              <a:t>.</a:t>
            </a:r>
          </a:p>
          <a:p>
            <a:pPr algn="just"/>
            <a:r>
              <a:rPr lang="ru-RU" sz="1000" b="1" dirty="0" smtClean="0"/>
              <a:t>- сумма неналоговых доходов, поступившая в местный бюджет за счет вовлечения в хозяйственный оборот (аренда, продажа неиспользуемых земельных участков) составила 21,9 млн. рублей.</a:t>
            </a:r>
          </a:p>
          <a:p>
            <a:pPr algn="just"/>
            <a:endParaRPr lang="ru-RU" sz="10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43312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34814" y="4509120"/>
            <a:ext cx="3277345" cy="23488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116632"/>
            <a:ext cx="7418784" cy="129614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Book Antiqua" pitchFamily="18" charset="0"/>
              </a:rPr>
              <a:t>Исполнение бюджета </a:t>
            </a:r>
            <a:br>
              <a:rPr lang="ru-RU" sz="4400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sz="4400" b="1" dirty="0" smtClean="0">
                <a:solidFill>
                  <a:srgbClr val="0070C0"/>
                </a:solidFill>
                <a:latin typeface="Book Antiqua" pitchFamily="18" charset="0"/>
              </a:rPr>
              <a:t>по расходам</a:t>
            </a:r>
            <a:endParaRPr lang="ru-RU" sz="4400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136904" cy="374441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Решением Совета муниципального образования Мостовский район от 14 декабря 2022 года № 249 утвержден общий объем расходов бюджета в сумме  2 363,4 млн. рублей или 119,8%                    к первоначальному бюджету.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Исполнение по расходам сложилось в сумме         2 299,8 млн.рублей или 97,3 % к бюджетным назначениям.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73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712968" cy="86409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1900" b="1" dirty="0">
                <a:solidFill>
                  <a:srgbClr val="FF0000"/>
                </a:solidFill>
                <a:latin typeface="Times New Roman"/>
                <a:cs typeface="Times New Roman"/>
              </a:rPr>
              <a:t>ИСП</a:t>
            </a:r>
            <a:r>
              <a:rPr lang="ru-RU" sz="1900" b="1" spc="-8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lang="ru-RU" sz="19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lang="ru-RU" sz="19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lang="ru-RU" sz="1900" b="1" dirty="0">
                <a:solidFill>
                  <a:srgbClr val="FF0000"/>
                </a:solidFill>
                <a:latin typeface="Times New Roman"/>
                <a:cs typeface="Times New Roman"/>
              </a:rPr>
              <a:t>ЕН</a:t>
            </a:r>
            <a:r>
              <a:rPr lang="ru-RU" sz="19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lang="ru-RU" sz="19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lang="ru-RU" sz="19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1900" b="1" spc="-22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lang="ru-RU" sz="1900" b="1" spc="-9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lang="ru-RU" sz="19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lang="ru-RU" sz="1900" b="1" spc="-8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r>
              <a:rPr lang="ru-RU" sz="1900" b="1" spc="-8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lang="ru-RU" sz="1900" b="1" dirty="0">
                <a:solidFill>
                  <a:srgbClr val="FF0000"/>
                </a:solidFill>
                <a:latin typeface="Times New Roman"/>
                <a:cs typeface="Times New Roman"/>
              </a:rPr>
              <a:t>ДНОЙ</a:t>
            </a:r>
            <a:r>
              <a:rPr lang="ru-RU" sz="19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1900" b="1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lang="ru-RU" sz="1900" b="1" spc="-9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lang="ru-RU" sz="19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СТИ</a:t>
            </a:r>
            <a:r>
              <a:rPr lang="ru-RU" sz="1900" dirty="0">
                <a:latin typeface="Times New Roman"/>
                <a:cs typeface="Times New Roman"/>
              </a:rPr>
              <a:t/>
            </a:r>
            <a:br>
              <a:rPr lang="ru-RU" sz="1900" dirty="0">
                <a:latin typeface="Times New Roman"/>
                <a:cs typeface="Times New Roman"/>
              </a:rPr>
            </a:br>
            <a:r>
              <a:rPr lang="ru-RU" sz="19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БЮДЖЕТА</a:t>
            </a:r>
            <a:r>
              <a:rPr lang="ru-RU" sz="19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19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МУНИЦИПАЛЬНОГО</a:t>
            </a:r>
            <a:r>
              <a:rPr lang="ru-RU" sz="19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19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ОБРАЗОВАНИЯ</a:t>
            </a:r>
            <a:r>
              <a:rPr lang="ru-RU" sz="19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1900" b="1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МОСТОВСКИЙ РАЙОН </a:t>
            </a:r>
            <a:r>
              <a:rPr lang="ru-RU" sz="1900" b="1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ЗА 2023 ГОД</a:t>
            </a:r>
            <a:br>
              <a:rPr lang="ru-RU" sz="1900" b="1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</a:br>
            <a:r>
              <a:rPr lang="ru-RU" sz="2000" b="1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                                                                                                   </a:t>
            </a:r>
            <a:endParaRPr lang="ru-RU" sz="1600" dirty="0">
              <a:latin typeface="Times New Roman"/>
              <a:cs typeface="Times New Roman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5513683"/>
              </p:ext>
            </p:extLst>
          </p:nvPr>
        </p:nvGraphicFramePr>
        <p:xfrm>
          <a:off x="251521" y="1483620"/>
          <a:ext cx="8712967" cy="5221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613"/>
                <a:gridCol w="4345532"/>
                <a:gridCol w="1644580"/>
                <a:gridCol w="2178242"/>
              </a:tblGrid>
              <a:tr h="1191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№ п/п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Направление расходов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Исполнение 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2023 г., млн. руб.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Удельный вес расходов в общем объеме расходов </a:t>
                      </a: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бюджета, 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32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169,7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629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37,4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76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40,9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325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</a:t>
                      </a:r>
                      <a:endParaRPr lang="ru-RU" sz="1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Жилищно-коммунальное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хозяйство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77,3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6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1 414,1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61,1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6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Культура, кинематография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212,9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9,2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6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Здравоохранение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12,8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0,7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6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179,5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6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120,3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32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48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Межбюджетные трансферты общего характера бюджетам бюджетной системы Российской Федерации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34,6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32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Всего: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2 299,8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801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4321</TotalTime>
  <Words>1193</Words>
  <Application>Microsoft Office PowerPoint</Application>
  <PresentationFormat>Экран (4:3)</PresentationFormat>
  <Paragraphs>291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Грань</vt:lpstr>
      <vt:lpstr>Отчет  об исполнении бюджета МО Мостовский район  за 2023 год</vt:lpstr>
      <vt:lpstr>Презентация PowerPoint</vt:lpstr>
      <vt:lpstr>Доходы бюджета МО Мостовский район  за 2023 год</vt:lpstr>
      <vt:lpstr>Структура доходов бюджета  МО Мостовский район</vt:lpstr>
      <vt:lpstr>Структура налоговых и  неналоговых доходов</vt:lpstr>
      <vt:lpstr>Структура безвозмездных поступлений в 2023 году</vt:lpstr>
      <vt:lpstr>Мероприятия направленные на увеличение наполняемости доходной части консолидированного бюджета в 2023 году</vt:lpstr>
      <vt:lpstr>Исполнение бюджета  по расходам</vt:lpstr>
      <vt:lpstr>ИСПОЛНЕНИЕ РАСХОДНОЙ ЧАСТИ БЮДЖЕТА МУНИЦИПАЛЬНОГО ОБРАЗОВАНИЯ МОСТОВСКИЙ РАЙОН  ЗА 2023 ГОД                                                                                                           </vt:lpstr>
      <vt:lpstr>Презентация PowerPoint</vt:lpstr>
      <vt:lpstr>                                                         </vt:lpstr>
      <vt:lpstr>Презентация PowerPoint</vt:lpstr>
      <vt:lpstr>Презентация PowerPoint</vt:lpstr>
      <vt:lpstr>МП «Обеспечение безопасности населения»</vt:lpstr>
      <vt:lpstr>МП «Развитие культуры»</vt:lpstr>
      <vt:lpstr>МП «Развитие физической культуры и спорта»</vt:lpstr>
      <vt:lpstr>МП «Развитие общественной инфраструктуры муниципального значения»</vt:lpstr>
      <vt:lpstr>Прочие муниципальные программы</vt:lpstr>
      <vt:lpstr>Непрограммные расходы,      млн.рублей </vt:lpstr>
      <vt:lpstr>Межбюджетные трансферты  </vt:lpstr>
      <vt:lpstr>РЕЗЕРВНЫЙ ФОНД </vt:lpstr>
      <vt:lpstr>Источники финансирования  дефицита бюджета</vt:lpstr>
      <vt:lpstr>Объем муниципального долга  по муниципальному образованию Мостовский район</vt:lpstr>
      <vt:lpstr>Спасибо за внимание!</vt:lpstr>
    </vt:vector>
  </TitlesOfParts>
  <Company>Финансовое управление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МО Мостовский район за 2015 год</dc:title>
  <dc:creator>С.Б. Пинчук</dc:creator>
  <cp:lastModifiedBy>С.Б. Пинчук</cp:lastModifiedBy>
  <cp:revision>410</cp:revision>
  <cp:lastPrinted>2024-03-22T12:24:41Z</cp:lastPrinted>
  <dcterms:created xsi:type="dcterms:W3CDTF">2016-04-18T07:48:36Z</dcterms:created>
  <dcterms:modified xsi:type="dcterms:W3CDTF">2024-04-02T13:45:00Z</dcterms:modified>
</cp:coreProperties>
</file>