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1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7"/>
  </p:notesMasterIdLst>
  <p:sldIdLst>
    <p:sldId id="256" r:id="rId3"/>
    <p:sldId id="277" r:id="rId4"/>
    <p:sldId id="257" r:id="rId5"/>
    <p:sldId id="278" r:id="rId6"/>
    <p:sldId id="279" r:id="rId7"/>
    <p:sldId id="280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C00FF"/>
    <a:srgbClr val="FF3300"/>
    <a:srgbClr val="FF5050"/>
    <a:srgbClr val="00FFFF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92" autoAdjust="0"/>
  </p:normalViewPr>
  <p:slideViewPr>
    <p:cSldViewPr>
      <p:cViewPr varScale="1">
        <p:scale>
          <a:sx n="80" d="100"/>
          <a:sy n="80" d="100"/>
        </p:scale>
        <p:origin x="-162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2.893309551999499E-2"/>
          <c:w val="0.79639277729172753"/>
          <c:h val="0.936347189856010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Годовое бюджетное назначение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-0.12808641975308641"/>
                  <c:y val="3.4719714623993925E-2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/>
                      <a:t>1333,0</a:t>
                    </a:r>
                  </a:p>
                  <a:p>
                    <a:r>
                      <a:rPr lang="ru-RU" sz="2000" b="1" dirty="0" smtClean="0"/>
                      <a:t> млн. руб.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1333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0.13734555749975697"/>
                  <c:y val="7.5226048351986832E-2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/>
                      <a:t>1350,7 </a:t>
                    </a:r>
                  </a:p>
                  <a:p>
                    <a:r>
                      <a:rPr lang="ru-RU" sz="2000" b="1" dirty="0" smtClean="0"/>
                      <a:t>млн. руб.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1350.7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2464256"/>
        <c:axId val="112465792"/>
        <c:axId val="100607296"/>
      </c:bar3DChart>
      <c:catAx>
        <c:axId val="112464256"/>
        <c:scaling>
          <c:orientation val="minMax"/>
        </c:scaling>
        <c:delete val="1"/>
        <c:axPos val="b"/>
        <c:majorTickMark val="out"/>
        <c:minorTickMark val="none"/>
        <c:tickLblPos val="none"/>
        <c:crossAx val="112465792"/>
        <c:crosses val="autoZero"/>
        <c:auto val="1"/>
        <c:lblAlgn val="ctr"/>
        <c:lblOffset val="100"/>
        <c:noMultiLvlLbl val="0"/>
      </c:catAx>
      <c:valAx>
        <c:axId val="11246579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12464256"/>
        <c:crosses val="autoZero"/>
        <c:crossBetween val="between"/>
      </c:valAx>
      <c:serAx>
        <c:axId val="100607296"/>
        <c:scaling>
          <c:orientation val="minMax"/>
        </c:scaling>
        <c:delete val="1"/>
        <c:axPos val="b"/>
        <c:majorTickMark val="out"/>
        <c:minorTickMark val="none"/>
        <c:tickLblPos val="none"/>
        <c:crossAx val="112465792"/>
        <c:crosses val="autoZero"/>
      </c:serAx>
    </c:plotArea>
    <c:legend>
      <c:legendPos val="r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5.0579736560707689E-2"/>
                  <c:y val="-9.269753159956796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1 528,0</a:t>
                    </a:r>
                    <a:r>
                      <a:rPr lang="ru-RU" sz="1200" dirty="0" smtClean="0"/>
                      <a:t>тыс.рублей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3246269563526784E-2"/>
                  <c:y val="8.2989440262996221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639,5 </a:t>
                    </a:r>
                    <a:r>
                      <a:rPr lang="ru-RU" sz="1200" dirty="0" smtClean="0"/>
                      <a:t>тыс.рублей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7846310877807008E-3"/>
                  <c:y val="3.780118808753522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10 845,9 </a:t>
                    </a:r>
                    <a:r>
                      <a:rPr lang="ru-RU" sz="1400" dirty="0" smtClean="0"/>
                      <a:t>тыс.рублей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Лист1!$A$2:$A$4</c:f>
              <c:strCache>
                <c:ptCount val="3"/>
                <c:pt idx="0">
                  <c:v>МП "Комплексное и устойчивое развитие в сфере строительства,архитектуры и дорожного хозяйства"</c:v>
                </c:pt>
                <c:pt idx="1">
                  <c:v>МП "Содействие занятости населения"</c:v>
                </c:pt>
                <c:pt idx="2">
                  <c:v>МП"Обеспечение безопасности населения"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1528</c:v>
                </c:pt>
                <c:pt idx="1">
                  <c:v>639.5</c:v>
                </c:pt>
                <c:pt idx="2">
                  <c:v>10845.9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6246524739963064"/>
          <c:y val="0"/>
          <c:w val="0.3282754933411105"/>
          <c:h val="1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2"/>
    </mc:Choice>
    <mc:Fallback>
      <c:style val="22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4.6296296296296372E-3"/>
                  <c:y val="-8.1012667455985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2592592592592865E-3"/>
                  <c:y val="-9.2585905663983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6296296296296372E-3"/>
                  <c:y val="-8.3905977007985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Бюджет поселений</c:v>
                </c:pt>
                <c:pt idx="1">
                  <c:v>Краевой и федеральный бюджеты</c:v>
                </c:pt>
                <c:pt idx="2">
                  <c:v>Районный бюджет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63304.800000000003</c:v>
                </c:pt>
                <c:pt idx="1">
                  <c:v>39307</c:v>
                </c:pt>
                <c:pt idx="2">
                  <c:v>48344.7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6827904"/>
        <c:axId val="56829440"/>
        <c:axId val="0"/>
      </c:bar3DChart>
      <c:catAx>
        <c:axId val="56827904"/>
        <c:scaling>
          <c:orientation val="minMax"/>
        </c:scaling>
        <c:delete val="0"/>
        <c:axPos val="b"/>
        <c:majorTickMark val="out"/>
        <c:minorTickMark val="none"/>
        <c:tickLblPos val="nextTo"/>
        <c:crossAx val="56829440"/>
        <c:crosses val="autoZero"/>
        <c:auto val="1"/>
        <c:lblAlgn val="ctr"/>
        <c:lblOffset val="100"/>
        <c:noMultiLvlLbl val="0"/>
      </c:catAx>
      <c:valAx>
        <c:axId val="56829440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one"/>
        <c:crossAx val="568279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8000"/>
                    <a:shade val="25000"/>
                    <a:satMod val="250000"/>
                  </a:schemeClr>
                </a:gs>
                <a:gs pos="68000">
                  <a:schemeClr val="accent5">
                    <a:tint val="86000"/>
                    <a:satMod val="115000"/>
                  </a:schemeClr>
                </a:gs>
                <a:gs pos="100000">
                  <a:schemeClr val="accent5">
                    <a:tint val="50000"/>
                    <a:satMod val="150000"/>
                  </a:schemeClr>
                </a:gs>
              </a:gsLst>
              <a:path path="circle">
                <a:fillToRect l="50000" t="130000" r="50000" b="-30000"/>
              </a:path>
            </a:gradFill>
            <a:ln w="9525" cap="flat" cmpd="sng" algn="ctr">
              <a:solidFill>
                <a:schemeClr val="accent5">
                  <a:shade val="50000"/>
                  <a:satMod val="103000"/>
                </a:schemeClr>
              </a:solidFill>
              <a:prstDash val="solid"/>
            </a:ln>
            <a:effectLst>
              <a:outerShdw blurRad="57150" dist="38100" dir="5400000" algn="ctr" rotWithShape="0">
                <a:schemeClr val="accent5">
                  <a:shade val="9000"/>
                  <a:satMod val="105000"/>
                  <a:alpha val="48000"/>
                </a:schemeClr>
              </a:outerShdw>
            </a:effectLst>
          </c:spPr>
          <c:invertIfNegative val="0"/>
          <c:dPt>
            <c:idx val="1"/>
            <c:invertIfNegative val="0"/>
            <c:bubble3D val="0"/>
            <c:spPr>
              <a:gradFill rotWithShape="1">
                <a:gsLst>
                  <a:gs pos="0">
                    <a:schemeClr val="accent1">
                      <a:tint val="98000"/>
                      <a:shade val="25000"/>
                      <a:satMod val="250000"/>
                    </a:schemeClr>
                  </a:gs>
                  <a:gs pos="68000">
                    <a:schemeClr val="accent1">
                      <a:tint val="86000"/>
                      <a:satMod val="115000"/>
                    </a:schemeClr>
                  </a:gs>
                  <a:gs pos="100000">
                    <a:schemeClr val="accent1">
                      <a:tint val="50000"/>
                      <a:satMod val="150000"/>
                    </a:schemeClr>
                  </a:gs>
                </a:gsLst>
                <a:path path="circle">
                  <a:fillToRect l="50000" t="130000" r="50000" b="-30000"/>
                </a:path>
              </a:gradFill>
              <a:ln w="9525" cap="flat" cmpd="sng" algn="ctr">
                <a:solidFill>
                  <a:schemeClr val="accent1">
                    <a:shade val="50000"/>
                    <a:satMod val="103000"/>
                  </a:schemeClr>
                </a:solidFill>
                <a:prstDash val="solid"/>
              </a:ln>
              <a:effectLst>
                <a:outerShdw blurRad="57150" dist="38100" dir="5400000" algn="ctr" rotWithShape="0">
                  <a:schemeClr val="accent1">
                    <a:shade val="9000"/>
                    <a:satMod val="105000"/>
                    <a:alpha val="48000"/>
                  </a:schemeClr>
                </a:outerShdw>
              </a:effectLst>
            </c:spPr>
          </c:dPt>
          <c:dLbls>
            <c:dLbl>
              <c:idx val="0"/>
              <c:layout>
                <c:manualLayout>
                  <c:x val="-3.0864197530864224E-2"/>
                  <c:y val="-0.150452096703973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8580246913580245E-2"/>
                  <c:y val="-0.144665477599974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Средства краевого бюджета</c:v>
                </c:pt>
                <c:pt idx="1">
                  <c:v>Средства районного бюджета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23934.5</c:v>
                </c:pt>
                <c:pt idx="1">
                  <c:v>5253.9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6855168"/>
        <c:axId val="116856704"/>
        <c:axId val="0"/>
      </c:bar3DChart>
      <c:catAx>
        <c:axId val="116855168"/>
        <c:scaling>
          <c:orientation val="minMax"/>
        </c:scaling>
        <c:delete val="0"/>
        <c:axPos val="b"/>
        <c:majorTickMark val="out"/>
        <c:minorTickMark val="none"/>
        <c:tickLblPos val="nextTo"/>
        <c:crossAx val="116856704"/>
        <c:crosses val="autoZero"/>
        <c:auto val="1"/>
        <c:lblAlgn val="ctr"/>
        <c:lblOffset val="100"/>
        <c:noMultiLvlLbl val="0"/>
      </c:catAx>
      <c:valAx>
        <c:axId val="116856704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one"/>
        <c:crossAx val="1168551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081662222716005E-2"/>
          <c:y val="7.6984718711809799E-2"/>
          <c:w val="0.81139954356923361"/>
          <c:h val="0.9193041050994333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доходов бюджета МО Мостовский район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c:spPr>
          <c:explosion val="25"/>
          <c:dPt>
            <c:idx val="1"/>
            <c:bubble3D val="0"/>
            <c:spPr>
              <a:gradFill rotWithShape="1">
                <a:gsLst>
                  <a:gs pos="0">
                    <a:schemeClr val="accent1">
                      <a:tint val="98000"/>
                      <a:shade val="25000"/>
                      <a:satMod val="250000"/>
                    </a:schemeClr>
                  </a:gs>
                  <a:gs pos="68000">
                    <a:schemeClr val="accent1">
                      <a:tint val="86000"/>
                      <a:satMod val="115000"/>
                    </a:schemeClr>
                  </a:gs>
                  <a:gs pos="100000">
                    <a:schemeClr val="accent1">
                      <a:tint val="50000"/>
                      <a:satMod val="150000"/>
                    </a:schemeClr>
                  </a:gs>
                </a:gsLst>
                <a:path path="circle">
                  <a:fillToRect l="50000" t="130000" r="50000" b="-30000"/>
                </a:path>
              </a:gradFill>
              <a:ln w="9525" cap="flat" cmpd="sng" algn="ctr">
                <a:solidFill>
                  <a:srgbClr val="92D050"/>
                </a:solidFill>
                <a:prstDash val="solid"/>
              </a:ln>
              <a:effectLst>
                <a:outerShdw blurRad="57150" dist="38100" dir="5400000" algn="ctr" rotWithShape="0">
                  <a:schemeClr val="accent1">
                    <a:shade val="9000"/>
                    <a:satMod val="105000"/>
                    <a:alpha val="48000"/>
                  </a:schemeClr>
                </a:outerShdw>
              </a:effectLst>
            </c:spPr>
          </c:dPt>
          <c:dLbls>
            <c:dLbl>
              <c:idx val="0"/>
              <c:layout>
                <c:manualLayout>
                  <c:x val="-0.12655955707287769"/>
                  <c:y val="7.010640729095971E-2"/>
                </c:manualLayout>
              </c:layout>
              <c:tx>
                <c:rich>
                  <a:bodyPr/>
                  <a:lstStyle/>
                  <a:p>
                    <a:r>
                      <a:rPr lang="ru-RU" sz="2400" dirty="0" smtClean="0"/>
                      <a:t>334,5</a:t>
                    </a:r>
                  </a:p>
                  <a:p>
                    <a:r>
                      <a:rPr lang="ru-RU" sz="2400" dirty="0" smtClean="0"/>
                      <a:t> млн. руб.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3308881978249681"/>
                  <c:y val="-0.24596272109031991"/>
                </c:manualLayout>
              </c:layout>
              <c:tx>
                <c:rich>
                  <a:bodyPr/>
                  <a:lstStyle/>
                  <a:p>
                    <a:r>
                      <a:rPr lang="ru-RU" sz="2400" dirty="0" smtClean="0"/>
                      <a:t>1016,2</a:t>
                    </a:r>
                  </a:p>
                  <a:p>
                    <a:r>
                      <a:rPr lang="ru-RU" sz="2400" dirty="0" smtClean="0"/>
                      <a:t> млн. руб.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334.5</c:v>
                </c:pt>
                <c:pt idx="1">
                  <c:v>1016.2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0530531329852331"/>
          <c:y val="0.43796652802466457"/>
          <c:w val="0.28587622208643482"/>
          <c:h val="0.54569978335740532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93712938660452"/>
          <c:y val="1.4466547759997467E-2"/>
          <c:w val="0.52411259356469331"/>
          <c:h val="0.9826401426880038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8"/>
          <c:dPt>
            <c:idx val="0"/>
            <c:bubble3D val="0"/>
            <c:spPr>
              <a:solidFill>
                <a:srgbClr val="FF9900"/>
              </a:solidFill>
              <a:ln>
                <a:solidFill>
                  <a:schemeClr val="bg2">
                    <a:lumMod val="2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b="1" dirty="0" smtClean="0"/>
                      <a:t>68,6%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b="1" dirty="0" smtClean="0"/>
                      <a:t>6,8%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b="1" dirty="0" smtClean="0"/>
                      <a:t>3,6%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b="1" dirty="0" smtClean="0"/>
                      <a:t>9,2%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9886385729561588E-2"/>
                  <c:y val="5.8309755898079865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1,9%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9,9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НДФЛ</c:v>
                </c:pt>
                <c:pt idx="1">
                  <c:v>ЕНВД</c:v>
                </c:pt>
                <c:pt idx="2">
                  <c:v>налог на прибыль</c:v>
                </c:pt>
                <c:pt idx="3">
                  <c:v>арендная плата на землю</c:v>
                </c:pt>
                <c:pt idx="4">
                  <c:v>государственная пошлина</c:v>
                </c:pt>
                <c:pt idx="5">
                  <c:v>прочие доходы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68.599999999999994</c:v>
                </c:pt>
                <c:pt idx="1">
                  <c:v>6.8</c:v>
                </c:pt>
                <c:pt idx="2">
                  <c:v>3.6</c:v>
                </c:pt>
                <c:pt idx="3">
                  <c:v>9.2000000000000011</c:v>
                </c:pt>
                <c:pt idx="4">
                  <c:v>1.9000000000000001</c:v>
                </c:pt>
                <c:pt idx="5">
                  <c:v>9.9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4778932147370538"/>
          <c:y val="4.583412405736776E-2"/>
          <c:w val="0.34295141926703632"/>
          <c:h val="0.89492137602157262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970302323320746E-3"/>
          <c:y val="1.74031430454521E-3"/>
          <c:w val="0.60404624769126081"/>
          <c:h val="0.9982596856954547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bg2">
                  <a:lumMod val="25000"/>
                </a:schemeClr>
              </a:solidFill>
            </a:ln>
          </c:spPr>
          <c:explosion val="7"/>
          <c:dPt>
            <c:idx val="0"/>
            <c:bubble3D val="0"/>
            <c:spPr>
              <a:solidFill>
                <a:srgbClr val="92D050"/>
              </a:solidFill>
              <a:ln>
                <a:solidFill>
                  <a:schemeClr val="bg2">
                    <a:lumMod val="2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>
                <a:solidFill>
                  <a:schemeClr val="bg2">
                    <a:lumMod val="25000"/>
                  </a:schemeClr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b="1" dirty="0" smtClean="0">
                        <a:latin typeface="Times New Roman" pitchFamily="18" charset="0"/>
                        <a:cs typeface="Times New Roman" pitchFamily="18" charset="0"/>
                      </a:rPr>
                      <a:t>77,2%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dirty="0" smtClean="0">
                        <a:latin typeface="Times New Roman" pitchFamily="18" charset="0"/>
                        <a:cs typeface="Times New Roman" pitchFamily="18" charset="0"/>
                      </a:rPr>
                      <a:t>5,</a:t>
                    </a:r>
                    <a:r>
                      <a:rPr lang="ru-RU" b="1" dirty="0" smtClean="0">
                        <a:latin typeface="Times New Roman" pitchFamily="18" charset="0"/>
                        <a:cs typeface="Times New Roman" pitchFamily="18" charset="0"/>
                      </a:rPr>
                      <a:t>2%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b="1" dirty="0" smtClean="0">
                        <a:latin typeface="Times New Roman" pitchFamily="18" charset="0"/>
                        <a:cs typeface="Times New Roman" pitchFamily="18" charset="0"/>
                      </a:rPr>
                      <a:t>8,</a:t>
                    </a:r>
                    <a:r>
                      <a:rPr lang="ru-RU" b="1" dirty="0" smtClean="0">
                        <a:latin typeface="Times New Roman" pitchFamily="18" charset="0"/>
                        <a:cs typeface="Times New Roman" pitchFamily="18" charset="0"/>
                      </a:rPr>
                      <a:t>5%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b="1" dirty="0" smtClean="0">
                        <a:latin typeface="Times New Roman" pitchFamily="18" charset="0"/>
                        <a:cs typeface="Times New Roman" pitchFamily="18" charset="0"/>
                      </a:rPr>
                      <a:t>9,1%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субвенции</c:v>
                </c:pt>
                <c:pt idx="1">
                  <c:v>субсидии</c:v>
                </c:pt>
                <c:pt idx="2">
                  <c:v>дотации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77.2</c:v>
                </c:pt>
                <c:pt idx="1">
                  <c:v>5.2</c:v>
                </c:pt>
                <c:pt idx="2">
                  <c:v>8.5</c:v>
                </c:pt>
                <c:pt idx="3">
                  <c:v>9.1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20729197044815"/>
          <c:y val="0.12670280949470289"/>
          <c:w val="0.37001154369592698"/>
          <c:h val="0.77263393915894052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Краевой и федеральный бюджеты</c:v>
                </c:pt>
                <c:pt idx="1">
                  <c:v>Местный бюджет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860579.9</c:v>
                </c:pt>
                <c:pt idx="1">
                  <c:v>393752.2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Льготные лекарства для отдельных групп населения</c:v>
                </c:pt>
                <c:pt idx="1">
                  <c:v>Улучшение лекарственного обеспечения граждан</c:v>
                </c:pt>
                <c:pt idx="2">
                  <c:v>Питание доноров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14759.1</c:v>
                </c:pt>
                <c:pt idx="1">
                  <c:v>1339.1</c:v>
                </c:pt>
                <c:pt idx="2">
                  <c:v>662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Льготные лекарства для отдельных групп населения</c:v>
                </c:pt>
                <c:pt idx="1">
                  <c:v>Улучшение лекарственного обеспечения граждан</c:v>
                </c:pt>
                <c:pt idx="2">
                  <c:v>Питание доноров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Льготные лекарства для отдельных групп населения</c:v>
                </c:pt>
                <c:pt idx="1">
                  <c:v>Улучшение лекарственного обеспечения граждан</c:v>
                </c:pt>
                <c:pt idx="2">
                  <c:v>Питание доноров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39527552"/>
        <c:axId val="135047808"/>
        <c:axId val="0"/>
      </c:bar3DChart>
      <c:catAx>
        <c:axId val="39527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5047808"/>
        <c:crosses val="autoZero"/>
        <c:auto val="1"/>
        <c:lblAlgn val="ctr"/>
        <c:lblOffset val="100"/>
        <c:noMultiLvlLbl val="0"/>
      </c:catAx>
      <c:valAx>
        <c:axId val="135047808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one"/>
        <c:crossAx val="395275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5.2695346212573858E-2"/>
          <c:y val="7.8119357903986331E-2"/>
          <c:w val="0.80276884703293749"/>
          <c:h val="0.75442568147122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чел.</c:v>
                </c:pt>
              </c:strCache>
            </c:strRef>
          </c:tx>
          <c:spPr>
            <a:gradFill flip="none" rotWithShape="1">
              <a:gsLst>
                <a:gs pos="0">
                  <a:srgbClr val="3399FF"/>
                </a:gs>
                <a:gs pos="16000">
                  <a:srgbClr val="00CCCC"/>
                </a:gs>
                <a:gs pos="47000">
                  <a:srgbClr val="9999FF"/>
                </a:gs>
                <a:gs pos="60001">
                  <a:srgbClr val="2E6792"/>
                </a:gs>
                <a:gs pos="71001">
                  <a:srgbClr val="3333CC"/>
                </a:gs>
                <a:gs pos="81000">
                  <a:srgbClr val="1170FF"/>
                </a:gs>
                <a:gs pos="100000">
                  <a:srgbClr val="006699"/>
                </a:gs>
              </a:gsLst>
              <a:path path="rect">
                <a:fillToRect l="100000" t="100000"/>
              </a:path>
              <a:tileRect r="-100000" b="-100000"/>
            </a:gradFill>
            <a:scene3d>
              <a:camera prst="orthographicFront"/>
              <a:lightRig rig="glow" dir="tl">
                <a:rot lat="0" lon="0" rev="900000"/>
              </a:lightRig>
            </a:scene3d>
            <a:sp3d prstMaterial="powder">
              <a:bevelT w="25400" h="38100"/>
            </a:sp3d>
          </c:spPr>
          <c:invertIfNegative val="0"/>
          <c:dLbls>
            <c:txPr>
              <a:bodyPr/>
              <a:lstStyle/>
              <a:p>
                <a:pPr>
                  <a:defRPr sz="3200"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врачи</c:v>
                </c:pt>
                <c:pt idx="1">
                  <c:v>средний мед.персонал</c:v>
                </c:pt>
                <c:pt idx="2">
                  <c:v>младший ме.персонал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113</c:v>
                </c:pt>
                <c:pt idx="1">
                  <c:v>396</c:v>
                </c:pt>
                <c:pt idx="2">
                  <c:v>201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врачи</c:v>
                </c:pt>
                <c:pt idx="1">
                  <c:v>средний мед.персонал</c:v>
                </c:pt>
                <c:pt idx="2">
                  <c:v>младший ме.персонал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врачи</c:v>
                </c:pt>
                <c:pt idx="1">
                  <c:v>средний мед.персонал</c:v>
                </c:pt>
                <c:pt idx="2">
                  <c:v>младший ме.персонал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674816"/>
        <c:axId val="38676352"/>
      </c:barChart>
      <c:catAx>
        <c:axId val="38674816"/>
        <c:scaling>
          <c:orientation val="minMax"/>
        </c:scaling>
        <c:delete val="0"/>
        <c:axPos val="b"/>
        <c:majorTickMark val="out"/>
        <c:minorTickMark val="none"/>
        <c:tickLblPos val="nextTo"/>
        <c:crossAx val="38676352"/>
        <c:crosses val="autoZero"/>
        <c:auto val="1"/>
        <c:lblAlgn val="ctr"/>
        <c:lblOffset val="100"/>
        <c:noMultiLvlLbl val="0"/>
      </c:catAx>
      <c:valAx>
        <c:axId val="386763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8674816"/>
        <c:crosses val="autoZero"/>
        <c:crossBetween val="between"/>
      </c:valAx>
      <c:spPr>
        <a:ln w="25400">
          <a:solidFill>
            <a:schemeClr val="bg1"/>
          </a:solidFill>
        </a:ln>
        <a:scene3d>
          <a:camera prst="orthographicFront"/>
          <a:lightRig rig="threePt" dir="t"/>
        </a:scene3d>
        <a:sp3d prstMaterial="translucentPowder">
          <a:bevelT w="203200" h="50800" prst="softRound"/>
        </a:sp3d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chemeClr val="accent4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0.1811063113638573"/>
                  <c:y val="-8.46158630366494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3494082336930124"/>
                  <c:y val="2.48681095092605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4498517546417811E-2"/>
                  <c:y val="-9.67060240299610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8658987071060642E-2"/>
                  <c:y val="-1.02714767292479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8.573004763293475E-2"/>
                  <c:y val="1.69219879451510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гос.гарантии</c:v>
                </c:pt>
                <c:pt idx="1">
                  <c:v>соц.поддержка педагогов</c:v>
                </c:pt>
                <c:pt idx="2">
                  <c:v>род.плата</c:v>
                </c:pt>
                <c:pt idx="3">
                  <c:v>другие расходы</c:v>
                </c:pt>
                <c:pt idx="4">
                  <c:v>льготное питание учащихся </c:v>
                </c:pt>
              </c:strCache>
            </c:strRef>
          </c:cat>
          <c:val>
            <c:numRef>
              <c:f>Лист1!$B$2:$B$6</c:f>
              <c:numCache>
                <c:formatCode>0.00</c:formatCode>
                <c:ptCount val="5"/>
                <c:pt idx="0">
                  <c:v>564661</c:v>
                </c:pt>
                <c:pt idx="1">
                  <c:v>17900.8</c:v>
                </c:pt>
                <c:pt idx="2">
                  <c:v>5821.1</c:v>
                </c:pt>
                <c:pt idx="3">
                  <c:v>9953.7999999999938</c:v>
                </c:pt>
                <c:pt idx="4">
                  <c:v>2597.1999999999998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1.6975308641975335E-2"/>
          <c:y val="2.6578070561447956E-2"/>
          <c:w val="0.74391586468358317"/>
          <c:h val="0.946843858877104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МП "Социальная поддержка" граждан"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latin typeface="Bodoni MT" pitchFamily="18" charset="0"/>
                      </a:rPr>
                      <a:t>5</a:t>
                    </a:r>
                    <a:r>
                      <a:rPr lang="ru-RU" dirty="0" smtClean="0"/>
                      <a:t>7 710,6 </a:t>
                    </a:r>
                    <a:r>
                      <a:rPr lang="ru-RU" sz="1400" dirty="0" smtClean="0"/>
                      <a:t>тыс.рублей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57710.6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МП "Дети Кубани"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800" dirty="0" smtClean="0"/>
                      <a:t>22</a:t>
                    </a:r>
                    <a:r>
                      <a:rPr lang="ru-RU" sz="1800" baseline="0" dirty="0" smtClean="0"/>
                      <a:t> </a:t>
                    </a:r>
                    <a:r>
                      <a:rPr lang="ru-RU" sz="1800" dirty="0" smtClean="0"/>
                      <a:t>146,7 </a:t>
                    </a:r>
                    <a:r>
                      <a:rPr lang="ru-RU" sz="1400" dirty="0" smtClean="0"/>
                      <a:t>тыс.рублей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22146.7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МП "Доступная среда"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356,8 </a:t>
                    </a:r>
                    <a:r>
                      <a:rPr lang="ru-RU" sz="1400" dirty="0" smtClean="0"/>
                      <a:t>тыс.рублей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356.8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5260416"/>
        <c:axId val="135315456"/>
      </c:barChart>
      <c:catAx>
        <c:axId val="1352604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35315456"/>
        <c:crosses val="autoZero"/>
        <c:auto val="1"/>
        <c:lblAlgn val="ctr"/>
        <c:lblOffset val="100"/>
        <c:noMultiLvlLbl val="0"/>
      </c:catAx>
      <c:valAx>
        <c:axId val="1353154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352604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01392-D648-4B7B-A7AB-56684D66FBC9}" type="datetimeFigureOut">
              <a:rPr lang="ru-RU" smtClean="0"/>
              <a:pPr/>
              <a:t>06.03.2017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DC4FA-6235-4908-BFB1-A36D8E79D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569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43D6F-8BFB-4B1A-8D00-3DACFA48267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09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723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083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568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359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0163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660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0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1443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2063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623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1258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3437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4403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096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127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329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548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45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06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101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2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8929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06.03.2017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506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896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Отчет об исполнении бюджета МО Мостовский район за 201</a:t>
            </a: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6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год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09761681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048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МП «"Развитие здравоохранения«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5714999"/>
              </p:ext>
            </p:extLst>
          </p:nvPr>
        </p:nvGraphicFramePr>
        <p:xfrm>
          <a:off x="457200" y="1052736"/>
          <a:ext cx="8686800" cy="5805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46414878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Численность работников здравоохранения чел.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47664" y="1988840"/>
          <a:ext cx="843528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080183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МП «Развитие образования»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(тыс.рублей)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23337263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8313" y="1196975"/>
          <a:ext cx="8229600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06975395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476672"/>
          <a:ext cx="8229600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7761694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МП «Развитие культуры»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374187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Реализация подпрограмм МП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1)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«Совершенствование деятельности муниципальных учреждений отрасли «Культура, искусство и кинематография» - 96 226,5 тыс. рублей;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2)«Кадровое обеспечение сферы культуры» средства краевого бюджета – 38 007,3 тыс. рублей;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3)«Культура Кубани» - 6 273,6 тыс. рублей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4)«Отдельные мероприятия по управлению реализацией программы» - 8 119,1 тыс. рублей. (99,9% годовых бюджетных назначений);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5)«Поддержка  клубных учреждений» - 2 330,0 тыс. рублей.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69142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25658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выплату заработной платы работникам учреждений культуры  направлено -65 754,1 тыс. рублей.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Среднесписочная численность работников в сфере культуры и кинематографии составила  – 333 человека.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Средняя заработная плата  работников учреждений  культуры составила 16 454,00 рубля.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расходных обязательств  направлено – 1947,4 тыс.рублей.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9292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764701"/>
          <a:ext cx="8229600" cy="5040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00"/>
                <a:gridCol w="2228800"/>
                <a:gridCol w="1371600"/>
                <a:gridCol w="1371600"/>
                <a:gridCol w="1371600"/>
                <a:gridCol w="1371600"/>
              </a:tblGrid>
              <a:tr h="17877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Наименование программ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Бюджет, утвержденный решением Совета от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29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декабря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2015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года №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(тыс.руб.)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Уточненная сводная бюджетная роспись на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2016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(тыс.руб.)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Кассовое исполнение за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2016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(тыс.руб.)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Процент исполнения к уточненной сводной бюджетной росписи на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2016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(%)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21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МП «Развитие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физической культуры и спорта»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30 967,6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33 735,6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33 704,3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99,9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21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МП «Развитие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жилищно-коммунального хозяйства»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506,2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546,2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528,7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96,8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661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МП «Экономическое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развитие и инновационная экономика»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1 940,0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3 203,6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2 693,2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84,1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222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МП«Молодежь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Кубани»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4 000,6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4 062,6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4 061,7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100,0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661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МП«Региональная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политика и развитие гражданского общества»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5,0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5,0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5,0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100,0</a:t>
                      </a:r>
                    </a:p>
                  </a:txBody>
                  <a:tcPr marL="68580" marR="68580" marT="0" marB="0"/>
                </a:tc>
              </a:tr>
              <a:tr h="31393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МП «Казачество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Кубани»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40,0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70,0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70,0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100,0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354983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39552" y="1"/>
          <a:ext cx="8229600" cy="61876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  <a:gridCol w="2664296"/>
                <a:gridCol w="1296144"/>
                <a:gridCol w="1224136"/>
                <a:gridCol w="1080120"/>
                <a:gridCol w="1532856"/>
              </a:tblGrid>
              <a:tr h="16045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Наименование программ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Бюджет, утвержденный решением Совета от 29 декабря 2015 года №35 (тыс.руб.)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Уточненная сводная бюджетная роспись на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2016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(тыс.руб.)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Кассовое исполнение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за 2016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(тыс.руб.)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Процент исполнения к уточненной сводной бюджетной росписи на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2016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(%)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23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МП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«Управление муниципальными финансами Мостовского района»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53 329,5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54 542,6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54 542,6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807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МП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«Развитие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санаторно-курортного и туристского комплекса» на 2015—2017 годы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86,1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56,3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65,4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883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МП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«Противодействие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незаконному обороту наркотиков»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33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МП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«Информационное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общество Кубани в Мостовском районе»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10 329,8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10 533,7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10 533,7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897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МП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«Развитие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хозяйства и регулирование рынков сельскохозяйственной продукции, сырья и продовольствия»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14 020,5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27 201,2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25 535,3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93,9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843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МП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«Развитие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топливно-энергетического комплекса»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8 624,3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8 416,7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97,6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0286813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Доходы бюджета МО Мостовский район за 2016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0637670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75242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Непрограммные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расходы МО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124745"/>
          <a:ext cx="8229600" cy="4824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2872"/>
                <a:gridCol w="1872208"/>
                <a:gridCol w="1594520"/>
              </a:tblGrid>
              <a:tr h="82400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расходов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Исполнено</a:t>
                      </a:r>
                      <a:r>
                        <a:rPr lang="ru-RU" baseline="0" dirty="0" smtClean="0"/>
                        <a:t> (тыс.рублей)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Исполнение (%)</a:t>
                      </a:r>
                      <a:endParaRPr lang="ru-RU" dirty="0"/>
                    </a:p>
                  </a:txBody>
                  <a:tcPr/>
                </a:tc>
              </a:tr>
              <a:tr h="951249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обеспечение деятельности законодательных (представительных) органов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926,2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587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обеспечение функционирования администрации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54 083,5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99,2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578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обеспечение деятельности архивов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1 678,5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587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обеспечение деятельности Контрольно-счетной палаты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2 991,2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587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реализацию мероприятий по организации и проведению выборов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587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обеспечение хозяйственного обслуживания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12 111,1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451183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(дотации на выравнивание бюджетной обеспеченности поселений)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34834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РЕЗЕРВНЫЙ ФОНД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 счет средств резервного фонда на неотложные аварийно-восстановительные работы по ликвидации последствий чрезвычайной ситуации направлено 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271 185,48 тыс. рублей</a:t>
            </a:r>
            <a:r>
              <a:rPr lang="ru-RU" sz="3200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9678166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Источники финансирования дефицита бюджета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Бюджет муниципального образования Мостовский район за 2016 год исполнен с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профицитом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17 088,1 тыс.руб.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805639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187220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18707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Структура доходов бюджета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МО Мостовский район за 2016 год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2468204"/>
              </p:ext>
            </p:extLst>
          </p:nvPr>
        </p:nvGraphicFramePr>
        <p:xfrm>
          <a:off x="107504" y="1844824"/>
          <a:ext cx="864096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1190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2424"/>
          </a:xfrm>
        </p:spPr>
        <p:txBody>
          <a:bodyPr>
            <a:noAutofit/>
          </a:bodyPr>
          <a:lstStyle/>
          <a:p>
            <a:pPr algn="ctr"/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 за 2016 год</a:t>
            </a:r>
            <a:endParaRPr lang="ru-RU" sz="43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2593562"/>
              </p:ext>
            </p:extLst>
          </p:nvPr>
        </p:nvGraphicFramePr>
        <p:xfrm>
          <a:off x="467544" y="1916832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1291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Структура безвозмездных поступлений за 2016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7933802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94521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Мероприятия по вовлечению задолженности в консолидированный бюджет края по МО Мостовский район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35480"/>
            <a:ext cx="8640960" cy="4661872"/>
          </a:xfrm>
        </p:spPr>
        <p:txBody>
          <a:bodyPr>
            <a:normAutofit fontScale="92500" lnSpcReduction="20000"/>
          </a:bodyPr>
          <a:lstStyle/>
          <a:p>
            <a:pPr algn="just">
              <a:spcBef>
                <a:spcPts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проведено 11 совещаний с участием глав городских и сельских поселений по текущему исполнению доходной части  консолидированного бюджета и  местных бюджетов, мобилизации доходов в консолидированный бюджет края и  принятия мер по сокращению недоимки;</a:t>
            </a:r>
          </a:p>
          <a:p>
            <a:pPr algn="just">
              <a:spcBef>
                <a:spcPts val="0"/>
              </a:spcBef>
            </a:pP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За 2016 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г. проведено   в районе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16  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заседаний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межведомственной  комиссий, на которой было рассмотрено 106 хозяйствующих субъектов, выявлено задолженности по налоговым и неналоговым платежам на сумму 56,1 млн. руб., взыскано 46,2  млн. рублей, процент исполнения 82,4%;</a:t>
            </a:r>
          </a:p>
          <a:p>
            <a:pPr lvl="0" algn="just">
              <a:spcBef>
                <a:spcPts val="0"/>
              </a:spcBef>
            </a:pPr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в  поселениях проведено 216 заседаний  балансовых комиссий, на которых было заслушано 6526  физических лица  по имущественным и транспортному налогам на сумму 7,6 млн. руб., взыскано на сумму 4,9 млн. рублей, процент исполнения -64,5%;</a:t>
            </a:r>
          </a:p>
          <a:p>
            <a:pPr lvl="0" algn="just">
              <a:spcBef>
                <a:spcPts val="0"/>
              </a:spcBef>
            </a:pP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в рамках реализации  плана мероприятий по обеспечению устойчивого развития экономики и социальной стабильности по неформальной занятости выявлено  1768 человека (план -1712), с которыми  заключены договора, уд. вес составил -103,3%;</a:t>
            </a:r>
          </a:p>
          <a:p>
            <a:pPr lvl="0" algn="just">
              <a:spcBef>
                <a:spcPts val="0"/>
              </a:spcBef>
            </a:pP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проводился ежедневный мониторинг расчетов с бюджетом по НДФЛ в разрезе налогоплательщиков, выявлялись причины снижения поступлений по налогу (анализ проведен по  300 хозяйствующим субъектам). Предприятия заслушивались на  межведомственных комиссиях, допустивших снижение поступлений по НДФЛ и  имеющих задолженность.</a:t>
            </a:r>
            <a:endParaRPr lang="ru-RU" sz="15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31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+mn-lt"/>
              </a:rPr>
              <a:t>Исполнение</a:t>
            </a:r>
            <a:r>
              <a:rPr lang="ru-RU" sz="4400" dirty="0" smtClean="0"/>
              <a:t> бюджета по расходам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Решением Совета муниципального образования Мостовский район от                   29  декабря 2015 года №35 утвержден общий объем расходов бюджета в сумме                 1 336 441,5 тыс.руб. или 109,5 % к первоначальному бюджету. 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Исполнение по расходам сложилось в сумме 1 333 614,0  тыс. руб. или 99,6 % к бюджетным назначениям.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7325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Структура  расходов бюджета за 2016 год</a:t>
            </a:r>
            <a:endParaRPr lang="ru-RU" sz="36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40767"/>
          <a:ext cx="8229600" cy="5256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00"/>
                <a:gridCol w="4104456"/>
                <a:gridCol w="1553344"/>
                <a:gridCol w="2057400"/>
              </a:tblGrid>
              <a:tr h="82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Направление расходов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Кассовое исполнение за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2016 г.,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тыс.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руб.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Удельный вес расходов в общем объеме расходов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бюджета,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01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Образование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833 760,3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62,5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бщегосударственные вопросы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106 707,6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8,0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Культура, кинематография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106 902,3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8,0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1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4. 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Здравоохранение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84 998,0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6,4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1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Социальная политика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58 454,5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4,4</a:t>
                      </a:r>
                    </a:p>
                  </a:txBody>
                  <a:tcPr marL="68580" marR="68580" marT="0" marB="0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Жилищно-коммунальное хозяйство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25 706,5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1,9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Межбюджетные трансферты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29 188,4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2,2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8.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Физическая культура и спорт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33 651,3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2,5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9.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Национальная экономика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32 946,5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2,5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32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10.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Обслуживание государственного и муниципального долга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12 508,9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0,9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77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11.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Национальную безопасность и правоохранительную деятельность.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8 789,7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0,7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1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Всего: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1 333</a:t>
                      </a:r>
                      <a:r>
                        <a:rPr lang="ru-RU" sz="14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614,0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100,0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48011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+mn-lt"/>
              </a:rPr>
              <a:t>Муниципальные программы</a:t>
            </a:r>
            <a:endParaRPr lang="ru-RU" b="1" dirty="0"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754461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958</Words>
  <Application>Microsoft Office PowerPoint</Application>
  <PresentationFormat>Экран (4:3)</PresentationFormat>
  <Paragraphs>244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Поток</vt:lpstr>
      <vt:lpstr>1_Поток</vt:lpstr>
      <vt:lpstr>Отчет об исполнении бюджета МО Мостовский район за 2016 год</vt:lpstr>
      <vt:lpstr>Доходы бюджета МО Мостовский район за 2016 год</vt:lpstr>
      <vt:lpstr>Структура доходов бюджета  МО Мостовский район за 2016 год</vt:lpstr>
      <vt:lpstr>Структура налоговых и неналоговых доходов  за 2016 год</vt:lpstr>
      <vt:lpstr>Структура безвозмездных поступлений за 2016 год</vt:lpstr>
      <vt:lpstr>Мероприятия по вовлечению задолженности в консолидированный бюджет края по МО Мостовский район</vt:lpstr>
      <vt:lpstr>Исполнение бюджета по расходам</vt:lpstr>
      <vt:lpstr>Структура  расходов бюджета за 2016 год</vt:lpstr>
      <vt:lpstr>Муниципальные программы</vt:lpstr>
      <vt:lpstr>МП «"Развитие здравоохранения« тыс.рублей  </vt:lpstr>
      <vt:lpstr>Численность работников здравоохранения чел.</vt:lpstr>
      <vt:lpstr>МП «Развитие образования» (тыс.рублей)</vt:lpstr>
      <vt:lpstr>Презентация PowerPoint</vt:lpstr>
      <vt:lpstr>Презентация PowerPoint</vt:lpstr>
      <vt:lpstr>МП «Развитие культуры»</vt:lpstr>
      <vt:lpstr>Реализация подпрограмм МП</vt:lpstr>
      <vt:lpstr>Презентация PowerPoint</vt:lpstr>
      <vt:lpstr>Презентация PowerPoint</vt:lpstr>
      <vt:lpstr>Презентация PowerPoint</vt:lpstr>
      <vt:lpstr>Непрограммные расходы МО</vt:lpstr>
      <vt:lpstr>Межбюджетные трансферты  (дотации на выравнивание бюджетной обеспеченности поселений)</vt:lpstr>
      <vt:lpstr>РЕЗЕРВНЫЙ ФОНД </vt:lpstr>
      <vt:lpstr>Источники финансирования дефицита бюджета</vt:lpstr>
      <vt:lpstr>Спасибо за внимание!</vt:lpstr>
    </vt:vector>
  </TitlesOfParts>
  <Company>Финансовое управление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бюджета МО Мостовский район за 2015 год</dc:title>
  <dc:creator>С.Б. Пинчук</dc:creator>
  <cp:lastModifiedBy>С.Б. Пинчук</cp:lastModifiedBy>
  <cp:revision>40</cp:revision>
  <dcterms:created xsi:type="dcterms:W3CDTF">2016-04-18T07:48:36Z</dcterms:created>
  <dcterms:modified xsi:type="dcterms:W3CDTF">2017-03-06T07:51:33Z</dcterms:modified>
</cp:coreProperties>
</file>