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36" r:id="rId1"/>
  </p:sldMasterIdLst>
  <p:notesMasterIdLst>
    <p:notesMasterId r:id="rId39"/>
  </p:notesMasterIdLst>
  <p:sldIdLst>
    <p:sldId id="318" r:id="rId2"/>
    <p:sldId id="256" r:id="rId3"/>
    <p:sldId id="266" r:id="rId4"/>
    <p:sldId id="319" r:id="rId5"/>
    <p:sldId id="258" r:id="rId6"/>
    <p:sldId id="320" r:id="rId7"/>
    <p:sldId id="322" r:id="rId8"/>
    <p:sldId id="323" r:id="rId9"/>
    <p:sldId id="324" r:id="rId10"/>
    <p:sldId id="325" r:id="rId11"/>
    <p:sldId id="298" r:id="rId12"/>
    <p:sldId id="264" r:id="rId13"/>
    <p:sldId id="267" r:id="rId14"/>
    <p:sldId id="268" r:id="rId15"/>
    <p:sldId id="299" r:id="rId16"/>
    <p:sldId id="271" r:id="rId17"/>
    <p:sldId id="328" r:id="rId18"/>
    <p:sldId id="273" r:id="rId19"/>
    <p:sldId id="329" r:id="rId20"/>
    <p:sldId id="303" r:id="rId21"/>
    <p:sldId id="330" r:id="rId22"/>
    <p:sldId id="304" r:id="rId23"/>
    <p:sldId id="307" r:id="rId24"/>
    <p:sldId id="331" r:id="rId25"/>
    <p:sldId id="289" r:id="rId26"/>
    <p:sldId id="332" r:id="rId27"/>
    <p:sldId id="290" r:id="rId28"/>
    <p:sldId id="333" r:id="rId29"/>
    <p:sldId id="285" r:id="rId30"/>
    <p:sldId id="334" r:id="rId31"/>
    <p:sldId id="314" r:id="rId32"/>
    <p:sldId id="316" r:id="rId33"/>
    <p:sldId id="275" r:id="rId34"/>
    <p:sldId id="317" r:id="rId35"/>
    <p:sldId id="276" r:id="rId36"/>
    <p:sldId id="327" r:id="rId37"/>
    <p:sldId id="278" r:id="rId38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E211FBA4-8B07-47A7-9696-98F6E07D52AC}">
          <p14:sldIdLst>
            <p14:sldId id="318"/>
            <p14:sldId id="256"/>
            <p14:sldId id="266"/>
            <p14:sldId id="319"/>
            <p14:sldId id="258"/>
            <p14:sldId id="320"/>
            <p14:sldId id="322"/>
            <p14:sldId id="323"/>
            <p14:sldId id="324"/>
            <p14:sldId id="325"/>
            <p14:sldId id="298"/>
            <p14:sldId id="264"/>
            <p14:sldId id="267"/>
            <p14:sldId id="268"/>
            <p14:sldId id="299"/>
            <p14:sldId id="271"/>
            <p14:sldId id="328"/>
            <p14:sldId id="273"/>
            <p14:sldId id="329"/>
            <p14:sldId id="303"/>
            <p14:sldId id="330"/>
            <p14:sldId id="304"/>
            <p14:sldId id="307"/>
            <p14:sldId id="331"/>
            <p14:sldId id="289"/>
            <p14:sldId id="332"/>
            <p14:sldId id="290"/>
            <p14:sldId id="333"/>
            <p14:sldId id="285"/>
            <p14:sldId id="334"/>
            <p14:sldId id="314"/>
            <p14:sldId id="316"/>
            <p14:sldId id="275"/>
            <p14:sldId id="317"/>
            <p14:sldId id="276"/>
            <p14:sldId id="327"/>
            <p14:sldId id="278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F285"/>
    <a:srgbClr val="96E6EE"/>
    <a:srgbClr val="FF66FF"/>
    <a:srgbClr val="1F0826"/>
    <a:srgbClr val="CC99FF"/>
    <a:srgbClr val="9AF185"/>
    <a:srgbClr val="88DD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85" autoAdjust="0"/>
    <p:restoredTop sz="94692" autoAdjust="0"/>
  </p:normalViewPr>
  <p:slideViewPr>
    <p:cSldViewPr>
      <p:cViewPr>
        <p:scale>
          <a:sx n="81" d="100"/>
          <a:sy n="81" d="100"/>
        </p:scale>
        <p:origin x="-1494" y="-1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29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1547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55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6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60000"/>
                  </a:schemeClr>
                </a:gs>
                <a:gs pos="33000">
                  <a:schemeClr val="accent4">
                    <a:tint val="86500"/>
                  </a:schemeClr>
                </a:gs>
                <a:gs pos="46750">
                  <a:schemeClr val="accent4">
                    <a:tint val="71000"/>
                    <a:satMod val="112000"/>
                  </a:schemeClr>
                </a:gs>
                <a:gs pos="53000">
                  <a:schemeClr val="accent4">
                    <a:tint val="71000"/>
                    <a:satMod val="112000"/>
                  </a:schemeClr>
                </a:gs>
                <a:gs pos="68000">
                  <a:schemeClr val="accent4">
                    <a:tint val="86000"/>
                  </a:schemeClr>
                </a:gs>
                <a:gs pos="100000">
                  <a:schemeClr val="accent4">
                    <a:shade val="60000"/>
                  </a:schemeClr>
                </a:gs>
              </a:gsLst>
              <a:lin ang="8350000" scaled="1"/>
            </a:gradFill>
            <a:ln w="9525" cap="flat" cmpd="sng" algn="ctr">
              <a:solidFill>
                <a:schemeClr val="accent4">
                  <a:shade val="48000"/>
                  <a:satMod val="110000"/>
                </a:schemeClr>
              </a:solidFill>
              <a:prstDash val="solid"/>
            </a:ln>
            <a:effectLst>
              <a:outerShdw blurRad="190500" dist="228600" dir="2700000" sy="90000" rotWithShape="0">
                <a:srgbClr val="000000">
                  <a:alpha val="25500"/>
                </a:srgbClr>
              </a:outerShdw>
            </a:effectLst>
          </c:spPr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5DB-48E1-8C9C-E9FB454858BB}"/>
                </c:ext>
              </c:extLst>
            </c:dLbl>
            <c:dLbl>
              <c:idx val="1"/>
              <c:layout>
                <c:manualLayout>
                  <c:x val="2.3998287456292209E-2"/>
                  <c:y val="6.7463188767429286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5DB-48E1-8C9C-E9FB454858BB}"/>
                </c:ext>
              </c:extLst>
            </c:dLbl>
            <c:dLbl>
              <c:idx val="2"/>
              <c:layout>
                <c:manualLayout>
                  <c:x val="3.4283267794703257E-3"/>
                  <c:y val="1.83992640294388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5DB-48E1-8C9C-E9FB454858B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>
                    <a:solidFill>
                      <a:schemeClr val="accent4">
                        <a:lumMod val="50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 formatCode="0.0">
                  <c:v>1242</c:v>
                </c:pt>
                <c:pt idx="1">
                  <c:v>1105.0999999999999</c:v>
                </c:pt>
                <c:pt idx="2">
                  <c:v>1165.2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D5DB-48E1-8C9C-E9FB454858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00336384"/>
        <c:axId val="100337920"/>
        <c:axId val="0"/>
      </c:bar3DChart>
      <c:catAx>
        <c:axId val="1003363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2400">
                <a:solidFill>
                  <a:schemeClr val="accent4">
                    <a:lumMod val="50000"/>
                  </a:schemeClr>
                </a:solidFill>
              </a:defRPr>
            </a:pPr>
            <a:endParaRPr lang="ru-RU"/>
          </a:p>
        </c:txPr>
        <c:crossAx val="100337920"/>
        <c:crosses val="autoZero"/>
        <c:auto val="1"/>
        <c:lblAlgn val="ctr"/>
        <c:lblOffset val="100"/>
        <c:noMultiLvlLbl val="0"/>
      </c:catAx>
      <c:valAx>
        <c:axId val="100337920"/>
        <c:scaling>
          <c:orientation val="minMax"/>
        </c:scaling>
        <c:delete val="1"/>
        <c:axPos val="l"/>
        <c:majorGridlines/>
        <c:numFmt formatCode="0%" sourceLinked="1"/>
        <c:majorTickMark val="out"/>
        <c:minorTickMark val="none"/>
        <c:tickLblPos val="none"/>
        <c:crossAx val="100336384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2400">
              <a:solidFill>
                <a:schemeClr val="accent4">
                  <a:lumMod val="50000"/>
                </a:schemeClr>
              </a:solidFill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8518518518518556E-2"/>
          <c:y val="2.1577882670263077E-2"/>
          <c:w val="0.7848332847282975"/>
          <c:h val="0.8658756192225830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gradFill rotWithShape="1">
              <a:gsLst>
                <a:gs pos="20000">
                  <a:schemeClr val="accent1">
                    <a:tint val="9000"/>
                  </a:schemeClr>
                </a:gs>
                <a:gs pos="100000">
                  <a:schemeClr val="accent1">
                    <a:tint val="70000"/>
                    <a:satMod val="100000"/>
                  </a:schemeClr>
                </a:gs>
              </a:gsLst>
              <a:path path="circle">
                <a:fillToRect l="-15000" t="-15000" r="115000" b="115000"/>
              </a:path>
            </a:gradFill>
            <a:ln w="9525" cap="flat" cmpd="sng" algn="ctr">
              <a:solidFill>
                <a:schemeClr val="accent1">
                  <a:shade val="48000"/>
                  <a:satMod val="110000"/>
                </a:schemeClr>
              </a:solidFill>
              <a:prstDash val="solid"/>
            </a:ln>
            <a:effectLst>
              <a:outerShdw blurRad="130000" dist="101600" dir="2700000" algn="tl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6.1728395061728392E-3"/>
                  <c:y val="-5.12474713418745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7C7-4E3A-B043-941EE0760A53}"/>
                </c:ext>
              </c:extLst>
            </c:dLbl>
            <c:dLbl>
              <c:idx val="1"/>
              <c:layout>
                <c:manualLayout>
                  <c:x val="1.388888888888893E-2"/>
                  <c:y val="-6.47336480107890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7C7-4E3A-B043-941EE0760A53}"/>
                </c:ext>
              </c:extLst>
            </c:dLbl>
            <c:dLbl>
              <c:idx val="2"/>
              <c:layout>
                <c:manualLayout>
                  <c:x val="6.1728395061727828E-3"/>
                  <c:y val="-8.90087660148348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7C7-4E3A-B043-941EE0760A53}"/>
                </c:ext>
              </c:extLst>
            </c:dLbl>
            <c:dLbl>
              <c:idx val="3"/>
              <c:layout>
                <c:manualLayout>
                  <c:x val="2.3148148148148147E-2"/>
                  <c:y val="-8.90087660148348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7C7-4E3A-B043-941EE0760A5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solidFill>
                      <a:schemeClr val="accent1">
                        <a:lumMod val="75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Лист1!$B$2:$B$5</c:f>
              <c:numCache>
                <c:formatCode>#,##0.00</c:formatCode>
                <c:ptCount val="4"/>
                <c:pt idx="0">
                  <c:v>14400.6</c:v>
                </c:pt>
                <c:pt idx="1">
                  <c:v>20483.599999999999</c:v>
                </c:pt>
                <c:pt idx="2">
                  <c:v>22049.599999999999</c:v>
                </c:pt>
                <c:pt idx="3">
                  <c:v>21260.1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87C7-4E3A-B043-941EE0760A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99301632"/>
        <c:axId val="99311616"/>
        <c:axId val="0"/>
      </c:bar3DChart>
      <c:catAx>
        <c:axId val="993016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2">
                    <a:lumMod val="50000"/>
                  </a:schemeClr>
                </a:solidFill>
              </a:defRPr>
            </a:pPr>
            <a:endParaRPr lang="ru-RU"/>
          </a:p>
        </c:txPr>
        <c:crossAx val="99311616"/>
        <c:crosses val="autoZero"/>
        <c:auto val="1"/>
        <c:lblAlgn val="ctr"/>
        <c:lblOffset val="100"/>
        <c:noMultiLvlLbl val="0"/>
      </c:catAx>
      <c:valAx>
        <c:axId val="99311616"/>
        <c:scaling>
          <c:orientation val="minMax"/>
        </c:scaling>
        <c:delete val="1"/>
        <c:axPos val="l"/>
        <c:numFmt formatCode="#,##0.00" sourceLinked="1"/>
        <c:majorTickMark val="out"/>
        <c:minorTickMark val="none"/>
        <c:tickLblPos val="none"/>
        <c:crossAx val="99301632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>
              <a:solidFill>
                <a:schemeClr val="accent1">
                  <a:lumMod val="75000"/>
                </a:schemeClr>
              </a:solidFill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1"/>
    </mc:Choice>
    <mc:Fallback>
      <c:style val="31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1.8518518518518556E-2"/>
                  <c:y val="-4.85502360080918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C5B-4C98-BFAA-CA8E563CA21D}"/>
                </c:ext>
              </c:extLst>
            </c:dLbl>
            <c:dLbl>
              <c:idx val="1"/>
              <c:layout>
                <c:manualLayout>
                  <c:x val="-1.5432098765432143E-3"/>
                  <c:y val="-3.23668240053944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C5B-4C98-BFAA-CA8E563CA21D}"/>
                </c:ext>
              </c:extLst>
            </c:dLbl>
            <c:dLbl>
              <c:idx val="2"/>
              <c:layout>
                <c:manualLayout>
                  <c:x val="-5.6583708480089291E-17"/>
                  <c:y val="-4.58530006743088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C5B-4C98-BFAA-CA8E563CA21D}"/>
                </c:ext>
              </c:extLst>
            </c:dLbl>
            <c:dLbl>
              <c:idx val="3"/>
              <c:layout>
                <c:manualLayout>
                  <c:x val="7.7160493827160767E-3"/>
                  <c:y val="-4.85502360080918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C5B-4C98-BFAA-CA8E563CA21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tx2">
                        <a:lumMod val="50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Лист1!$B$2:$B$5</c:f>
              <c:numCache>
                <c:formatCode>#,##0.00</c:formatCode>
                <c:ptCount val="4"/>
                <c:pt idx="0">
                  <c:v>12702.6</c:v>
                </c:pt>
                <c:pt idx="1">
                  <c:v>11273.2</c:v>
                </c:pt>
                <c:pt idx="2">
                  <c:v>6433.2</c:v>
                </c:pt>
                <c:pt idx="3">
                  <c:v>5933.2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2C5B-4C98-BFAA-CA8E563CA2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9489280"/>
        <c:axId val="99490816"/>
        <c:axId val="0"/>
      </c:bar3DChart>
      <c:catAx>
        <c:axId val="994892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tx2">
                    <a:lumMod val="50000"/>
                  </a:schemeClr>
                </a:solidFill>
              </a:defRPr>
            </a:pPr>
            <a:endParaRPr lang="ru-RU"/>
          </a:p>
        </c:txPr>
        <c:crossAx val="99490816"/>
        <c:crosses val="autoZero"/>
        <c:auto val="1"/>
        <c:lblAlgn val="ctr"/>
        <c:lblOffset val="100"/>
        <c:noMultiLvlLbl val="0"/>
      </c:catAx>
      <c:valAx>
        <c:axId val="99490816"/>
        <c:scaling>
          <c:orientation val="minMax"/>
        </c:scaling>
        <c:delete val="1"/>
        <c:axPos val="l"/>
        <c:numFmt formatCode="#,##0.00" sourceLinked="1"/>
        <c:majorTickMark val="out"/>
        <c:minorTickMark val="none"/>
        <c:tickLblPos val="none"/>
        <c:crossAx val="9948928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>
              <a:solidFill>
                <a:schemeClr val="tx2">
                  <a:lumMod val="50000"/>
                </a:schemeClr>
              </a:solidFill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gradFill rotWithShape="1">
                <a:gsLst>
                  <a:gs pos="0">
                    <a:schemeClr val="accent5">
                      <a:shade val="60000"/>
                    </a:schemeClr>
                  </a:gs>
                  <a:gs pos="33000">
                    <a:schemeClr val="accent5">
                      <a:tint val="86500"/>
                    </a:schemeClr>
                  </a:gs>
                  <a:gs pos="46750">
                    <a:schemeClr val="accent5">
                      <a:tint val="71000"/>
                      <a:satMod val="112000"/>
                    </a:schemeClr>
                  </a:gs>
                  <a:gs pos="53000">
                    <a:schemeClr val="accent5">
                      <a:tint val="71000"/>
                      <a:satMod val="112000"/>
                    </a:schemeClr>
                  </a:gs>
                  <a:gs pos="68000">
                    <a:schemeClr val="accent5">
                      <a:tint val="86000"/>
                    </a:schemeClr>
                  </a:gs>
                  <a:gs pos="100000">
                    <a:schemeClr val="accent5">
                      <a:shade val="60000"/>
                    </a:schemeClr>
                  </a:gs>
                </a:gsLst>
                <a:lin ang="8350000" scaled="1"/>
              </a:gradFill>
              <a:ln w="9525" cap="flat" cmpd="sng" algn="ctr">
                <a:solidFill>
                  <a:schemeClr val="accent5">
                    <a:shade val="48000"/>
                    <a:satMod val="110000"/>
                  </a:schemeClr>
                </a:solidFill>
                <a:prstDash val="solid"/>
              </a:ln>
              <a:effectLst>
                <a:outerShdw blurRad="190500" dist="228600" dir="2700000" sy="90000" rotWithShape="0">
                  <a:srgbClr val="000000">
                    <a:alpha val="255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FF57-4F3A-8BBB-17DDBD1547B6}"/>
              </c:ext>
            </c:extLst>
          </c:dPt>
          <c:dPt>
            <c:idx val="1"/>
            <c:invertIfNegative val="0"/>
            <c:bubble3D val="0"/>
            <c:spPr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8350000" scaled="0"/>
              </a:gradFill>
              <a:ln w="9525" cap="flat" cmpd="sng" algn="ctr">
                <a:solidFill>
                  <a:schemeClr val="accent2">
                    <a:shade val="48000"/>
                    <a:satMod val="110000"/>
                  </a:schemeClr>
                </a:solidFill>
                <a:prstDash val="solid"/>
              </a:ln>
              <a:effectLst>
                <a:outerShdw blurRad="190500" dist="228600" dir="2700000" sy="90000" rotWithShape="0">
                  <a:srgbClr val="000000">
                    <a:alpha val="255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F57-4F3A-8BBB-17DDBD1547B6}"/>
              </c:ext>
            </c:extLst>
          </c:dPt>
          <c:dPt>
            <c:idx val="2"/>
            <c:invertIfNegative val="0"/>
            <c:bubble3D val="0"/>
            <c:spPr>
              <a:gradFill>
                <a:gsLst>
                  <a:gs pos="0">
                    <a:srgbClr val="8488C4"/>
                  </a:gs>
                  <a:gs pos="53000">
                    <a:srgbClr val="D4DEFF"/>
                  </a:gs>
                  <a:gs pos="83000">
                    <a:srgbClr val="D4DEFF"/>
                  </a:gs>
                  <a:gs pos="100000">
                    <a:srgbClr val="96AB94"/>
                  </a:gs>
                </a:gsLst>
                <a:lin ang="8350000" scaled="0"/>
              </a:gra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FF57-4F3A-8BBB-17DDBD1547B6}"/>
              </c:ext>
            </c:extLst>
          </c:dPt>
          <c:dPt>
            <c:idx val="3"/>
            <c:invertIfNegative val="0"/>
            <c:bubble3D val="0"/>
            <c:spPr>
              <a:gradFill rotWithShape="1">
                <a:gsLst>
                  <a:gs pos="0">
                    <a:schemeClr val="accent4">
                      <a:shade val="60000"/>
                    </a:schemeClr>
                  </a:gs>
                  <a:gs pos="33000">
                    <a:schemeClr val="accent4">
                      <a:tint val="86500"/>
                    </a:schemeClr>
                  </a:gs>
                  <a:gs pos="46750">
                    <a:schemeClr val="accent4">
                      <a:tint val="71000"/>
                      <a:satMod val="112000"/>
                    </a:schemeClr>
                  </a:gs>
                  <a:gs pos="53000">
                    <a:schemeClr val="accent4">
                      <a:tint val="71000"/>
                      <a:satMod val="112000"/>
                    </a:schemeClr>
                  </a:gs>
                  <a:gs pos="68000">
                    <a:schemeClr val="accent4">
                      <a:tint val="86000"/>
                    </a:schemeClr>
                  </a:gs>
                  <a:gs pos="100000">
                    <a:schemeClr val="accent4">
                      <a:shade val="60000"/>
                    </a:schemeClr>
                  </a:gs>
                </a:gsLst>
                <a:lin ang="8350000" scaled="1"/>
              </a:gradFill>
              <a:ln w="9525" cap="flat" cmpd="sng" algn="ctr">
                <a:solidFill>
                  <a:schemeClr val="accent4">
                    <a:shade val="48000"/>
                    <a:satMod val="110000"/>
                  </a:schemeClr>
                </a:solidFill>
                <a:prstDash val="solid"/>
              </a:ln>
              <a:effectLst>
                <a:outerShdw blurRad="190500" dist="228600" dir="2700000" sy="90000" rotWithShape="0">
                  <a:srgbClr val="000000">
                    <a:alpha val="255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F57-4F3A-8BBB-17DDBD1547B6}"/>
              </c:ext>
            </c:extLst>
          </c:dPt>
          <c:dLbls>
            <c:dLbl>
              <c:idx val="0"/>
              <c:layout>
                <c:manualLayout>
                  <c:x val="-1.388888888888893E-2"/>
                  <c:y val="-3.23668240053944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F57-4F3A-8BBB-17DDBD1547B6}"/>
                </c:ext>
              </c:extLst>
            </c:dLbl>
            <c:dLbl>
              <c:idx val="1"/>
              <c:layout>
                <c:manualLayout>
                  <c:x val="-1.388888888888893E-2"/>
                  <c:y val="-3.23668240053944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F57-4F3A-8BBB-17DDBD1547B6}"/>
                </c:ext>
              </c:extLst>
            </c:dLbl>
            <c:dLbl>
              <c:idx val="2"/>
              <c:layout>
                <c:manualLayout>
                  <c:x val="1.0802469135802479E-2"/>
                  <c:y val="-8.091706001348626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F57-4F3A-8BBB-17DDBD1547B6}"/>
                </c:ext>
              </c:extLst>
            </c:dLbl>
            <c:dLbl>
              <c:idx val="3"/>
              <c:layout>
                <c:manualLayout>
                  <c:x val="-2.3148148148148147E-2"/>
                  <c:y val="-7.82198246797033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F57-4F3A-8BBB-17DDBD1547B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>
                    <a:solidFill>
                      <a:schemeClr val="tx2">
                        <a:lumMod val="50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Лист1!$B$2:$B$5</c:f>
              <c:numCache>
                <c:formatCode>#,##0.00</c:formatCode>
                <c:ptCount val="4"/>
                <c:pt idx="0">
                  <c:v>157481.5</c:v>
                </c:pt>
                <c:pt idx="1">
                  <c:v>115864.6</c:v>
                </c:pt>
                <c:pt idx="2">
                  <c:v>54073.9</c:v>
                </c:pt>
                <c:pt idx="3">
                  <c:v>54098.9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FF57-4F3A-8BBB-17DDBD1547B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99560064"/>
        <c:axId val="99651968"/>
        <c:axId val="0"/>
      </c:bar3DChart>
      <c:catAx>
        <c:axId val="995600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400">
                <a:solidFill>
                  <a:schemeClr val="tx2">
                    <a:lumMod val="50000"/>
                  </a:schemeClr>
                </a:solidFill>
              </a:defRPr>
            </a:pPr>
            <a:endParaRPr lang="ru-RU"/>
          </a:p>
        </c:txPr>
        <c:crossAx val="99651968"/>
        <c:crosses val="autoZero"/>
        <c:auto val="1"/>
        <c:lblAlgn val="ctr"/>
        <c:lblOffset val="100"/>
        <c:noMultiLvlLbl val="0"/>
      </c:catAx>
      <c:valAx>
        <c:axId val="99651968"/>
        <c:scaling>
          <c:orientation val="minMax"/>
        </c:scaling>
        <c:delete val="1"/>
        <c:axPos val="l"/>
        <c:numFmt formatCode="#,##0.00" sourceLinked="1"/>
        <c:majorTickMark val="out"/>
        <c:minorTickMark val="none"/>
        <c:tickLblPos val="none"/>
        <c:crossAx val="9956006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-8.68791720296745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BCA-466D-9D4F-036C9D50CF2D}"/>
                </c:ext>
              </c:extLst>
            </c:dLbl>
            <c:dLbl>
              <c:idx val="1"/>
              <c:layout>
                <c:manualLayout>
                  <c:x val="1.5432098765432163E-3"/>
                  <c:y val="-9.21445763951093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BCA-466D-9D4F-036C9D50CF2D}"/>
                </c:ext>
              </c:extLst>
            </c:dLbl>
            <c:dLbl>
              <c:idx val="2"/>
              <c:layout>
                <c:manualLayout>
                  <c:x val="3.0864197530864309E-3"/>
                  <c:y val="-0.1237370025877182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BCA-466D-9D4F-036C9D50CF2D}"/>
                </c:ext>
              </c:extLst>
            </c:dLbl>
            <c:dLbl>
              <c:idx val="3"/>
              <c:layout>
                <c:manualLayout>
                  <c:x val="6.6358024691358028E-2"/>
                  <c:y val="-2.10616174617394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BCA-466D-9D4F-036C9D50CF2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accent3">
                        <a:lumMod val="50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Лист1!$B$2:$B$5</c:f>
              <c:numCache>
                <c:formatCode>#,##0.00</c:formatCode>
                <c:ptCount val="4"/>
                <c:pt idx="0">
                  <c:v>33518.800000000003</c:v>
                </c:pt>
                <c:pt idx="1">
                  <c:v>32880.5</c:v>
                </c:pt>
                <c:pt idx="2">
                  <c:v>32880.5</c:v>
                </c:pt>
                <c:pt idx="3">
                  <c:v>27166.9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3BCA-466D-9D4F-036C9D50CF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99750272"/>
        <c:axId val="99751808"/>
        <c:axId val="0"/>
      </c:bar3DChart>
      <c:catAx>
        <c:axId val="997502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2">
                    <a:lumMod val="50000"/>
                  </a:schemeClr>
                </a:solidFill>
              </a:defRPr>
            </a:pPr>
            <a:endParaRPr lang="ru-RU"/>
          </a:p>
        </c:txPr>
        <c:crossAx val="99751808"/>
        <c:crosses val="autoZero"/>
        <c:auto val="1"/>
        <c:lblAlgn val="ctr"/>
        <c:lblOffset val="100"/>
        <c:noMultiLvlLbl val="0"/>
      </c:catAx>
      <c:valAx>
        <c:axId val="99751808"/>
        <c:scaling>
          <c:orientation val="minMax"/>
        </c:scaling>
        <c:delete val="1"/>
        <c:axPos val="l"/>
        <c:numFmt formatCode="#,##0.00" sourceLinked="1"/>
        <c:majorTickMark val="out"/>
        <c:minorTickMark val="none"/>
        <c:tickLblPos val="none"/>
        <c:crossAx val="99750272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>
              <a:solidFill>
                <a:schemeClr val="bg2">
                  <a:lumMod val="50000"/>
                </a:schemeClr>
              </a:solidFill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0"/>
    </mc:Choice>
    <mc:Fallback>
      <c:style val="30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5493827160493825E-2"/>
          <c:y val="3.5064059339177341E-2"/>
          <c:w val="0.78483328472829783"/>
          <c:h val="0.8412723729830466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hade val="60000"/>
                  </a:schemeClr>
                </a:gs>
                <a:gs pos="33000">
                  <a:schemeClr val="accent6">
                    <a:tint val="86500"/>
                  </a:schemeClr>
                </a:gs>
                <a:gs pos="46750">
                  <a:schemeClr val="accent6">
                    <a:tint val="71000"/>
                    <a:satMod val="112000"/>
                  </a:schemeClr>
                </a:gs>
                <a:gs pos="53000">
                  <a:schemeClr val="accent6">
                    <a:tint val="71000"/>
                    <a:satMod val="112000"/>
                  </a:schemeClr>
                </a:gs>
                <a:gs pos="68000">
                  <a:schemeClr val="accent6">
                    <a:tint val="86000"/>
                  </a:schemeClr>
                </a:gs>
                <a:gs pos="100000">
                  <a:schemeClr val="accent6">
                    <a:shade val="60000"/>
                  </a:schemeClr>
                </a:gs>
              </a:gsLst>
              <a:lin ang="8350000" scaled="1"/>
            </a:gradFill>
            <a:ln>
              <a:noFill/>
            </a:ln>
            <a:effectLst>
              <a:outerShdw blurRad="190500" dist="228600" dir="2700000" sy="90000" rotWithShape="0">
                <a:srgbClr val="000000">
                  <a:alpha val="25500"/>
                </a:srgbClr>
              </a:outerShdw>
            </a:effectLst>
            <a:scene3d>
              <a:camera prst="orthographicFront" fov="0">
                <a:rot lat="0" lon="0" rev="0"/>
              </a:camera>
              <a:lightRig rig="soft" dir="tl">
                <a:rot lat="0" lon="0" rev="20100000"/>
              </a:lightRig>
            </a:scene3d>
            <a:sp3d>
              <a:bevelT w="50800" h="50800"/>
            </a:sp3d>
          </c:spPr>
          <c:invertIfNegative val="0"/>
          <c:dLbls>
            <c:dLbl>
              <c:idx val="0"/>
              <c:layout>
                <c:manualLayout>
                  <c:x val="-3.0864197530864309E-3"/>
                  <c:y val="-0.1240728253540121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E0A-45D0-B63D-8A975D0EA9DE}"/>
                </c:ext>
              </c:extLst>
            </c:dLbl>
            <c:dLbl>
              <c:idx val="1"/>
              <c:layout>
                <c:manualLayout>
                  <c:x val="4.6296296296296502E-3"/>
                  <c:y val="-4.85502360080918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E0A-45D0-B63D-8A975D0EA9DE}"/>
                </c:ext>
              </c:extLst>
            </c:dLbl>
            <c:spPr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c:spPr>
            <c:txPr>
              <a:bodyPr/>
              <a:lstStyle/>
              <a:p>
                <a:pPr>
                  <a:defRPr sz="200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Лист1!$B$2:$B$5</c:f>
              <c:numCache>
                <c:formatCode>#,##0.00</c:formatCode>
                <c:ptCount val="4"/>
                <c:pt idx="0">
                  <c:v>6044.7</c:v>
                </c:pt>
                <c:pt idx="1">
                  <c:v>4637.3999999999996</c:v>
                </c:pt>
                <c:pt idx="2">
                  <c:v>4137.3999999999996</c:v>
                </c:pt>
                <c:pt idx="3">
                  <c:v>4137.3999999999996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FE0A-45D0-B63D-8A975D0EA9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127994112"/>
        <c:axId val="128008192"/>
        <c:axId val="0"/>
      </c:bar3DChart>
      <c:catAx>
        <c:axId val="1279941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400" b="1">
                <a:solidFill>
                  <a:schemeClr val="bg1"/>
                </a:solidFill>
              </a:defRPr>
            </a:pPr>
            <a:endParaRPr lang="ru-RU"/>
          </a:p>
        </c:txPr>
        <c:crossAx val="128008192"/>
        <c:crosses val="autoZero"/>
        <c:auto val="1"/>
        <c:lblAlgn val="ctr"/>
        <c:lblOffset val="100"/>
        <c:noMultiLvlLbl val="0"/>
      </c:catAx>
      <c:valAx>
        <c:axId val="128008192"/>
        <c:scaling>
          <c:orientation val="minMax"/>
        </c:scaling>
        <c:delete val="1"/>
        <c:axPos val="l"/>
        <c:majorGridlines/>
        <c:numFmt formatCode="#,##0.00" sourceLinked="1"/>
        <c:majorTickMark val="out"/>
        <c:minorTickMark val="none"/>
        <c:tickLblPos val="none"/>
        <c:crossAx val="127994112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7030A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F641-49FF-8588-4C18EE1358C0}"/>
              </c:ext>
            </c:extLst>
          </c:dPt>
          <c:dPt>
            <c:idx val="1"/>
            <c:bubble3D val="0"/>
            <c:spPr>
              <a:solidFill>
                <a:srgbClr val="00B05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641-49FF-8588-4C18EE1358C0}"/>
              </c:ext>
            </c:extLst>
          </c:dPt>
          <c:dLbls>
            <c:dLbl>
              <c:idx val="0"/>
              <c:layout>
                <c:manualLayout>
                  <c:x val="-5.6297025371828464E-2"/>
                  <c:y val="-0.2924463323673873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641-49FF-8588-4C18EE1358C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>
                    <a:solidFill>
                      <a:schemeClr val="accent5">
                        <a:lumMod val="20000"/>
                        <a:lumOff val="80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Краевой бюджет  23 721,4  тыс.руб.</c:v>
                </c:pt>
                <c:pt idx="1">
                  <c:v>Районный бюджет  2 635,7 тыс.руб.</c:v>
                </c:pt>
              </c:strCache>
            </c:strRef>
          </c:cat>
          <c:val>
            <c:numRef>
              <c:f>Лист1!$B$2:$B$3</c:f>
              <c:numCache>
                <c:formatCode>0.0%</c:formatCode>
                <c:ptCount val="2"/>
                <c:pt idx="0">
                  <c:v>0.9</c:v>
                </c:pt>
                <c:pt idx="1">
                  <c:v>0.1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F641-49FF-8588-4C18EE1358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9871767765140602"/>
          <c:y val="0.18089602820469439"/>
          <c:w val="0.26270207543501506"/>
          <c:h val="0.56013204328976141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1.3486176668914362E-2"/>
          <c:w val="0.84026538349372981"/>
          <c:h val="0.77848519440801522"/>
        </c:manualLayout>
      </c:layout>
      <c:bar3DChart>
        <c:barDir val="col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объем муниципального долга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на 1 января 2018 года</c:v>
                </c:pt>
                <c:pt idx="1">
                  <c:v>на 1 января 2019 года</c:v>
                </c:pt>
                <c:pt idx="2">
                  <c:v>на 1 января 2020 года</c:v>
                </c:pt>
                <c:pt idx="3">
                  <c:v>на 1 января 2021 года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107600</c:v>
                </c:pt>
                <c:pt idx="1">
                  <c:v>126080</c:v>
                </c:pt>
                <c:pt idx="2">
                  <c:v>144580</c:v>
                </c:pt>
                <c:pt idx="3">
                  <c:v>157320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FF4-4980-AEBF-59FAA39AD8CC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бюджетные кредиты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на 1 января 2018 года</c:v>
                </c:pt>
                <c:pt idx="1">
                  <c:v>на 1 января 2019 года</c:v>
                </c:pt>
                <c:pt idx="2">
                  <c:v>на 1 января 2020 года</c:v>
                </c:pt>
                <c:pt idx="3">
                  <c:v>на 1 января 2021 года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5600</c:v>
                </c:pt>
                <c:pt idx="1">
                  <c:v>24080</c:v>
                </c:pt>
                <c:pt idx="2">
                  <c:v>19264</c:v>
                </c:pt>
                <c:pt idx="3">
                  <c:v>15411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FF4-4980-AEBF-59FAA39AD8CC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коммерческие кредиты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на 1 января 2018 года</c:v>
                </c:pt>
                <c:pt idx="1">
                  <c:v>на 1 января 2019 года</c:v>
                </c:pt>
                <c:pt idx="2">
                  <c:v>на 1 января 2020 года</c:v>
                </c:pt>
                <c:pt idx="3">
                  <c:v>на 1 января 2021 года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102000</c:v>
                </c:pt>
                <c:pt idx="1">
                  <c:v>102000</c:v>
                </c:pt>
                <c:pt idx="2">
                  <c:v>125316</c:v>
                </c:pt>
                <c:pt idx="3">
                  <c:v>141909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DFF4-4980-AEBF-59FAA39AD8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132027520"/>
        <c:axId val="132029056"/>
        <c:axId val="0"/>
      </c:bar3DChart>
      <c:catAx>
        <c:axId val="1320275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32029056"/>
        <c:crosses val="autoZero"/>
        <c:auto val="1"/>
        <c:lblAlgn val="ctr"/>
        <c:lblOffset val="100"/>
        <c:noMultiLvlLbl val="0"/>
      </c:catAx>
      <c:valAx>
        <c:axId val="132029056"/>
        <c:scaling>
          <c:orientation val="minMax"/>
        </c:scaling>
        <c:delete val="1"/>
        <c:axPos val="l"/>
        <c:majorGridlines/>
        <c:numFmt formatCode="0%" sourceLinked="1"/>
        <c:majorTickMark val="out"/>
        <c:minorTickMark val="none"/>
        <c:tickLblPos val="nextTo"/>
        <c:crossAx val="1320275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1557402546903845"/>
          <c:y val="3.7589478658390907E-2"/>
          <c:w val="0.18442597453096141"/>
          <c:h val="0.8250231229525170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1.6534621153205198E-2"/>
          <c:w val="0.69122314869497936"/>
          <c:h val="0.9834653788467947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0"/>
            <c:bubble3D val="0"/>
            <c:explosion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8B63-47B6-9022-EC6C5FBE9759}"/>
              </c:ext>
            </c:extLst>
          </c:dPt>
          <c:dLbls>
            <c:dLbl>
              <c:idx val="0"/>
              <c:layout>
                <c:manualLayout>
                  <c:x val="-0.16823197763601316"/>
                  <c:y val="-0.2030639068777304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B63-47B6-9022-EC6C5FBE9759}"/>
                </c:ext>
              </c:extLst>
            </c:dLbl>
            <c:dLbl>
              <c:idx val="1"/>
              <c:layout>
                <c:manualLayout>
                  <c:x val="1.8151370120668853E-2"/>
                  <c:y val="2.32207622092168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1AA-4448-8EF2-CF842C7A19B6}"/>
                </c:ext>
              </c:extLst>
            </c:dLbl>
            <c:dLbl>
              <c:idx val="2"/>
              <c:layout>
                <c:manualLayout>
                  <c:x val="3.5973098505624133E-4"/>
                  <c:y val="-9.66698144650594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1AA-4448-8EF2-CF842C7A19B6}"/>
                </c:ext>
              </c:extLst>
            </c:dLbl>
            <c:dLbl>
              <c:idx val="3"/>
              <c:layout>
                <c:manualLayout>
                  <c:x val="1.1332805126915723E-3"/>
                  <c:y val="-5.598840272227816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1AA-4448-8EF2-CF842C7A19B6}"/>
                </c:ext>
              </c:extLst>
            </c:dLbl>
            <c:dLbl>
              <c:idx val="4"/>
              <c:layout>
                <c:manualLayout>
                  <c:x val="2.7820739216110491E-2"/>
                  <c:y val="-1.46603334396536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1AA-4448-8EF2-CF842C7A19B6}"/>
                </c:ext>
              </c:extLst>
            </c:dLbl>
            <c:dLbl>
              <c:idx val="5"/>
              <c:layout>
                <c:manualLayout>
                  <c:x val="1.7786157288566376E-2"/>
                  <c:y val="1.25982865703093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1AA-4448-8EF2-CF842C7A19B6}"/>
                </c:ext>
              </c:extLst>
            </c:dLbl>
            <c:dLbl>
              <c:idx val="6"/>
              <c:layout>
                <c:manualLayout>
                  <c:x val="2.8496224591029847E-2"/>
                  <c:y val="1.00280076407280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F1AA-4448-8EF2-CF842C7A19B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>
                    <a:solidFill>
                      <a:schemeClr val="bg2">
                        <a:lumMod val="75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Лист1!$A$2:$A$8</c:f>
              <c:strCache>
                <c:ptCount val="7"/>
                <c:pt idx="0">
                  <c:v>налог на доходы физических лиц</c:v>
                </c:pt>
                <c:pt idx="1">
                  <c:v>налог на прибыль</c:v>
                </c:pt>
                <c:pt idx="2">
                  <c:v>единый налог на вмененный доход</c:v>
                </c:pt>
                <c:pt idx="3">
                  <c:v>упрощенная система налогообложения</c:v>
                </c:pt>
                <c:pt idx="4">
                  <c:v>арендная плата на землю</c:v>
                </c:pt>
                <c:pt idx="5">
                  <c:v>доходы от продажи земельных участков</c:v>
                </c:pt>
                <c:pt idx="6">
                  <c:v>прочие доходы</c:v>
                </c:pt>
              </c:strCache>
            </c:strRef>
          </c:cat>
          <c:val>
            <c:numRef>
              <c:f>Лист1!$B$2:$B$8</c:f>
              <c:numCache>
                <c:formatCode>0.0%</c:formatCode>
                <c:ptCount val="7"/>
                <c:pt idx="0">
                  <c:v>0.66</c:v>
                </c:pt>
                <c:pt idx="1">
                  <c:v>3.5999999999999997E-2</c:v>
                </c:pt>
                <c:pt idx="2">
                  <c:v>6.4000000000000001E-2</c:v>
                </c:pt>
                <c:pt idx="3">
                  <c:v>2.5000000000000001E-2</c:v>
                </c:pt>
                <c:pt idx="4">
                  <c:v>9.4E-2</c:v>
                </c:pt>
                <c:pt idx="5">
                  <c:v>7.0000000000000007E-2</c:v>
                </c:pt>
                <c:pt idx="6">
                  <c:v>5.0999999999999997E-2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B63-47B6-9022-EC6C5FBE97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59605904144425925"/>
          <c:y val="0"/>
          <c:w val="0.4039409831091475"/>
          <c:h val="1"/>
        </c:manualLayout>
      </c:layout>
      <c:overlay val="0"/>
      <c:txPr>
        <a:bodyPr/>
        <a:lstStyle/>
        <a:p>
          <a:pPr>
            <a:defRPr b="1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1.6259889252071422E-2"/>
          <c:w val="0.68967610038820881"/>
          <c:h val="0.9837401107479277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19"/>
          <c:dLbls>
            <c:dLbl>
              <c:idx val="0"/>
              <c:layout>
                <c:manualLayout>
                  <c:x val="-0.1959681948919256"/>
                  <c:y val="-0.1804504627690940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0AE-4F54-AFEA-EF280B6B7B20}"/>
                </c:ext>
              </c:extLst>
            </c:dLbl>
            <c:dLbl>
              <c:idx val="1"/>
              <c:layout>
                <c:manualLayout>
                  <c:x val="1.1042220380071729E-3"/>
                  <c:y val="-5.90945023202550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0AE-4F54-AFEA-EF280B6B7B20}"/>
                </c:ext>
              </c:extLst>
            </c:dLbl>
            <c:dLbl>
              <c:idx val="2"/>
              <c:layout>
                <c:manualLayout>
                  <c:x val="1.1042220380071729E-3"/>
                  <c:y val="-2.31358908839188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0AE-4F54-AFEA-EF280B6B7B20}"/>
                </c:ext>
              </c:extLst>
            </c:dLbl>
            <c:dLbl>
              <c:idx val="3"/>
              <c:layout>
                <c:manualLayout>
                  <c:x val="1.1042220380071729E-3"/>
                  <c:y val="-4.959748062181125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0AE-4F54-AFEA-EF280B6B7B20}"/>
                </c:ext>
              </c:extLst>
            </c:dLbl>
            <c:dLbl>
              <c:idx val="4"/>
              <c:layout>
                <c:manualLayout>
                  <c:x val="5.6007784510173131E-2"/>
                  <c:y val="-1.29143770350302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0AE-4F54-AFEA-EF280B6B7B20}"/>
                </c:ext>
              </c:extLst>
            </c:dLbl>
            <c:dLbl>
              <c:idx val="5"/>
              <c:layout>
                <c:manualLayout>
                  <c:x val="6.4214137650422509E-3"/>
                  <c:y val="-6.139061471802278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0AE-4F54-AFEA-EF280B6B7B2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>
                    <a:solidFill>
                      <a:schemeClr val="accent5">
                        <a:lumMod val="50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Лист1!$A$2:$A$8</c:f>
              <c:strCache>
                <c:ptCount val="7"/>
                <c:pt idx="0">
                  <c:v>налог на доходы физических лиц</c:v>
                </c:pt>
                <c:pt idx="1">
                  <c:v>налог на прибыль</c:v>
                </c:pt>
                <c:pt idx="2">
                  <c:v>единый налог на вмененный доход</c:v>
                </c:pt>
                <c:pt idx="3">
                  <c:v>упрощенная система налогообложения</c:v>
                </c:pt>
                <c:pt idx="4">
                  <c:v>арендная плата на землю</c:v>
                </c:pt>
                <c:pt idx="5">
                  <c:v>доходы от продажи земельных участков</c:v>
                </c:pt>
                <c:pt idx="6">
                  <c:v>прочие доходы</c:v>
                </c:pt>
              </c:strCache>
            </c:strRef>
          </c:cat>
          <c:val>
            <c:numRef>
              <c:f>Лист1!$B$2:$B$8</c:f>
              <c:numCache>
                <c:formatCode>0.0%</c:formatCode>
                <c:ptCount val="7"/>
                <c:pt idx="0">
                  <c:v>0.68600000000000005</c:v>
                </c:pt>
                <c:pt idx="1">
                  <c:v>3.6999999999999998E-2</c:v>
                </c:pt>
                <c:pt idx="2">
                  <c:v>6.5000000000000002E-2</c:v>
                </c:pt>
                <c:pt idx="3">
                  <c:v>2.5999999999999999E-2</c:v>
                </c:pt>
                <c:pt idx="4">
                  <c:v>9.4E-2</c:v>
                </c:pt>
                <c:pt idx="5">
                  <c:v>4.8000000000000001E-2</c:v>
                </c:pt>
                <c:pt idx="6">
                  <c:v>4.3999999999999997E-2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2F5-4145-B957-A054431319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1565559667159486"/>
          <c:y val="0"/>
          <c:w val="0.38434440332840508"/>
          <c:h val="0.978503670532334"/>
        </c:manualLayout>
      </c:layout>
      <c:overlay val="0"/>
      <c:txPr>
        <a:bodyPr/>
        <a:lstStyle/>
        <a:p>
          <a:pPr>
            <a:defRPr b="1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1.6259889252071422E-2"/>
          <c:w val="0.68967610038820881"/>
          <c:h val="0.9837401107479276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1"/>
          <c:dPt>
            <c:idx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155E-49D3-80BE-8DA25F8C33A6}"/>
              </c:ext>
            </c:extLst>
          </c:dPt>
          <c:dLbls>
            <c:dLbl>
              <c:idx val="1"/>
              <c:layout>
                <c:manualLayout>
                  <c:x val="9.4643459155879231E-4"/>
                  <c:y val="-2.018362338825097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AFC-48AC-BFF5-98374AFC2E7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solidFill>
                      <a:schemeClr val="accent5">
                        <a:lumMod val="50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Лист1!$A$2:$A$8</c:f>
              <c:strCache>
                <c:ptCount val="7"/>
                <c:pt idx="0">
                  <c:v>налог на доходы физических лиц</c:v>
                </c:pt>
                <c:pt idx="1">
                  <c:v>налог на прибыль</c:v>
                </c:pt>
                <c:pt idx="2">
                  <c:v>единый налог на вмененный доход</c:v>
                </c:pt>
                <c:pt idx="3">
                  <c:v>упрощенная система налогообложения</c:v>
                </c:pt>
                <c:pt idx="4">
                  <c:v>арендная плата на землю</c:v>
                </c:pt>
                <c:pt idx="5">
                  <c:v>доходы от продажи земельных участков</c:v>
                </c:pt>
                <c:pt idx="6">
                  <c:v>прочие доходы</c:v>
                </c:pt>
              </c:strCache>
            </c:strRef>
          </c:cat>
          <c:val>
            <c:numRef>
              <c:f>Лист1!$B$2:$B$8</c:f>
              <c:numCache>
                <c:formatCode>0.0%</c:formatCode>
                <c:ptCount val="7"/>
                <c:pt idx="0">
                  <c:v>0.70899999999999996</c:v>
                </c:pt>
                <c:pt idx="1">
                  <c:v>3.7999999999999999E-2</c:v>
                </c:pt>
                <c:pt idx="2">
                  <c:v>6.5000000000000002E-2</c:v>
                </c:pt>
                <c:pt idx="3">
                  <c:v>2.5999999999999999E-2</c:v>
                </c:pt>
                <c:pt idx="4">
                  <c:v>9.2999999999999999E-2</c:v>
                </c:pt>
                <c:pt idx="5">
                  <c:v>2.3E-2</c:v>
                </c:pt>
                <c:pt idx="6">
                  <c:v>4.5999999999999999E-2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55E-49D3-80BE-8DA25F8C33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3863090882622242"/>
          <c:y val="3.4697942058725868E-4"/>
          <c:w val="0.36136909117377763"/>
          <c:h val="0.99965302057941274"/>
        </c:manualLayout>
      </c:layout>
      <c:overlay val="0"/>
      <c:txPr>
        <a:bodyPr/>
        <a:lstStyle/>
        <a:p>
          <a:pPr>
            <a:defRPr b="1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1"/>
          <c:h val="0.882772494975305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80F285"/>
            </a:solidFill>
            <a:ln>
              <a:solidFill>
                <a:schemeClr val="accent1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3200" b="1">
                    <a:solidFill>
                      <a:schemeClr val="accent1">
                        <a:lumMod val="50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942.2</c:v>
                </c:pt>
                <c:pt idx="1">
                  <c:v>805.3</c:v>
                </c:pt>
                <c:pt idx="2">
                  <c:v>863.1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98A-4BF1-B715-D5B82F589B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1728128"/>
        <c:axId val="131729664"/>
      </c:barChart>
      <c:catAx>
        <c:axId val="131728128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2400" b="1">
                <a:solidFill>
                  <a:schemeClr val="accent1">
                    <a:lumMod val="50000"/>
                  </a:schemeClr>
                </a:solidFill>
              </a:defRPr>
            </a:pPr>
            <a:endParaRPr lang="ru-RU"/>
          </a:p>
        </c:txPr>
        <c:crossAx val="131729664"/>
        <c:crosses val="autoZero"/>
        <c:auto val="1"/>
        <c:lblAlgn val="ctr"/>
        <c:lblOffset val="100"/>
        <c:noMultiLvlLbl val="0"/>
      </c:catAx>
      <c:valAx>
        <c:axId val="131729664"/>
        <c:scaling>
          <c:orientation val="minMax"/>
        </c:scaling>
        <c:delete val="1"/>
        <c:axPos val="b"/>
        <c:majorGridlines/>
        <c:numFmt formatCode="General" sourceLinked="1"/>
        <c:majorTickMark val="out"/>
        <c:minorTickMark val="none"/>
        <c:tickLblPos val="none"/>
        <c:crossAx val="13172812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</c:rich>
      </c:tx>
      <c:layout/>
      <c:overlay val="0"/>
    </c:title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"/>
          <c:w val="1"/>
          <c:h val="0.9112188197994584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>
              <a:solidFill>
                <a:schemeClr val="accent6">
                  <a:lumMod val="60000"/>
                  <a:lumOff val="40000"/>
                </a:schemeClr>
              </a:solidFill>
            </a:ln>
          </c:spPr>
          <c:invertIfNegative val="0"/>
          <c:dPt>
            <c:idx val="0"/>
            <c:invertIfNegative val="0"/>
            <c:bubble3D val="0"/>
            <c:spPr>
              <a:gradFill>
                <a:gsLst>
                  <a:gs pos="0">
                    <a:srgbClr val="8488C4"/>
                  </a:gs>
                  <a:gs pos="53000">
                    <a:srgbClr val="D4DEFF"/>
                  </a:gs>
                  <a:gs pos="83000">
                    <a:srgbClr val="D4DEFF"/>
                  </a:gs>
                  <a:gs pos="100000">
                    <a:srgbClr val="96AB94"/>
                  </a:gs>
                </a:gsLst>
                <a:lin ang="8352000" scaled="0"/>
              </a:gra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BC06-4987-AA1A-4F1FE47B883A}"/>
              </c:ext>
            </c:extLst>
          </c:dPt>
          <c:dPt>
            <c:idx val="1"/>
            <c:invertIfNegative val="0"/>
            <c:bubble3D val="0"/>
            <c:spPr>
              <a:gradFill>
                <a:gsLst>
                  <a:gs pos="0">
                    <a:srgbClr val="DCEBF5"/>
                  </a:gs>
                  <a:gs pos="8000">
                    <a:srgbClr val="83A7C3"/>
                  </a:gs>
                  <a:gs pos="13000">
                    <a:srgbClr val="768FB9"/>
                  </a:gs>
                  <a:gs pos="21001">
                    <a:srgbClr val="83A7C3"/>
                  </a:gs>
                  <a:gs pos="52000">
                    <a:srgbClr val="FFFFFF"/>
                  </a:gs>
                  <a:gs pos="56000">
                    <a:srgbClr val="9C6563"/>
                  </a:gs>
                  <a:gs pos="58000">
                    <a:srgbClr val="80302D"/>
                  </a:gs>
                  <a:gs pos="71001">
                    <a:srgbClr val="C0524E"/>
                  </a:gs>
                  <a:gs pos="94000">
                    <a:srgbClr val="EBDAD4"/>
                  </a:gs>
                  <a:gs pos="100000">
                    <a:srgbClr val="55261C"/>
                  </a:gs>
                </a:gsLst>
                <a:lin ang="8352000" scaled="0"/>
              </a:gra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C06-4987-AA1A-4F1FE47B883A}"/>
              </c:ext>
            </c:extLst>
          </c:dPt>
          <c:dPt>
            <c:idx val="2"/>
            <c:invertIfNegative val="0"/>
            <c:bubble3D val="0"/>
            <c:spPr>
              <a:gradFill>
                <a:gsLst>
                  <a:gs pos="0">
                    <a:srgbClr val="D6B19C"/>
                  </a:gs>
                  <a:gs pos="30000">
                    <a:srgbClr val="D49E6C"/>
                  </a:gs>
                  <a:gs pos="70000">
                    <a:srgbClr val="A65528"/>
                  </a:gs>
                  <a:gs pos="100000">
                    <a:srgbClr val="663012"/>
                  </a:gs>
                </a:gsLst>
                <a:lin ang="8352000" scaled="0"/>
              </a:gra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BC06-4987-AA1A-4F1FE47B883A}"/>
              </c:ext>
            </c:extLst>
          </c:dPt>
          <c:dLbls>
            <c:spPr>
              <a:solidFill>
                <a:schemeClr val="accent3">
                  <a:lumMod val="40000"/>
                  <a:lumOff val="60000"/>
                </a:schemeClr>
              </a:solidFill>
            </c:spPr>
            <c:txPr>
              <a:bodyPr/>
              <a:lstStyle/>
              <a:p>
                <a:pPr>
                  <a:defRPr b="1">
                    <a:solidFill>
                      <a:schemeClr val="accent6">
                        <a:lumMod val="50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2018 г.</c:v>
                </c:pt>
                <c:pt idx="1">
                  <c:v>2019 г.</c:v>
                </c:pt>
                <c:pt idx="2">
                  <c:v>2020 г.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1260.5</c:v>
                </c:pt>
                <c:pt idx="1">
                  <c:v>1123.5999999999999</c:v>
                </c:pt>
                <c:pt idx="2">
                  <c:v>1177.9000000000001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BC06-4987-AA1A-4F1FE47B88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9612928"/>
        <c:axId val="99680256"/>
        <c:axId val="0"/>
      </c:bar3DChart>
      <c:catAx>
        <c:axId val="9961292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2400" b="1" baseline="0">
                <a:solidFill>
                  <a:schemeClr val="bg1">
                    <a:lumMod val="95000"/>
                    <a:lumOff val="5000"/>
                  </a:schemeClr>
                </a:solidFill>
              </a:defRPr>
            </a:pPr>
            <a:endParaRPr lang="ru-RU"/>
          </a:p>
        </c:txPr>
        <c:crossAx val="99680256"/>
        <c:crosses val="autoZero"/>
        <c:auto val="1"/>
        <c:lblAlgn val="ctr"/>
        <c:lblOffset val="100"/>
        <c:noMultiLvlLbl val="0"/>
      </c:catAx>
      <c:valAx>
        <c:axId val="99680256"/>
        <c:scaling>
          <c:orientation val="minMax"/>
        </c:scaling>
        <c:delete val="1"/>
        <c:axPos val="l"/>
        <c:majorGridlines/>
        <c:numFmt formatCode="#,##0.0" sourceLinked="1"/>
        <c:majorTickMark val="out"/>
        <c:minorTickMark val="none"/>
        <c:tickLblPos val="none"/>
        <c:crossAx val="99612928"/>
        <c:crosses val="autoZero"/>
        <c:crossBetween val="between"/>
      </c:valAx>
    </c:plotArea>
    <c:plotVisOnly val="1"/>
    <c:dispBlanksAs val="gap"/>
    <c:showDLblsOverMax val="0"/>
  </c:chart>
  <c:spPr>
    <a:effectLst>
      <a:outerShdw blurRad="50800" dist="50800" dir="5400000" algn="ctr" rotWithShape="0">
        <a:schemeClr val="accent4">
          <a:lumMod val="60000"/>
          <a:lumOff val="40000"/>
        </a:schemeClr>
      </a:outerShdw>
    </a:effectLst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hade val="60000"/>
                  </a:schemeClr>
                </a:gs>
                <a:gs pos="33000">
                  <a:schemeClr val="accent5">
                    <a:tint val="86500"/>
                  </a:schemeClr>
                </a:gs>
                <a:gs pos="46750">
                  <a:schemeClr val="accent5">
                    <a:tint val="71000"/>
                    <a:satMod val="112000"/>
                  </a:schemeClr>
                </a:gs>
                <a:gs pos="53000">
                  <a:schemeClr val="accent5">
                    <a:tint val="71000"/>
                    <a:satMod val="112000"/>
                  </a:schemeClr>
                </a:gs>
                <a:gs pos="68000">
                  <a:schemeClr val="accent5">
                    <a:tint val="86000"/>
                  </a:schemeClr>
                </a:gs>
                <a:gs pos="100000">
                  <a:schemeClr val="accent5">
                    <a:shade val="60000"/>
                  </a:schemeClr>
                </a:gs>
              </a:gsLst>
              <a:lin ang="8350000" scaled="1"/>
            </a:gradFill>
            <a:ln w="9525" cap="flat" cmpd="sng" algn="ctr">
              <a:solidFill>
                <a:schemeClr val="accent5">
                  <a:shade val="48000"/>
                  <a:satMod val="110000"/>
                </a:schemeClr>
              </a:solidFill>
              <a:prstDash val="solid"/>
            </a:ln>
            <a:effectLst>
              <a:outerShdw blurRad="190500" dist="228600" dir="2700000" sy="90000" rotWithShape="0">
                <a:srgbClr val="000000">
                  <a:alpha val="255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2017</c:v>
                </c:pt>
                <c:pt idx="1">
                  <c:v>2018</c:v>
                </c:pt>
              </c:numCache>
            </c:numRef>
          </c:cat>
          <c:val>
            <c:numRef>
              <c:f>Лист1!$B$2:$B$3</c:f>
              <c:numCache>
                <c:formatCode>0.0%</c:formatCode>
                <c:ptCount val="2"/>
                <c:pt idx="0">
                  <c:v>0.77600000000000002</c:v>
                </c:pt>
                <c:pt idx="1">
                  <c:v>0.80800000000000005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788-4F99-8746-9939E094E7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"/>
        <c:gapDepth val="10"/>
        <c:shape val="cone"/>
        <c:axId val="99816576"/>
        <c:axId val="99818112"/>
        <c:axId val="0"/>
      </c:bar3DChart>
      <c:catAx>
        <c:axId val="998165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400" b="1">
                <a:solidFill>
                  <a:schemeClr val="bg1"/>
                </a:solidFill>
              </a:defRPr>
            </a:pPr>
            <a:endParaRPr lang="ru-RU"/>
          </a:p>
        </c:txPr>
        <c:crossAx val="99818112"/>
        <c:crosses val="autoZero"/>
        <c:auto val="1"/>
        <c:lblAlgn val="ctr"/>
        <c:lblOffset val="100"/>
        <c:noMultiLvlLbl val="0"/>
      </c:catAx>
      <c:valAx>
        <c:axId val="99818112"/>
        <c:scaling>
          <c:orientation val="minMax"/>
        </c:scaling>
        <c:delete val="1"/>
        <c:axPos val="l"/>
        <c:majorGridlines/>
        <c:numFmt formatCode="0.0%" sourceLinked="1"/>
        <c:majorTickMark val="out"/>
        <c:minorTickMark val="none"/>
        <c:tickLblPos val="none"/>
        <c:crossAx val="99816576"/>
        <c:crosses val="autoZero"/>
        <c:crossBetween val="between"/>
      </c:valAx>
      <c:spPr>
        <a:scene3d>
          <a:camera prst="orthographicFront"/>
          <a:lightRig rig="threePt" dir="t"/>
        </a:scene3d>
        <a:sp3d prstMaterial="dkEdge"/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0864197530864309E-3"/>
                  <c:y val="-8.36142953472697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6B8-4987-B095-996086E59E0F}"/>
                </c:ext>
              </c:extLst>
            </c:dLbl>
            <c:dLbl>
              <c:idx val="1"/>
              <c:layout>
                <c:manualLayout>
                  <c:x val="1.3888888888888951E-2"/>
                  <c:y val="-7.28253540121375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6B8-4987-B095-996086E59E0F}"/>
                </c:ext>
              </c:extLst>
            </c:dLbl>
            <c:dLbl>
              <c:idx val="2"/>
              <c:layout>
                <c:manualLayout>
                  <c:x val="1.5432098765432145E-2"/>
                  <c:y val="-5.3944706675657261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80</a:t>
                    </a:r>
                    <a:r>
                      <a:rPr lang="ru-RU" baseline="0" dirty="0" smtClean="0"/>
                      <a:t> 920,4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6B8-4987-B095-996086E59E0F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134 520,4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6B8-4987-B095-996086E59E0F}"/>
                </c:ext>
              </c:extLst>
            </c:dLbl>
            <c:spPr>
              <a:scene3d>
                <a:camera prst="orthographicFront"/>
                <a:lightRig rig="threePt" dir="t"/>
              </a:scene3d>
              <a:sp3d>
                <a:bevelT prst="convex"/>
              </a:sp3d>
            </c:spPr>
            <c:txPr>
              <a:bodyPr/>
              <a:lstStyle/>
              <a:p>
                <a:pPr>
                  <a:defRPr sz="1800"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Лист1!$B$2:$B$5</c:f>
              <c:numCache>
                <c:formatCode>#,##0.00</c:formatCode>
                <c:ptCount val="4"/>
                <c:pt idx="0">
                  <c:v>91231.4</c:v>
                </c:pt>
                <c:pt idx="1">
                  <c:v>98272</c:v>
                </c:pt>
                <c:pt idx="2">
                  <c:v>80920.399999999994</c:v>
                </c:pt>
                <c:pt idx="3">
                  <c:v>134520.4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36B8-4987-B095-996086E59E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8023168"/>
        <c:axId val="128037248"/>
        <c:axId val="0"/>
      </c:bar3DChart>
      <c:catAx>
        <c:axId val="1280231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solidFill>
            <a:schemeClr val="accent1">
              <a:lumMod val="40000"/>
              <a:lumOff val="60000"/>
            </a:schemeClr>
          </a:solidFill>
        </c:spPr>
        <c:txPr>
          <a:bodyPr/>
          <a:lstStyle/>
          <a:p>
            <a:pPr>
              <a:defRPr b="1">
                <a:solidFill>
                  <a:schemeClr val="bg1"/>
                </a:solidFill>
              </a:defRPr>
            </a:pPr>
            <a:endParaRPr lang="ru-RU"/>
          </a:p>
        </c:txPr>
        <c:crossAx val="128037248"/>
        <c:crosses val="autoZero"/>
        <c:auto val="1"/>
        <c:lblAlgn val="ctr"/>
        <c:lblOffset val="100"/>
        <c:noMultiLvlLbl val="0"/>
      </c:catAx>
      <c:valAx>
        <c:axId val="128037248"/>
        <c:scaling>
          <c:orientation val="minMax"/>
        </c:scaling>
        <c:delete val="1"/>
        <c:axPos val="l"/>
        <c:majorGridlines/>
        <c:numFmt formatCode="#,##0.00" sourceLinked="1"/>
        <c:majorTickMark val="out"/>
        <c:minorTickMark val="none"/>
        <c:tickLblPos val="none"/>
        <c:crossAx val="128023168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solidFill>
                      <a:schemeClr val="accent4">
                        <a:lumMod val="50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</c:numCache>
            </c:numRef>
          </c:cat>
          <c:val>
            <c:numRef>
              <c:f>Лист1!$B$2:$B$5</c:f>
              <c:numCache>
                <c:formatCode>#,##0.00</c:formatCode>
                <c:ptCount val="4"/>
                <c:pt idx="0">
                  <c:v>786667</c:v>
                </c:pt>
                <c:pt idx="1">
                  <c:v>770449.4</c:v>
                </c:pt>
                <c:pt idx="2">
                  <c:v>733576.4</c:v>
                </c:pt>
                <c:pt idx="3">
                  <c:v>722348.6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CC2-451F-98AD-90829ADEEC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9258752"/>
        <c:axId val="99260288"/>
      </c:barChart>
      <c:catAx>
        <c:axId val="992587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chemeClr val="accent4">
                    <a:lumMod val="50000"/>
                  </a:schemeClr>
                </a:solidFill>
              </a:defRPr>
            </a:pPr>
            <a:endParaRPr lang="ru-RU"/>
          </a:p>
        </c:txPr>
        <c:crossAx val="99260288"/>
        <c:crosses val="autoZero"/>
        <c:auto val="1"/>
        <c:lblAlgn val="ctr"/>
        <c:lblOffset val="100"/>
        <c:noMultiLvlLbl val="0"/>
      </c:catAx>
      <c:valAx>
        <c:axId val="99260288"/>
        <c:scaling>
          <c:orientation val="minMax"/>
        </c:scaling>
        <c:delete val="1"/>
        <c:axPos val="l"/>
        <c:majorGridlines/>
        <c:numFmt formatCode="#,##0.00" sourceLinked="1"/>
        <c:majorTickMark val="out"/>
        <c:minorTickMark val="none"/>
        <c:tickLblPos val="none"/>
        <c:crossAx val="99258752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>
              <a:solidFill>
                <a:schemeClr val="accent4">
                  <a:lumMod val="50000"/>
                </a:schemeClr>
              </a:solidFill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B21AE2-7632-4A38-A243-6FA9626C8C4C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E5B6BA-6D54-4790-8E6B-161F352CD0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2773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wipe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37" r:id="rId1"/>
    <p:sldLayoutId id="2147484238" r:id="rId2"/>
    <p:sldLayoutId id="2147484239" r:id="rId3"/>
    <p:sldLayoutId id="2147484240" r:id="rId4"/>
    <p:sldLayoutId id="2147484241" r:id="rId5"/>
    <p:sldLayoutId id="2147484242" r:id="rId6"/>
    <p:sldLayoutId id="2147484243" r:id="rId7"/>
    <p:sldLayoutId id="2147484244" r:id="rId8"/>
    <p:sldLayoutId id="2147484245" r:id="rId9"/>
    <p:sldLayoutId id="2147484246" r:id="rId10"/>
    <p:sldLayoutId id="2147484247" r:id="rId11"/>
  </p:sldLayoutIdLst>
  <p:transition>
    <p:wipe dir="u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692696"/>
            <a:ext cx="7704856" cy="3139321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solidFill>
                  <a:schemeClr val="accent6">
                    <a:lumMod val="50000"/>
                  </a:schemeClr>
                </a:solidFill>
              </a:rPr>
              <a:t>БЮДЖЕТ </a:t>
            </a:r>
          </a:p>
          <a:p>
            <a:pPr algn="ctr"/>
            <a:r>
              <a:rPr lang="ru-RU" sz="6600" b="1" dirty="0" smtClean="0">
                <a:solidFill>
                  <a:schemeClr val="accent6">
                    <a:lumMod val="50000"/>
                  </a:schemeClr>
                </a:solidFill>
              </a:rPr>
              <a:t>ДЛЯ </a:t>
            </a:r>
          </a:p>
          <a:p>
            <a:pPr algn="ctr"/>
            <a:r>
              <a:rPr lang="ru-RU" sz="6600" b="1" dirty="0" smtClean="0">
                <a:solidFill>
                  <a:schemeClr val="accent6">
                    <a:lumMod val="50000"/>
                  </a:schemeClr>
                </a:solidFill>
              </a:rPr>
              <a:t>ГРАЖДАН</a:t>
            </a:r>
            <a:endParaRPr lang="ru-RU" sz="6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3933056"/>
            <a:ext cx="4572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Заместитель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</a:rPr>
              <a:t>главы муниципального образования, начальник финансового управления –  </a:t>
            </a:r>
            <a:r>
              <a:rPr lang="ru-RU" sz="2000" dirty="0" err="1">
                <a:solidFill>
                  <a:schemeClr val="accent6">
                    <a:lumMod val="50000"/>
                  </a:schemeClr>
                </a:solidFill>
              </a:rPr>
              <a:t>Чеботова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</a:rPr>
              <a:t> М.Г.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5691157"/>
            <a:ext cx="64624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Мостовский район</a:t>
            </a:r>
          </a:p>
          <a:p>
            <a:pPr algn="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 п.Мостовской</a:t>
            </a:r>
          </a:p>
          <a:p>
            <a:pPr algn="r"/>
            <a:r>
              <a:rPr lang="ru-RU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2017 г.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Безвозмездные поступления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5256354"/>
              </p:ext>
            </p:extLst>
          </p:nvPr>
        </p:nvGraphicFramePr>
        <p:xfrm>
          <a:off x="323528" y="1268761"/>
          <a:ext cx="8496945" cy="54593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310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5166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6214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5212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07093">
                <a:tc>
                  <a:txBody>
                    <a:bodyPr/>
                    <a:lstStyle/>
                    <a:p>
                      <a:r>
                        <a:rPr lang="ru-RU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дохода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2017 год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2018 год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2019 год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034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Безвозмездные  поступления, всего в том числе: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</a:rPr>
                        <a:t>942 194,6</a:t>
                      </a:r>
                      <a:endParaRPr lang="ru-RU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</a:rPr>
                        <a:t>805 326,8</a:t>
                      </a:r>
                      <a:endParaRPr lang="ru-RU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</a:rPr>
                        <a:t>863 142,2</a:t>
                      </a:r>
                      <a:endParaRPr lang="ru-RU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61704">
                <a:tc>
                  <a:txBody>
                    <a:bodyPr/>
                    <a:lstStyle/>
                    <a:p>
                      <a:r>
                        <a:rPr lang="ru-RU" sz="14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Дотации бюджетам субъектов Российской  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Федерации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Times New Roman"/>
                          <a:ea typeface="Times New Roman"/>
                        </a:rPr>
                        <a:t>130 753,7</a:t>
                      </a:r>
                      <a:endParaRPr lang="ru-RU" sz="2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Times New Roman"/>
                          <a:ea typeface="Times New Roman"/>
                        </a:rPr>
                        <a:t>85 421,6</a:t>
                      </a:r>
                      <a:endParaRPr lang="ru-RU" sz="2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Times New Roman"/>
                          <a:ea typeface="Times New Roman"/>
                        </a:rPr>
                        <a:t>87 093,4</a:t>
                      </a:r>
                      <a:endParaRPr lang="ru-RU" sz="2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r>
                        <a:rPr lang="ru-RU" sz="14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Субсидии бюджетам бюджетной системы 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Российской Федерации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</a:rPr>
                        <a:t>24 652,4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</a:rPr>
                        <a:t>931,0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931,0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r>
                        <a:rPr lang="ru-RU" sz="14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Субвенции бюджетам субъектов Российской 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Федерации*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</a:rPr>
                        <a:t>723 685,7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</a:rPr>
                        <a:t>718 974,2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775 117,8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739901">
                <a:tc>
                  <a:txBody>
                    <a:bodyPr/>
                    <a:lstStyle/>
                    <a:p>
                      <a:r>
                        <a:rPr lang="ru-RU" sz="14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 Межбюджетные трансферты, передаваемые бюджетам муниципальных районов из бюджетов поселений на осуществление части полномочий по решению вопросов местного значения в соответствии с заключенными соглашениями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63 102,8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07093">
                <a:tc>
                  <a:txBody>
                    <a:bodyPr/>
                    <a:lstStyle/>
                    <a:p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wipe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chemeClr val="accent3">
                    <a:lumMod val="50000"/>
                  </a:schemeClr>
                </a:solidFill>
              </a:rPr>
              <a:t>Общие подходы к формированию объема и структуры расходов бюджета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25000" lnSpcReduction="20000"/>
          </a:bodyPr>
          <a:lstStyle/>
          <a:p>
            <a:pPr algn="just">
              <a:buNone/>
            </a:pPr>
            <a:r>
              <a:rPr lang="ru-RU" dirty="0"/>
              <a:t>	</a:t>
            </a:r>
            <a:r>
              <a:rPr lang="ru-RU" sz="8000" b="1" dirty="0">
                <a:solidFill>
                  <a:schemeClr val="accent3">
                    <a:lumMod val="50000"/>
                  </a:schemeClr>
                </a:solidFill>
              </a:rPr>
              <a:t>1. в качестве "базовых" объемов </a:t>
            </a:r>
            <a:r>
              <a:rPr lang="ru-RU" sz="8000" b="1" dirty="0" smtClean="0">
                <a:solidFill>
                  <a:schemeClr val="accent3">
                    <a:lumMod val="50000"/>
                  </a:schemeClr>
                </a:solidFill>
              </a:rPr>
              <a:t>бюджетных ассигнований приняты данные на 2017 </a:t>
            </a:r>
            <a:r>
              <a:rPr lang="ru-RU" sz="8000" b="1" dirty="0">
                <a:solidFill>
                  <a:schemeClr val="accent3">
                    <a:lumMod val="50000"/>
                  </a:schemeClr>
                </a:solidFill>
              </a:rPr>
              <a:t>год;</a:t>
            </a:r>
          </a:p>
          <a:p>
            <a:pPr algn="just">
              <a:buNone/>
            </a:pPr>
            <a:r>
              <a:rPr lang="ru-RU" sz="8000" b="1" dirty="0">
                <a:solidFill>
                  <a:schemeClr val="accent3">
                    <a:lumMod val="50000"/>
                  </a:schemeClr>
                </a:solidFill>
              </a:rPr>
              <a:t>	</a:t>
            </a:r>
            <a:r>
              <a:rPr lang="ru-RU" sz="8000" b="1" dirty="0" smtClean="0">
                <a:solidFill>
                  <a:schemeClr val="accent3">
                    <a:lumMod val="50000"/>
                  </a:schemeClr>
                </a:solidFill>
              </a:rPr>
              <a:t>2. повышение </a:t>
            </a:r>
            <a:r>
              <a:rPr lang="ru-RU" sz="8000" b="1" dirty="0">
                <a:solidFill>
                  <a:schemeClr val="accent3">
                    <a:lumMod val="50000"/>
                  </a:schemeClr>
                </a:solidFill>
              </a:rPr>
              <a:t>оплаты труда отдельных категорий работников учреждений образования и культуры в соответствии с указами Президента Российской Федерации</a:t>
            </a:r>
            <a:r>
              <a:rPr lang="ru-RU" sz="8000" b="1" dirty="0" smtClean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pPr algn="just">
              <a:buNone/>
            </a:pPr>
            <a:r>
              <a:rPr lang="ru-RU" sz="80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8000" b="1" dirty="0" smtClean="0">
                <a:solidFill>
                  <a:schemeClr val="accent3">
                    <a:lumMod val="50000"/>
                  </a:schemeClr>
                </a:solidFill>
              </a:rPr>
              <a:t>      3. </a:t>
            </a:r>
            <a:r>
              <a:rPr lang="ru-RU" sz="8000" b="1" dirty="0">
                <a:solidFill>
                  <a:schemeClr val="accent3">
                    <a:lumMod val="50000"/>
                  </a:schemeClr>
                </a:solidFill>
              </a:rPr>
              <a:t>сокращения расходов на финансирование муниципальных учреждений муниципального образования Мостовский район за счет увеличения поступлений от приносящей доход деятельности данных учреждений;</a:t>
            </a:r>
          </a:p>
          <a:p>
            <a:pPr algn="just">
              <a:buNone/>
            </a:pPr>
            <a:r>
              <a:rPr lang="ru-RU" sz="8000" b="1" dirty="0">
                <a:solidFill>
                  <a:schemeClr val="accent3">
                    <a:lumMod val="50000"/>
                  </a:schemeClr>
                </a:solidFill>
              </a:rPr>
              <a:t>	</a:t>
            </a:r>
            <a:r>
              <a:rPr lang="ru-RU" sz="8000" b="1" dirty="0" smtClean="0">
                <a:solidFill>
                  <a:schemeClr val="accent3">
                    <a:lumMod val="50000"/>
                  </a:schemeClr>
                </a:solidFill>
              </a:rPr>
              <a:t>4. </a:t>
            </a:r>
            <a:r>
              <a:rPr lang="ru-RU" sz="8000" b="1" dirty="0">
                <a:solidFill>
                  <a:schemeClr val="accent3">
                    <a:lumMod val="50000"/>
                  </a:schemeClr>
                </a:solidFill>
              </a:rPr>
              <a:t>сокращение расходов по отдельным мероприятиям в целях обеспечения сбалансированности бюджета муниципального образования Мостовский район.</a:t>
            </a:r>
          </a:p>
          <a:p>
            <a:endParaRPr lang="ru-RU" sz="8000" b="1" dirty="0">
              <a:solidFill>
                <a:schemeClr val="tx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ipe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CEBF5"/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74000">
              <a:schemeClr val="accent2">
                <a:lumMod val="20000"/>
                <a:lumOff val="80000"/>
              </a:schemeClr>
            </a:gs>
            <a:gs pos="93000">
              <a:srgbClr val="80302D"/>
            </a:gs>
            <a:gs pos="88000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lin ang="8352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bg2">
                    <a:lumMod val="60000"/>
                    <a:lumOff val="40000"/>
                  </a:schemeClr>
                </a:solidFill>
              </a:rPr>
              <a:t>Объемные показатели по расходам</a:t>
            </a:r>
            <a:br>
              <a:rPr lang="ru-RU" dirty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ru-RU" sz="22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(млн.рублей)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3759792"/>
              </p:ext>
            </p:extLst>
          </p:nvPr>
        </p:nvGraphicFramePr>
        <p:xfrm>
          <a:off x="-324544" y="1916832"/>
          <a:ext cx="9468544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71348960"/>
      </p:ext>
    </p:extLst>
  </p:cSld>
  <p:clrMapOvr>
    <a:masterClrMapping/>
  </p:clrMapOvr>
  <p:transition>
    <p:wipe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bg2">
                    <a:lumMod val="75000"/>
                  </a:schemeClr>
                </a:solidFill>
                <a:effectLst/>
              </a:rPr>
              <a:t>Распределение бюджетных ассигнований по разделам и подразделам классификации расходов бюджета  </a:t>
            </a:r>
            <a:br>
              <a:rPr lang="ru-RU" sz="2000" dirty="0">
                <a:solidFill>
                  <a:schemeClr val="bg2">
                    <a:lumMod val="75000"/>
                  </a:schemeClr>
                </a:solidFill>
                <a:effectLst/>
              </a:rPr>
            </a:br>
            <a:r>
              <a:rPr lang="ru-RU" sz="2000" dirty="0">
                <a:solidFill>
                  <a:schemeClr val="bg2">
                    <a:lumMod val="75000"/>
                  </a:schemeClr>
                </a:solidFill>
                <a:effectLst/>
              </a:rPr>
              <a:t> (тыс.рублей)</a:t>
            </a:r>
            <a:endParaRPr lang="ru-RU" sz="2000" dirty="0">
              <a:solidFill>
                <a:schemeClr val="bg2">
                  <a:lumMod val="75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6990610"/>
              </p:ext>
            </p:extLst>
          </p:nvPr>
        </p:nvGraphicFramePr>
        <p:xfrm>
          <a:off x="395536" y="1556788"/>
          <a:ext cx="8352928" cy="5218191"/>
        </p:xfrm>
        <a:graphic>
          <a:graphicData uri="http://schemas.openxmlformats.org/drawingml/2006/table">
            <a:tbl>
              <a:tblPr firstRow="1" firstCol="1" lastRow="1" lastCol="1" bandRow="1" bandCol="1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446449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6480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</a:rPr>
                        <a:t>Наименование  расходов</a:t>
                      </a:r>
                      <a:endParaRPr lang="ru-RU" sz="1200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aseline="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</a:rPr>
                        <a:t>2018</a:t>
                      </a:r>
                      <a:endParaRPr lang="ru-RU" sz="1200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2019</a:t>
                      </a:r>
                      <a:endParaRPr lang="ru-RU" sz="1200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</a:rPr>
                        <a:t>2020 </a:t>
                      </a:r>
                      <a:endParaRPr lang="ru-RU" sz="1200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2643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Общегосударственные расходы</a:t>
                      </a:r>
                      <a:endParaRPr lang="ru-RU" sz="12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99 048,8</a:t>
                      </a:r>
                      <a:endParaRPr lang="ru-RU" sz="1200" b="1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97 274,5</a:t>
                      </a:r>
                      <a:endParaRPr lang="ru-RU" sz="1200" b="1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97 678,6</a:t>
                      </a:r>
                      <a:endParaRPr lang="ru-RU" sz="1200" b="1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5287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Национальная безопасность и правоохранительная деятельность</a:t>
                      </a:r>
                      <a:endParaRPr lang="ru-RU" sz="12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11 405,2</a:t>
                      </a:r>
                      <a:endParaRPr lang="ru-RU" sz="1200" b="1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b="1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6 </a:t>
                      </a:r>
                      <a:r>
                        <a:rPr lang="ru-RU" sz="12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065,2</a:t>
                      </a:r>
                      <a:endParaRPr lang="ru-RU" sz="1200" b="1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b="1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6 </a:t>
                      </a:r>
                      <a:r>
                        <a:rPr lang="ru-RU" sz="12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065,2</a:t>
                      </a:r>
                      <a:endParaRPr lang="ru-RU" sz="1200" b="1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2643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Национальная экономика </a:t>
                      </a:r>
                      <a:endParaRPr lang="ru-RU" sz="12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17 580,9</a:t>
                      </a:r>
                      <a:endParaRPr lang="ru-RU" sz="1200" b="1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11 940,8</a:t>
                      </a:r>
                      <a:endParaRPr lang="ru-RU" sz="1200" b="1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11 940,4</a:t>
                      </a:r>
                      <a:endParaRPr lang="ru-RU" sz="1200" b="1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2643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Жилищно-коммунальное хозяйство</a:t>
                      </a:r>
                      <a:endParaRPr lang="ru-RU" sz="12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15 472,8</a:t>
                      </a:r>
                      <a:endParaRPr lang="ru-RU" sz="1200" b="1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20 233,6</a:t>
                      </a:r>
                      <a:endParaRPr lang="ru-RU" sz="1200" b="1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19 043,4</a:t>
                      </a:r>
                      <a:endParaRPr lang="ru-RU" sz="1200" b="1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2643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Образование </a:t>
                      </a:r>
                      <a:endParaRPr lang="ru-RU" sz="120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817 241,6</a:t>
                      </a:r>
                      <a:endParaRPr lang="ru-RU" sz="1200" b="1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776 492,7</a:t>
                      </a:r>
                      <a:endParaRPr lang="ru-RU" sz="1200" b="1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765 291,7</a:t>
                      </a:r>
                      <a:endParaRPr lang="ru-RU" sz="1200" b="1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2643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Культура</a:t>
                      </a:r>
                      <a:endParaRPr lang="ru-RU" sz="12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71</a:t>
                      </a:r>
                      <a:r>
                        <a:rPr lang="ru-RU" sz="1200" b="1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 083,6</a:t>
                      </a:r>
                      <a:endParaRPr lang="ru-RU" sz="1200" b="1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9 268,8</a:t>
                      </a:r>
                      <a:endParaRPr lang="ru-RU" sz="1200" b="1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9 268,8</a:t>
                      </a:r>
                      <a:endParaRPr lang="ru-RU" sz="1200" b="1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2643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Здравоохранение</a:t>
                      </a:r>
                      <a:endParaRPr lang="ru-RU" sz="12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97 386,9</a:t>
                      </a:r>
                      <a:endParaRPr lang="ru-RU" sz="1200" b="1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80 735,3</a:t>
                      </a:r>
                      <a:endParaRPr lang="ru-RU" sz="1200" b="1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133 835,3</a:t>
                      </a:r>
                      <a:endParaRPr lang="ru-RU" sz="1200" b="1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2643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Социальная политика </a:t>
                      </a:r>
                      <a:endParaRPr lang="ru-RU" sz="12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62 224,2</a:t>
                      </a:r>
                      <a:endParaRPr lang="ru-RU" sz="1200" b="1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68 642,4</a:t>
                      </a:r>
                      <a:endParaRPr lang="ru-RU" sz="1200" b="1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71 878,3</a:t>
                      </a:r>
                      <a:endParaRPr lang="ru-RU" sz="1200" b="1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2643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Физическая культура и спорт</a:t>
                      </a:r>
                      <a:endParaRPr lang="ru-RU" sz="120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32 880,5</a:t>
                      </a:r>
                      <a:endParaRPr lang="ru-RU" sz="1200" b="1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32 880,5</a:t>
                      </a:r>
                      <a:endParaRPr lang="ru-RU" sz="1200" b="1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32 880,5</a:t>
                      </a:r>
                      <a:endParaRPr lang="ru-RU" sz="1200" b="1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2643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Обслуживание муниципального долга</a:t>
                      </a:r>
                      <a:endParaRPr lang="ru-RU" sz="120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9 800,0</a:t>
                      </a:r>
                      <a:endParaRPr lang="ru-RU" sz="1200" b="1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10 000,0</a:t>
                      </a:r>
                      <a:endParaRPr lang="ru-RU" sz="1200" b="1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10 000,0</a:t>
                      </a:r>
                      <a:endParaRPr lang="ru-RU" sz="1200" b="1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2643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Межбюджетные трансферты</a:t>
                      </a:r>
                      <a:endParaRPr lang="ru-RU" sz="120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26 357,1</a:t>
                      </a:r>
                      <a:endParaRPr lang="ru-RU" sz="1200" b="1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0,0</a:t>
                      </a: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0,0</a:t>
                      </a: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2643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Условно утвержденные расходы</a:t>
                      </a:r>
                      <a:endParaRPr lang="ru-RU" sz="120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0,0</a:t>
                      </a: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10 100,0</a:t>
                      </a:r>
                      <a:endParaRPr lang="ru-RU" sz="1200" b="1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20 100,6</a:t>
                      </a:r>
                      <a:endParaRPr lang="ru-RU" sz="1200" b="1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2643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Итого:</a:t>
                      </a:r>
                      <a:endParaRPr lang="ru-RU" sz="120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shade val="30000"/>
                            <a:satMod val="115000"/>
                          </a:srgbClr>
                        </a:gs>
                        <a:gs pos="50000">
                          <a:srgbClr val="00B0F0">
                            <a:shade val="67500"/>
                            <a:satMod val="115000"/>
                          </a:srgbClr>
                        </a:gs>
                        <a:gs pos="100000">
                          <a:srgbClr val="00B0F0">
                            <a:shade val="100000"/>
                            <a:satMod val="115000"/>
                          </a:srgb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 </a:t>
                      </a:r>
                      <a:r>
                        <a:rPr lang="ru-RU" sz="12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260 481,6</a:t>
                      </a:r>
                      <a:endParaRPr lang="ru-RU" sz="1200" b="1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shade val="30000"/>
                            <a:satMod val="115000"/>
                          </a:srgbClr>
                        </a:gs>
                        <a:gs pos="50000">
                          <a:srgbClr val="00B0F0">
                            <a:shade val="67500"/>
                            <a:satMod val="115000"/>
                          </a:srgbClr>
                        </a:gs>
                        <a:gs pos="100000">
                          <a:srgbClr val="00B0F0">
                            <a:shade val="100000"/>
                            <a:satMod val="115000"/>
                          </a:srgb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 </a:t>
                      </a:r>
                      <a:r>
                        <a:rPr lang="ru-RU" sz="12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123 633,8</a:t>
                      </a:r>
                      <a:endParaRPr lang="ru-RU" sz="1200" b="1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shade val="30000"/>
                            <a:satMod val="115000"/>
                          </a:srgbClr>
                        </a:gs>
                        <a:gs pos="50000">
                          <a:srgbClr val="00B0F0">
                            <a:shade val="67500"/>
                            <a:satMod val="115000"/>
                          </a:srgbClr>
                        </a:gs>
                        <a:gs pos="100000">
                          <a:srgbClr val="00B0F0">
                            <a:shade val="100000"/>
                            <a:satMod val="115000"/>
                          </a:srgbClr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 </a:t>
                      </a:r>
                      <a:r>
                        <a:rPr lang="ru-RU" sz="12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177 982,2</a:t>
                      </a:r>
                      <a:endParaRPr lang="ru-RU" sz="1200" b="1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00B0F0">
                            <a:shade val="30000"/>
                            <a:satMod val="115000"/>
                          </a:srgbClr>
                        </a:gs>
                        <a:gs pos="50000">
                          <a:srgbClr val="00B0F0">
                            <a:shade val="67500"/>
                            <a:satMod val="115000"/>
                          </a:srgbClr>
                        </a:gs>
                        <a:gs pos="100000">
                          <a:srgbClr val="00B0F0">
                            <a:shade val="100000"/>
                            <a:satMod val="115000"/>
                          </a:srgbClr>
                        </a:gs>
                      </a:gsLst>
                      <a:lin ang="108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4346766"/>
      </p:ext>
    </p:extLst>
  </p:cSld>
  <p:clrMapOvr>
    <a:masterClrMapping/>
  </p:clrMapOvr>
  <p:transition>
    <p:wipe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saturation sat="300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bg2">
                    <a:lumMod val="75000"/>
                  </a:schemeClr>
                </a:solidFill>
              </a:rPr>
              <a:t>Расходов на социальную сферу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6059441"/>
              </p:ext>
            </p:extLst>
          </p:nvPr>
        </p:nvGraphicFramePr>
        <p:xfrm>
          <a:off x="457200" y="1600200"/>
          <a:ext cx="8229600" cy="4708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639273737"/>
      </p:ext>
    </p:extLst>
  </p:cSld>
  <p:clrMapOvr>
    <a:masterClrMapping/>
  </p:clrMapOvr>
  <p:transition>
    <p:wipe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000">
              <a:schemeClr val="accent3">
                <a:lumMod val="20000"/>
                <a:lumOff val="8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08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44656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3600" dirty="0">
                <a:solidFill>
                  <a:schemeClr val="accent3">
                    <a:lumMod val="50000"/>
                  </a:schemeClr>
                </a:solidFill>
              </a:rPr>
              <a:t>В соответствии с перечнем муниципальных программ муниципального образования, утвержденным постановлением администрации от 16 сентября 2014 года № 2123/1 </a:t>
            </a:r>
          </a:p>
          <a:p>
            <a:pPr algn="ctr"/>
            <a:r>
              <a:rPr lang="ru-RU" sz="3600" dirty="0">
                <a:solidFill>
                  <a:schemeClr val="accent3">
                    <a:lumMod val="50000"/>
                  </a:schemeClr>
                </a:solidFill>
              </a:rPr>
              <a:t>«Об утверждении перечня муниципальных программ  муниципального образования Мостовский район»</a:t>
            </a:r>
          </a:p>
          <a:p>
            <a:pPr algn="ctr"/>
            <a:r>
              <a:rPr lang="ru-RU" sz="3600" dirty="0">
                <a:solidFill>
                  <a:schemeClr val="accent3">
                    <a:lumMod val="50000"/>
                  </a:schemeClr>
                </a:solidFill>
              </a:rPr>
              <a:t> действует 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20</a:t>
            </a:r>
            <a:r>
              <a:rPr lang="ru-RU" sz="3600" dirty="0">
                <a:solidFill>
                  <a:schemeClr val="accent3">
                    <a:lumMod val="50000"/>
                  </a:schemeClr>
                </a:solidFill>
              </a:rPr>
              <a:t> 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муниципальных программ</a:t>
            </a:r>
            <a:endParaRPr lang="ru-RU" sz="36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8DDEE">
            <a:alpha val="6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cene3d>
            <a:camera prst="perspectiveRelaxedModerately"/>
            <a:lightRig rig="threePt" dir="t"/>
          </a:scene3d>
        </p:spPr>
        <p:txBody>
          <a:bodyPr>
            <a:normAutofit fontScale="90000"/>
          </a:bodyPr>
          <a:lstStyle/>
          <a:p>
            <a:r>
              <a:rPr lang="ru-RU" dirty="0"/>
              <a:t>МП «Развитие здравоохранения»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3384962"/>
              </p:ext>
            </p:extLst>
          </p:nvPr>
        </p:nvGraphicFramePr>
        <p:xfrm>
          <a:off x="457200" y="1600200"/>
          <a:ext cx="8229600" cy="4708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40228723"/>
      </p:ext>
    </p:extLst>
  </p:cSld>
  <p:clrMapOvr>
    <a:masterClrMapping/>
  </p:clrMapOvr>
  <p:transition>
    <p:wipe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548680"/>
            <a:ext cx="7896054" cy="1152128"/>
          </a:xfrm>
        </p:spPr>
        <p:txBody>
          <a:bodyPr>
            <a:noAutofit/>
          </a:bodyPr>
          <a:lstStyle/>
          <a:p>
            <a:r>
              <a:rPr lang="ru-RU" sz="32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effectLst/>
              </a:rPr>
              <a:t>Мп</a:t>
            </a:r>
            <a:r>
              <a:rPr lang="ru-RU" sz="32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/>
              </a:rPr>
              <a:t> «Развитие здравоохранения» ВКЛЮЧАЕТ РАСХОДЫ на:</a:t>
            </a:r>
            <a:endParaRPr lang="ru-RU" sz="3200" dirty="0">
              <a:solidFill>
                <a:schemeClr val="accent6">
                  <a:lumMod val="60000"/>
                  <a:lumOff val="40000"/>
                </a:schemeClr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844824"/>
            <a:ext cx="8352928" cy="3816424"/>
          </a:xfrm>
        </p:spPr>
        <p:txBody>
          <a:bodyPr>
            <a:noAutofit/>
          </a:bodyPr>
          <a:lstStyle/>
          <a:p>
            <a:pPr marL="457200" indent="-457200" algn="l">
              <a:buFont typeface="Wingdings" pitchFamily="2" charset="2"/>
              <a:buChar char="v"/>
            </a:pPr>
            <a:r>
              <a:rPr lang="ru-RU" sz="2600" dirty="0" smtClean="0"/>
              <a:t>бесплатное оказание </a:t>
            </a:r>
            <a:r>
              <a:rPr lang="ru-RU" sz="2600" dirty="0"/>
              <a:t>гражданам </a:t>
            </a:r>
            <a:r>
              <a:rPr lang="ru-RU" sz="2600" dirty="0" smtClean="0"/>
              <a:t>медицинской помощи; 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ru-RU" sz="2600" dirty="0" smtClean="0"/>
              <a:t>бесплатное </a:t>
            </a:r>
            <a:r>
              <a:rPr lang="ru-RU" sz="2600" dirty="0"/>
              <a:t>изготовление и ремонт зубных </a:t>
            </a:r>
            <a:r>
              <a:rPr lang="ru-RU" sz="2600" dirty="0" smtClean="0"/>
              <a:t>протезов, усиленное </a:t>
            </a:r>
            <a:r>
              <a:rPr lang="ru-RU" sz="2600" dirty="0"/>
              <a:t>питание </a:t>
            </a:r>
            <a:r>
              <a:rPr lang="ru-RU" sz="2600" dirty="0" smtClean="0"/>
              <a:t>доноров; 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ru-RU" sz="2600" dirty="0" smtClean="0"/>
              <a:t>предоставление </a:t>
            </a:r>
            <a:r>
              <a:rPr lang="ru-RU" sz="2600" dirty="0"/>
              <a:t>компенсационных выплат на возмещение расходов по найму </a:t>
            </a:r>
            <a:r>
              <a:rPr lang="ru-RU" sz="2600" dirty="0" smtClean="0"/>
              <a:t>жилья; 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ru-RU" sz="2600" dirty="0" smtClean="0"/>
              <a:t>обеспечение </a:t>
            </a:r>
            <a:r>
              <a:rPr lang="ru-RU" sz="2600" dirty="0"/>
              <a:t>лекарственными средствами и изделиями </a:t>
            </a:r>
            <a:r>
              <a:rPr lang="ru-RU" sz="2600" dirty="0" err="1" smtClean="0"/>
              <a:t>мед.назначения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682479078"/>
      </p:ext>
    </p:extLst>
  </p:cSld>
  <p:clrMapOvr>
    <a:masterClrMapping/>
  </p:clrMapOvr>
  <p:transition>
    <p:wipe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700" dirty="0">
                <a:solidFill>
                  <a:schemeClr val="accent3">
                    <a:lumMod val="50000"/>
                  </a:schemeClr>
                </a:solidFill>
              </a:rPr>
              <a:t>МП «Развитие образования»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9148291"/>
              </p:ext>
            </p:extLst>
          </p:nvPr>
        </p:nvGraphicFramePr>
        <p:xfrm>
          <a:off x="457200" y="1600200"/>
          <a:ext cx="8229600" cy="4708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70264416"/>
      </p:ext>
    </p:extLst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4400" dirty="0">
                <a:solidFill>
                  <a:schemeClr val="accent3">
                    <a:lumMod val="50000"/>
                  </a:schemeClr>
                </a:solidFill>
              </a:rPr>
              <a:t>МП «Развитие образования</a:t>
            </a: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</a:rPr>
              <a:t>» включает расходы на: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получение общедоступного и бесплатного </a:t>
            </a: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образования;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обеспечение </a:t>
            </a:r>
            <a:r>
              <a:rPr lang="ru-RU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выплаты компенсации части родительской платы за присмотр и уход за </a:t>
            </a: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детьми;</a:t>
            </a:r>
          </a:p>
          <a:p>
            <a:pPr>
              <a:buFont typeface="Wingdings" pitchFamily="2" charset="2"/>
              <a:buChar char="v"/>
            </a:pPr>
            <a:r>
              <a:rPr lang="ru-RU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питание для учащихся 1-4 классы (молоко</a:t>
            </a: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); </a:t>
            </a:r>
          </a:p>
          <a:p>
            <a:pPr>
              <a:buFont typeface="Wingdings" pitchFamily="2" charset="2"/>
              <a:buChar char="v"/>
            </a:pPr>
            <a:r>
              <a:rPr lang="ru-RU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обеспечение деятельности муниципального казенного учреждения «ЦБО</a:t>
            </a: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»;</a:t>
            </a:r>
          </a:p>
          <a:p>
            <a:pPr>
              <a:buFont typeface="Wingdings" pitchFamily="2" charset="2"/>
              <a:buChar char="v"/>
            </a:pPr>
            <a:r>
              <a:rPr lang="ru-RU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прочие мероприятия (доплаты педагогам - молодым специалистам</a:t>
            </a: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). </a:t>
            </a:r>
            <a:endParaRPr lang="ru-RU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733271"/>
      </p:ext>
    </p:extLst>
  </p:cSld>
  <p:clrMapOvr>
    <a:masterClrMapping/>
  </p:clrMapOvr>
  <p:transition>
    <p:wipe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8229600" cy="2304256"/>
          </a:xfrm>
        </p:spPr>
        <p:txBody>
          <a:bodyPr>
            <a:noAutofit/>
          </a:bodyPr>
          <a:lstStyle/>
          <a:p>
            <a:r>
              <a:rPr lang="ru-RU" sz="8800" dirty="0">
                <a:solidFill>
                  <a:schemeClr val="accent5">
                    <a:lumMod val="40000"/>
                    <a:lumOff val="60000"/>
                  </a:schemeClr>
                </a:solidFill>
                <a:latin typeface="+mn-lt"/>
              </a:rPr>
              <a:t>ПРОЕКТ БЮДЖЕТА </a:t>
            </a:r>
          </a:p>
        </p:txBody>
      </p:sp>
      <p:sp useBgFill="1"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2852936"/>
            <a:ext cx="8064896" cy="3384376"/>
          </a:xfrm>
          <a:effectLst>
            <a:softEdge rad="317500"/>
          </a:effectLst>
        </p:spPr>
        <p:txBody>
          <a:bodyPr>
            <a:noAutofit/>
          </a:bodyPr>
          <a:lstStyle/>
          <a:p>
            <a:r>
              <a:rPr lang="ru-RU" sz="6600" b="1" dirty="0">
                <a:solidFill>
                  <a:schemeClr val="tx2">
                    <a:lumMod val="50000"/>
                  </a:schemeClr>
                </a:solidFill>
              </a:rPr>
              <a:t>на 2018 год и плановый период 2019 и 2020 годы</a:t>
            </a:r>
          </a:p>
        </p:txBody>
      </p:sp>
    </p:spTree>
    <p:extLst>
      <p:ext uri="{BB962C8B-B14F-4D97-AF65-F5344CB8AC3E}">
        <p14:creationId xmlns:p14="http://schemas.microsoft.com/office/powerpoint/2010/main" val="835766150"/>
      </p:ext>
    </p:extLst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8352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МП «Дети Кубани»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3953709"/>
              </p:ext>
            </p:extLst>
          </p:nvPr>
        </p:nvGraphicFramePr>
        <p:xfrm>
          <a:off x="467544" y="1556792"/>
          <a:ext cx="8229600" cy="4708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МП «Дети Кубани</a:t>
            </a:r>
            <a:r>
              <a:rPr lang="ru-RU" sz="4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» включает расходы на:</a:t>
            </a:r>
            <a:endParaRPr lang="ru-RU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создание </a:t>
            </a:r>
            <a:r>
              <a:rPr lang="ru-RU" dirty="0"/>
              <a:t>специализированного жилищного фонда для детей-сирот и детей, оставшихся без попечения </a:t>
            </a:r>
            <a:r>
              <a:rPr lang="ru-RU" dirty="0" smtClean="0"/>
              <a:t>родителей;</a:t>
            </a:r>
          </a:p>
          <a:p>
            <a:pPr>
              <a:buFont typeface="Wingdings" pitchFamily="2" charset="2"/>
              <a:buChar char="v"/>
            </a:pPr>
            <a:r>
              <a:rPr lang="ru-RU" dirty="0"/>
              <a:t>обеспечение жилыми помещениями детей-сирот и детей, оставшихся без попечения родителей, лиц из числа детей-сирот и детей, оставшихся без попечения родителей, по договорам найма специализированных жилых помещений, а также его </a:t>
            </a:r>
            <a:r>
              <a:rPr lang="ru-RU" dirty="0" smtClean="0"/>
              <a:t>ремонт;</a:t>
            </a:r>
          </a:p>
          <a:p>
            <a:pPr>
              <a:buFont typeface="Wingdings" pitchFamily="2" charset="2"/>
              <a:buChar char="v"/>
            </a:pPr>
            <a:r>
              <a:rPr lang="ru-RU" dirty="0"/>
              <a:t>о</a:t>
            </a:r>
            <a:r>
              <a:rPr lang="ru-RU" dirty="0" smtClean="0"/>
              <a:t>беспечение </a:t>
            </a:r>
            <a:r>
              <a:rPr lang="ru-RU" dirty="0"/>
              <a:t>отдыха и оздоровления </a:t>
            </a:r>
            <a:r>
              <a:rPr lang="ru-RU" dirty="0" smtClean="0"/>
              <a:t>детей.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4249583"/>
      </p:ext>
    </p:extLst>
  </p:cSld>
  <p:clrMapOvr>
    <a:masterClrMapping/>
  </p:clrMapOvr>
  <p:transition>
    <p:wipe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8352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МП «Комплексное и устойчивое развитие в сфере строительства, архитектуры и дорожного хозяйства»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348840"/>
            <a:ext cx="8964488" cy="4032488"/>
          </a:xfrm>
        </p:spPr>
        <p:txBody>
          <a:bodyPr>
            <a:noAutofit/>
          </a:bodyPr>
          <a:lstStyle/>
          <a:p>
            <a:pPr algn="ctr"/>
            <a:endParaRPr lang="ru-RU" sz="36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В 2018 </a:t>
            </a:r>
            <a:r>
              <a:rPr lang="ru-RU" sz="3600" dirty="0">
                <a:solidFill>
                  <a:schemeClr val="accent6">
                    <a:lumMod val="75000"/>
                  </a:schemeClr>
                </a:solidFill>
              </a:rPr>
              <a:t>году на реализацию муниципальной программы учтены бюджетные ассигнования в 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сумме</a:t>
            </a:r>
          </a:p>
          <a:p>
            <a:pPr algn="ctr"/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  2 809,0 тыс. рублей.</a:t>
            </a:r>
            <a:endParaRPr lang="ru-RU" sz="3600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ru-RU" sz="3600" dirty="0">
                <a:solidFill>
                  <a:schemeClr val="accent6">
                    <a:lumMod val="75000"/>
                  </a:schemeClr>
                </a:solidFill>
              </a:rPr>
              <a:t> </a:t>
            </a:r>
          </a:p>
          <a:p>
            <a:endParaRPr lang="ru-RU" sz="2400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8352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МП «Обеспечение безопасности населения»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54309"/>
              </p:ext>
            </p:extLst>
          </p:nvPr>
        </p:nvGraphicFramePr>
        <p:xfrm>
          <a:off x="539552" y="1556792"/>
          <a:ext cx="8229600" cy="4708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</a:rPr>
              <a:t>Муниципальной программой </a:t>
            </a:r>
            <a:r>
              <a:rPr lang="ru-RU" sz="4000" dirty="0">
                <a:solidFill>
                  <a:schemeClr val="tx2">
                    <a:lumMod val="50000"/>
                  </a:schemeClr>
                </a:solidFill>
              </a:rPr>
              <a:t>«Обеспечение безопасности населения</a:t>
            </a:r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</a:rPr>
              <a:t>» </a:t>
            </a:r>
            <a:br>
              <a:rPr lang="ru-RU" sz="40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</a:rPr>
              <a:t>учтены расходы на: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864946"/>
            <a:ext cx="8229600" cy="2796302"/>
          </a:xfrm>
        </p:spPr>
        <p:txBody>
          <a:bodyPr/>
          <a:lstStyle/>
          <a:p>
            <a:r>
              <a:rPr lang="ru-RU" dirty="0" smtClean="0"/>
              <a:t>предупреждение </a:t>
            </a:r>
            <a:r>
              <a:rPr lang="ru-RU" dirty="0"/>
              <a:t>и </a:t>
            </a:r>
            <a:r>
              <a:rPr lang="ru-RU" dirty="0" smtClean="0"/>
              <a:t>ликвидацию </a:t>
            </a:r>
            <a:r>
              <a:rPr lang="ru-RU" dirty="0"/>
              <a:t>чрезвычайных ситуаций, стихийных </a:t>
            </a:r>
            <a:r>
              <a:rPr lang="ru-RU" dirty="0" smtClean="0"/>
              <a:t>бедствий;</a:t>
            </a:r>
          </a:p>
          <a:p>
            <a:r>
              <a:rPr lang="ru-RU" dirty="0"/>
              <a:t>своевременное оповещение населения об угрозе и </a:t>
            </a:r>
            <a:r>
              <a:rPr lang="ru-RU" dirty="0" smtClean="0"/>
              <a:t>доведение </a:t>
            </a:r>
            <a:r>
              <a:rPr lang="ru-RU" dirty="0"/>
              <a:t>информации о ее </a:t>
            </a:r>
            <a:r>
              <a:rPr lang="ru-RU" dirty="0" smtClean="0"/>
              <a:t>характере (</a:t>
            </a:r>
            <a:r>
              <a:rPr lang="ru-RU" dirty="0"/>
              <a:t>приобретение видеокамер, прочие </a:t>
            </a:r>
            <a:r>
              <a:rPr lang="ru-RU" dirty="0" smtClean="0"/>
              <a:t>услуги)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9587887"/>
      </p:ext>
    </p:extLst>
  </p:cSld>
  <p:clrMapOvr>
    <a:masterClrMapping/>
  </p:clrMapOvr>
  <p:transition>
    <p:wipe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8352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МП«РАЗВИТИЕ КУЛЬТУРЫ» 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</a:rPr>
              <a:t>тыс.рублей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7470075"/>
              </p:ext>
            </p:extLst>
          </p:nvPr>
        </p:nvGraphicFramePr>
        <p:xfrm>
          <a:off x="457200" y="1600200"/>
          <a:ext cx="8229600" cy="4708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06427513"/>
      </p:ext>
    </p:extLst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МП «РАЗВИТИЕ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КУЛЬТУРЫ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» включает расходы на: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ru-RU" smtClean="0"/>
              <a:t>проведение </a:t>
            </a:r>
            <a:r>
              <a:rPr lang="ru-RU" dirty="0"/>
              <a:t>и участие в конкурсах, концертах, </a:t>
            </a:r>
            <a:r>
              <a:rPr lang="ru-RU" dirty="0" smtClean="0"/>
              <a:t>праздниках;</a:t>
            </a:r>
          </a:p>
          <a:p>
            <a:pPr>
              <a:buFont typeface="Wingdings" pitchFamily="2" charset="2"/>
              <a:buChar char="v"/>
            </a:pPr>
            <a:r>
              <a:rPr lang="ru-RU" dirty="0"/>
              <a:t>комплектование книжных фондов </a:t>
            </a:r>
            <a:r>
              <a:rPr lang="ru-RU" dirty="0" smtClean="0"/>
              <a:t>библиотек;</a:t>
            </a:r>
          </a:p>
          <a:p>
            <a:pPr>
              <a:buFont typeface="Wingdings" pitchFamily="2" charset="2"/>
              <a:buChar char="v"/>
            </a:pPr>
            <a:r>
              <a:rPr lang="ru-RU" dirty="0"/>
              <a:t>предоставление компенсационных выплат работникам муниципальных учреждений культуры, искусства и </a:t>
            </a:r>
            <a:r>
              <a:rPr lang="ru-RU" dirty="0" smtClean="0"/>
              <a:t>кинематографии;</a:t>
            </a:r>
          </a:p>
          <a:p>
            <a:pPr>
              <a:buFont typeface="Wingdings" pitchFamily="2" charset="2"/>
              <a:buChar char="v"/>
            </a:pPr>
            <a:r>
              <a:rPr lang="ru-RU" dirty="0"/>
              <a:t>обеспечение деятельности (оказание услуг) подведомственных учреждений дополнительного образования </a:t>
            </a:r>
            <a:r>
              <a:rPr lang="ru-RU" dirty="0" smtClean="0"/>
              <a:t>детей;</a:t>
            </a:r>
          </a:p>
          <a:p>
            <a:pPr>
              <a:buFont typeface="Wingdings" pitchFamily="2" charset="2"/>
              <a:buChar char="v"/>
            </a:pPr>
            <a:r>
              <a:rPr lang="ru-RU" dirty="0"/>
              <a:t>функционирование МКУ «ЦБУКИ</a:t>
            </a:r>
            <a:r>
              <a:rPr lang="ru-RU" dirty="0" smtClean="0"/>
              <a:t>», </a:t>
            </a:r>
            <a:r>
              <a:rPr lang="ru-RU" dirty="0"/>
              <a:t>содержание органов местного самоуправления </a:t>
            </a:r>
            <a:endParaRPr lang="ru-RU" dirty="0" smtClean="0"/>
          </a:p>
          <a:p>
            <a:pPr marL="13716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1662933"/>
      </p:ext>
    </p:extLst>
  </p:cSld>
  <p:clrMapOvr>
    <a:masterClrMapping/>
  </p:clrMapOvr>
  <p:transition>
    <p:wipe dir="u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40768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bg2">
                    <a:lumMod val="75000"/>
                  </a:schemeClr>
                </a:solidFill>
              </a:rPr>
              <a:t>МП«Физическая культура и спорт» 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0999581"/>
              </p:ext>
            </p:extLst>
          </p:nvPr>
        </p:nvGraphicFramePr>
        <p:xfrm>
          <a:off x="457200" y="1484784"/>
          <a:ext cx="8229600" cy="48239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64765538"/>
      </p:ext>
    </p:extLst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На реализацию МП «</a:t>
            </a:r>
            <a:r>
              <a:rPr lang="ru-RU" dirty="0">
                <a:solidFill>
                  <a:srgbClr val="00B050"/>
                </a:solidFill>
              </a:rPr>
              <a:t>Физическая культура и спорт» </a:t>
            </a:r>
            <a:r>
              <a:rPr lang="ru-RU" dirty="0" smtClean="0">
                <a:solidFill>
                  <a:srgbClr val="00B050"/>
                </a:solidFill>
              </a:rPr>
              <a:t>учтены расходы на: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420888"/>
            <a:ext cx="8229600" cy="36004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rgbClr val="FFFF00"/>
                </a:solidFill>
              </a:rPr>
              <a:t>проведение </a:t>
            </a:r>
            <a:r>
              <a:rPr lang="ru-RU" b="1" dirty="0">
                <a:solidFill>
                  <a:srgbClr val="FFFF00"/>
                </a:solidFill>
              </a:rPr>
              <a:t>(</a:t>
            </a:r>
            <a:r>
              <a:rPr lang="ru-RU" b="1" dirty="0" smtClean="0">
                <a:solidFill>
                  <a:srgbClr val="FFFF00"/>
                </a:solidFill>
              </a:rPr>
              <a:t>участие) </a:t>
            </a:r>
            <a:r>
              <a:rPr lang="ru-RU" b="1" dirty="0">
                <a:solidFill>
                  <a:srgbClr val="FFFF00"/>
                </a:solidFill>
              </a:rPr>
              <a:t>физкультурных мероприятий и массовых спортивных </a:t>
            </a:r>
            <a:r>
              <a:rPr lang="ru-RU" b="1" dirty="0" smtClean="0">
                <a:solidFill>
                  <a:srgbClr val="FFFF00"/>
                </a:solidFill>
              </a:rPr>
              <a:t>мероприятий;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rgbClr val="FFFF00"/>
                </a:solidFill>
              </a:rPr>
              <a:t>обеспечение деятельности (оказание услуг) подведомственных </a:t>
            </a:r>
            <a:r>
              <a:rPr lang="ru-RU" b="1" dirty="0" smtClean="0">
                <a:solidFill>
                  <a:srgbClr val="FFFF00"/>
                </a:solidFill>
              </a:rPr>
              <a:t>учреждений;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rgbClr val="FFFF00"/>
                </a:solidFill>
              </a:rPr>
              <a:t>обеспечение функций органов местного </a:t>
            </a:r>
            <a:r>
              <a:rPr lang="ru-RU" b="1" dirty="0" smtClean="0">
                <a:solidFill>
                  <a:srgbClr val="FFFF00"/>
                </a:solidFill>
              </a:rPr>
              <a:t>самоуправления</a:t>
            </a:r>
            <a:endParaRPr lang="ru-RU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787541"/>
      </p:ext>
    </p:extLst>
  </p:cSld>
  <p:clrMapOvr>
    <a:masterClrMapping/>
  </p:clrMapOvr>
  <p:transition>
    <p:wipe dir="u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  <a:effectLst/>
              </a:rPr>
              <a:t>МП «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Молодежь Кубани»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6598581"/>
              </p:ext>
            </p:extLst>
          </p:nvPr>
        </p:nvGraphicFramePr>
        <p:xfrm>
          <a:off x="457200" y="1600200"/>
          <a:ext cx="8229600" cy="4708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7373718"/>
      </p:ext>
    </p:extLst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4" grpId="1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5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ХАРАКТЕРИСТИКИ БЮДЖЕТА</a:t>
            </a:r>
            <a:br>
              <a:rPr lang="ru-RU" sz="2800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(ТЫС.РУБЛЕЙ)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058211"/>
              </p:ext>
            </p:extLst>
          </p:nvPr>
        </p:nvGraphicFramePr>
        <p:xfrm>
          <a:off x="467546" y="1484313"/>
          <a:ext cx="8219253" cy="475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288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3147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8372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8372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38372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38372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8263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Показатель</a:t>
                      </a:r>
                      <a:endParaRPr lang="ru-RU" sz="18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2016 год (отчет)</a:t>
                      </a:r>
                      <a:endParaRPr lang="ru-RU" sz="18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2017</a:t>
                      </a:r>
                      <a:endParaRPr lang="ru-RU" sz="18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2018</a:t>
                      </a:r>
                      <a:endParaRPr lang="ru-RU" sz="18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2019</a:t>
                      </a:r>
                      <a:endParaRPr lang="ru-RU" sz="18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2020</a:t>
                      </a:r>
                      <a:endParaRPr lang="ru-RU" sz="18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252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Доходы, всего</a:t>
                      </a:r>
                      <a:endParaRPr lang="ru-RU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</a:rPr>
                        <a:t>1 350 702,1</a:t>
                      </a:r>
                      <a:endParaRPr lang="ru-RU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</a:rPr>
                        <a:t>1 314 844,6</a:t>
                      </a:r>
                      <a:endParaRPr lang="ru-RU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</a:rPr>
                        <a:t>1 242 001,6</a:t>
                      </a:r>
                      <a:endParaRPr lang="ru-RU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</a:rPr>
                        <a:t>1 105 133,8</a:t>
                      </a:r>
                      <a:endParaRPr lang="ru-RU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</a:rPr>
                        <a:t>1 165 242,2</a:t>
                      </a:r>
                      <a:endParaRPr lang="ru-RU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389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Налоговые и неналоговые  доходы</a:t>
                      </a:r>
                      <a:endParaRPr lang="ru-RU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</a:rPr>
                        <a:t>334 506,0</a:t>
                      </a:r>
                      <a:endParaRPr lang="ru-RU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</a:rPr>
                        <a:t>278 918,0</a:t>
                      </a:r>
                      <a:endParaRPr lang="ru-RU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</a:rPr>
                        <a:t>299 807,0</a:t>
                      </a:r>
                      <a:endParaRPr lang="ru-RU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</a:rPr>
                        <a:t>299 807,0</a:t>
                      </a:r>
                      <a:endParaRPr lang="ru-RU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</a:rPr>
                        <a:t>302 100,0</a:t>
                      </a:r>
                      <a:endParaRPr lang="ru-RU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592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Безвозмездные поступления</a:t>
                      </a:r>
                      <a:endParaRPr lang="ru-RU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</a:rPr>
                        <a:t>1 016 196,1</a:t>
                      </a:r>
                      <a:endParaRPr lang="ru-RU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</a:rPr>
                        <a:t>1 035 926,6</a:t>
                      </a:r>
                      <a:endParaRPr lang="ru-RU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</a:rPr>
                        <a:t>942 194,6</a:t>
                      </a:r>
                      <a:endParaRPr lang="ru-RU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</a:rPr>
                        <a:t>805 326,8</a:t>
                      </a:r>
                      <a:endParaRPr lang="ru-RU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</a:rPr>
                        <a:t>863 142,2</a:t>
                      </a:r>
                      <a:endParaRPr lang="ru-RU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252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Расходы, всего</a:t>
                      </a:r>
                      <a:endParaRPr lang="ru-RU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</a:rPr>
                        <a:t>1 367 790,2 </a:t>
                      </a:r>
                      <a:endParaRPr lang="ru-RU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</a:rPr>
                        <a:t>1 353 816,6</a:t>
                      </a:r>
                      <a:endParaRPr lang="ru-RU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</a:rPr>
                        <a:t>1 260 481,6</a:t>
                      </a:r>
                      <a:endParaRPr lang="ru-RU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</a:rPr>
                        <a:t>1 123 633,8</a:t>
                      </a:r>
                      <a:endParaRPr lang="ru-RU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</a:rPr>
                        <a:t>1 177 982,2</a:t>
                      </a:r>
                      <a:endParaRPr lang="ru-RU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592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Дефицит (–)/ профицит</a:t>
                      </a:r>
                      <a:endParaRPr lang="ru-RU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</a:rPr>
                        <a:t>-17 088,1</a:t>
                      </a:r>
                      <a:endParaRPr lang="ru-RU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</a:rPr>
                        <a:t>-38 972,0</a:t>
                      </a:r>
                      <a:endParaRPr lang="ru-RU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</a:rPr>
                        <a:t>-18 480,0</a:t>
                      </a:r>
                      <a:endParaRPr lang="ru-RU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</a:rPr>
                        <a:t>-18 500,0</a:t>
                      </a:r>
                      <a:endParaRPr lang="ru-RU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</a:rPr>
                        <a:t>-12 740,0</a:t>
                      </a:r>
                      <a:endParaRPr lang="ru-RU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1185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Источники финансирования дефицита бюджета</a:t>
                      </a:r>
                      <a:endParaRPr lang="ru-RU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</a:rPr>
                        <a:t>17 088,1</a:t>
                      </a:r>
                      <a:endParaRPr lang="ru-RU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</a:rPr>
                        <a:t>38 972,0</a:t>
                      </a:r>
                      <a:endParaRPr lang="ru-RU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</a:rPr>
                        <a:t>18 480,0</a:t>
                      </a:r>
                      <a:endParaRPr lang="ru-RU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</a:rPr>
                        <a:t>18 500,0</a:t>
                      </a:r>
                      <a:endParaRPr lang="ru-RU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</a:rPr>
                        <a:t>12 740,0</a:t>
                      </a:r>
                      <a:endParaRPr lang="ru-RU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0594879"/>
      </p:ext>
    </p:extLst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i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/>
              </a:rPr>
              <a:t>Муниципальной программой </a:t>
            </a:r>
            <a:r>
              <a:rPr lang="ru-RU" sz="4000" i="1" dirty="0">
                <a:solidFill>
                  <a:schemeClr val="accent5">
                    <a:lumMod val="60000"/>
                    <a:lumOff val="40000"/>
                  </a:schemeClr>
                </a:solidFill>
                <a:effectLst/>
              </a:rPr>
              <a:t>«</a:t>
            </a:r>
            <a:r>
              <a:rPr lang="ru-RU" sz="4000" i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Молодежь Кубани</a:t>
            </a:r>
            <a:r>
              <a:rPr lang="ru-RU" sz="4000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» учтены расходы на:</a:t>
            </a:r>
            <a:endParaRPr lang="ru-RU" sz="4000" i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780928"/>
            <a:ext cx="8229600" cy="2548880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функционирование муниципального казенного учреждения «Успех</a:t>
            </a:r>
            <a:r>
              <a:rPr lang="ru-RU" dirty="0" smtClean="0"/>
              <a:t>»;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проведение </a:t>
            </a:r>
            <a:r>
              <a:rPr lang="ru-RU" dirty="0" smtClean="0"/>
              <a:t>мероприятий;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Обеспечение деятельности отдела молодежной политики Мостовского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1587054237"/>
      </p:ext>
    </p:extLst>
  </p:cSld>
  <p:clrMapOvr>
    <a:masterClrMapping/>
  </p:clrMapOvr>
  <p:transition>
    <p:wipe dir="u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8352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6950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chemeClr val="accent3">
                    <a:lumMod val="50000"/>
                  </a:schemeClr>
                </a:solidFill>
              </a:rPr>
              <a:t>МП «Развитие сельского хозяйства и регулирование рынков сельскохозяйственной продукции, сырья и продовольствия»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2132856"/>
            <a:ext cx="8013576" cy="4133096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1) </a:t>
            </a:r>
            <a:r>
              <a:rPr lang="ru-RU" dirty="0" smtClean="0">
                <a:solidFill>
                  <a:schemeClr val="bg1"/>
                </a:solidFill>
              </a:rPr>
              <a:t> предоставление </a:t>
            </a:r>
            <a:r>
              <a:rPr lang="ru-RU" dirty="0">
                <a:solidFill>
                  <a:schemeClr val="bg1"/>
                </a:solidFill>
              </a:rPr>
              <a:t>субсидий гражданам, ведущим </a:t>
            </a:r>
            <a:r>
              <a:rPr lang="ru-RU" dirty="0" smtClean="0">
                <a:solidFill>
                  <a:schemeClr val="bg1"/>
                </a:solidFill>
              </a:rPr>
              <a:t>ЛПХ – 11 918,9 </a:t>
            </a:r>
            <a:r>
              <a:rPr lang="ru-RU" dirty="0">
                <a:solidFill>
                  <a:schemeClr val="bg1"/>
                </a:solidFill>
              </a:rPr>
              <a:t>тыс. рублей;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2)  уничтожение </a:t>
            </a:r>
            <a:r>
              <a:rPr lang="ru-RU" dirty="0" err="1" smtClean="0">
                <a:solidFill>
                  <a:schemeClr val="bg1"/>
                </a:solidFill>
              </a:rPr>
              <a:t>биоотходов</a:t>
            </a:r>
            <a:r>
              <a:rPr lang="ru-RU" dirty="0" smtClean="0">
                <a:solidFill>
                  <a:schemeClr val="bg1"/>
                </a:solidFill>
              </a:rPr>
              <a:t> – 1665,0 </a:t>
            </a:r>
            <a:r>
              <a:rPr lang="ru-RU" dirty="0">
                <a:solidFill>
                  <a:schemeClr val="bg1"/>
                </a:solidFill>
              </a:rPr>
              <a:t>тыс. рублей; </a:t>
            </a:r>
          </a:p>
          <a:p>
            <a:r>
              <a:rPr lang="ru-RU" dirty="0">
                <a:solidFill>
                  <a:schemeClr val="bg1"/>
                </a:solidFill>
              </a:rPr>
              <a:t>3) </a:t>
            </a:r>
            <a:r>
              <a:rPr lang="ru-RU" dirty="0" smtClean="0">
                <a:solidFill>
                  <a:schemeClr val="bg1"/>
                </a:solidFill>
              </a:rPr>
              <a:t>осуществление </a:t>
            </a:r>
            <a:r>
              <a:rPr lang="ru-RU" dirty="0">
                <a:solidFill>
                  <a:schemeClr val="bg1"/>
                </a:solidFill>
              </a:rPr>
              <a:t>отдельных государственных полномочий по поддержке сельскохозяйственного производства – 1 </a:t>
            </a:r>
            <a:r>
              <a:rPr lang="ru-RU" dirty="0" smtClean="0">
                <a:solidFill>
                  <a:schemeClr val="bg1"/>
                </a:solidFill>
              </a:rPr>
              <a:t>177,4</a:t>
            </a:r>
            <a:r>
              <a:rPr lang="ru-RU" dirty="0">
                <a:solidFill>
                  <a:schemeClr val="bg1"/>
                </a:solidFill>
              </a:rPr>
              <a:t> тыс. рублей.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8352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МП «Управление муниципальными финансами»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5421534"/>
              </p:ext>
            </p:extLst>
          </p:nvPr>
        </p:nvGraphicFramePr>
        <p:xfrm>
          <a:off x="179512" y="1600200"/>
          <a:ext cx="8640961" cy="5087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3650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8012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820688">
                <a:tc>
                  <a:txBody>
                    <a:bodyPr/>
                    <a:lstStyle/>
                    <a:p>
                      <a:pPr algn="ctr"/>
                      <a:r>
                        <a:rPr kumimoji="0" lang="ru-RU" sz="2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показателя</a:t>
                      </a:r>
                      <a:br>
                        <a:rPr kumimoji="0" lang="ru-RU" sz="2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2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(подпрограмма, мероприятие)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2017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2018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2019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2020</a:t>
                      </a:r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Всего,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в том числе:</a:t>
                      </a: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55 520,4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r>
                        <a:rPr lang="ru-RU" sz="2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169,7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24 012,6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+mn-lt"/>
                          <a:ea typeface="Times New Roman"/>
                          <a:cs typeface="Times New Roman"/>
                        </a:rPr>
                        <a:t>24 012,6</a:t>
                      </a:r>
                      <a:endParaRPr lang="ru-RU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подпрограмма «Совершенствование межбюджетных отношений» (дотации)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29 </a:t>
                      </a: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214,5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26 357,1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0,0 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 0,0</a:t>
                      </a: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подпрограмма «Управление муниципальным долгом»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(проценты по кредитам)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13 000,0 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9 800,0 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10 000,0 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10 000,0 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подпрограмма «Формирование единой финансово-бюджетной политики Краснодарского края и обеспечение сбалансированности бюджета» (расходы на финансовое управление)</a:t>
                      </a: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13 305,9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14 012,6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smtClean="0">
                          <a:latin typeface="Times New Roman"/>
                          <a:ea typeface="Times New Roman"/>
                          <a:cs typeface="Times New Roman"/>
                        </a:rPr>
                        <a:t>14 012,6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14 012,6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6950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perspectiveAbove"/>
            <a:lightRig rig="threePt" dir="t"/>
          </a:scene3d>
        </p:spPr>
        <p:txBody>
          <a:bodyPr>
            <a:noAutofit/>
          </a:bodyPr>
          <a:lstStyle/>
          <a:p>
            <a:r>
              <a:rPr lang="ru-RU" sz="2800" dirty="0">
                <a:solidFill>
                  <a:srgbClr val="FFFF00"/>
                </a:solidFill>
              </a:rPr>
              <a:t>Межбюджетные трансферты</a:t>
            </a:r>
            <a:br>
              <a:rPr lang="ru-RU" sz="2800" dirty="0">
                <a:solidFill>
                  <a:srgbClr val="FFFF00"/>
                </a:solidFill>
              </a:rPr>
            </a:br>
            <a:r>
              <a:rPr lang="ru-RU" sz="2800" dirty="0">
                <a:solidFill>
                  <a:srgbClr val="FFFF00"/>
                </a:solidFill>
              </a:rPr>
              <a:t>«Дотации на выравнивание бюджетной обеспеченности поселений </a:t>
            </a:r>
            <a:br>
              <a:rPr lang="ru-RU" sz="2800" dirty="0">
                <a:solidFill>
                  <a:srgbClr val="FFFF00"/>
                </a:solidFill>
              </a:rPr>
            </a:br>
            <a:r>
              <a:rPr lang="ru-RU" sz="2800" dirty="0">
                <a:solidFill>
                  <a:srgbClr val="FFFF00"/>
                </a:solidFill>
              </a:rPr>
              <a:t>на </a:t>
            </a:r>
            <a:r>
              <a:rPr lang="ru-RU" sz="2800" dirty="0" smtClean="0">
                <a:solidFill>
                  <a:srgbClr val="FFFF00"/>
                </a:solidFill>
              </a:rPr>
              <a:t>2018 </a:t>
            </a:r>
            <a:r>
              <a:rPr lang="ru-RU" sz="2800" dirty="0">
                <a:solidFill>
                  <a:srgbClr val="FFFF00"/>
                </a:solidFill>
              </a:rPr>
              <a:t>год»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6873987"/>
              </p:ext>
            </p:extLst>
          </p:nvPr>
        </p:nvGraphicFramePr>
        <p:xfrm>
          <a:off x="395536" y="1916832"/>
          <a:ext cx="8229600" cy="43918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0159841"/>
      </p:ext>
    </p:extLst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Непрограммные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направления расходов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4569722"/>
              </p:ext>
            </p:extLst>
          </p:nvPr>
        </p:nvGraphicFramePr>
        <p:xfrm>
          <a:off x="251520" y="1700806"/>
          <a:ext cx="8640960" cy="43364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206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0645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064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3269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4328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496110"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раздела</a:t>
                      </a:r>
                      <a:endParaRPr lang="ru-RU" sz="18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2017</a:t>
                      </a:r>
                      <a:endParaRPr lang="ru-RU" sz="18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2018</a:t>
                      </a:r>
                      <a:endParaRPr lang="ru-RU" sz="18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2019</a:t>
                      </a:r>
                      <a:endParaRPr lang="ru-RU" sz="18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2020</a:t>
                      </a:r>
                      <a:endParaRPr lang="ru-RU" sz="18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720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Всего расходов,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том числе:</a:t>
                      </a:r>
                    </a:p>
                  </a:txBody>
                  <a:tcPr marL="17780" marR="177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92 754,8</a:t>
                      </a:r>
                      <a:endParaRPr lang="ru-RU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75 773,1</a:t>
                      </a:r>
                      <a:endParaRPr lang="ru-RU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74 725,1</a:t>
                      </a:r>
                      <a:endParaRPr lang="ru-RU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74 725,1</a:t>
                      </a:r>
                      <a:endParaRPr lang="ru-RU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421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Общегосударственные вопросы</a:t>
                      </a:r>
                    </a:p>
                  </a:txBody>
                  <a:tcPr marL="17780" marR="177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74 344,8</a:t>
                      </a:r>
                      <a:endParaRPr lang="ru-RU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75 773,1</a:t>
                      </a:r>
                      <a:endParaRPr lang="ru-RU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74 725,1</a:t>
                      </a:r>
                      <a:endParaRPr lang="ru-RU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74 725,1</a:t>
                      </a:r>
                      <a:endParaRPr lang="ru-RU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500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Национальная экономика</a:t>
                      </a:r>
                    </a:p>
                  </a:txBody>
                  <a:tcPr marL="17780" marR="177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36,0</a:t>
                      </a: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860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Жилищно-коммунальное хо­зяйство</a:t>
                      </a:r>
                    </a:p>
                  </a:txBody>
                  <a:tcPr marL="17780" marR="177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24,0</a:t>
                      </a: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939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Образование</a:t>
                      </a:r>
                    </a:p>
                  </a:txBody>
                  <a:tcPr marL="17780" marR="177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r>
                        <a:rPr lang="ru-RU" sz="18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200,0</a:t>
                      </a:r>
                      <a:endParaRPr lang="ru-RU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961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Здравоохранение</a:t>
                      </a:r>
                    </a:p>
                  </a:txBody>
                  <a:tcPr marL="17780" marR="177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150,0</a:t>
                      </a:r>
                      <a:endParaRPr lang="ru-RU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</a:p>
                  </a:txBody>
                  <a:tcPr marL="17780" marR="177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Источники</a:t>
            </a:r>
            <a:r>
              <a:rPr lang="ru-RU" sz="3600" dirty="0">
                <a:solidFill>
                  <a:schemeClr val="tx2">
                    <a:lumMod val="50000"/>
                  </a:schemeClr>
                </a:solidFill>
              </a:rPr>
              <a:t> финансирования дефицита бюджета (тыс.руб.) 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2526022"/>
              </p:ext>
            </p:extLst>
          </p:nvPr>
        </p:nvGraphicFramePr>
        <p:xfrm>
          <a:off x="611561" y="1484784"/>
          <a:ext cx="7992888" cy="4968551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239203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669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669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86695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692339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25404"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 (профицит)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2400" baseline="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18 480,0</a:t>
                      </a:r>
                      <a:endParaRPr lang="ru-RU" sz="24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- 18 500,0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- 12 740,0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425404"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Привлечение кредитов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113 080,0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55 580,0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121 004,0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425404"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Погашение кредитов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94 600,0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37 080,0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108 264,0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0135572"/>
      </p:ext>
    </p:extLst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Объем муниципального долга Мостовского района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2810675"/>
              </p:ext>
            </p:extLst>
          </p:nvPr>
        </p:nvGraphicFramePr>
        <p:xfrm>
          <a:off x="107504" y="1340768"/>
          <a:ext cx="8928992" cy="52845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95679657"/>
      </p:ext>
    </p:extLst>
  </p:cSld>
  <p:clrMapOvr>
    <a:masterClrMapping/>
  </p:clrMapOvr>
  <p:transition>
    <p:wipe dir="u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reeform 2"/>
          <p:cNvSpPr>
            <a:spLocks/>
          </p:cNvSpPr>
          <p:nvPr/>
        </p:nvSpPr>
        <p:spPr bwMode="auto">
          <a:xfrm>
            <a:off x="357188" y="0"/>
            <a:ext cx="8243887" cy="6858000"/>
          </a:xfrm>
          <a:custGeom>
            <a:avLst/>
            <a:gdLst>
              <a:gd name="T0" fmla="*/ 2147483647 w 3397"/>
              <a:gd name="T1" fmla="*/ 2147483647 h 3182"/>
              <a:gd name="T2" fmla="*/ 2147483647 w 3397"/>
              <a:gd name="T3" fmla="*/ 2147483647 h 3182"/>
              <a:gd name="T4" fmla="*/ 2147483647 w 3397"/>
              <a:gd name="T5" fmla="*/ 2147483647 h 3182"/>
              <a:gd name="T6" fmla="*/ 2147483647 w 3397"/>
              <a:gd name="T7" fmla="*/ 2147483647 h 3182"/>
              <a:gd name="T8" fmla="*/ 2147483647 w 3397"/>
              <a:gd name="T9" fmla="*/ 2147483647 h 3182"/>
              <a:gd name="T10" fmla="*/ 2147483647 w 3397"/>
              <a:gd name="T11" fmla="*/ 2147483647 h 3182"/>
              <a:gd name="T12" fmla="*/ 2147483647 w 3397"/>
              <a:gd name="T13" fmla="*/ 2147483647 h 3182"/>
              <a:gd name="T14" fmla="*/ 2147483647 w 3397"/>
              <a:gd name="T15" fmla="*/ 2147483647 h 3182"/>
              <a:gd name="T16" fmla="*/ 2147483647 w 3397"/>
              <a:gd name="T17" fmla="*/ 2147483647 h 3182"/>
              <a:gd name="T18" fmla="*/ 2147483647 w 3397"/>
              <a:gd name="T19" fmla="*/ 2147483647 h 3182"/>
              <a:gd name="T20" fmla="*/ 2147483647 w 3397"/>
              <a:gd name="T21" fmla="*/ 2147483647 h 3182"/>
              <a:gd name="T22" fmla="*/ 2147483647 w 3397"/>
              <a:gd name="T23" fmla="*/ 2147483647 h 3182"/>
              <a:gd name="T24" fmla="*/ 2147483647 w 3397"/>
              <a:gd name="T25" fmla="*/ 2147483647 h 3182"/>
              <a:gd name="T26" fmla="*/ 2147483647 w 3397"/>
              <a:gd name="T27" fmla="*/ 2147483647 h 3182"/>
              <a:gd name="T28" fmla="*/ 2147483647 w 3397"/>
              <a:gd name="T29" fmla="*/ 2147483647 h 3182"/>
              <a:gd name="T30" fmla="*/ 2147483647 w 3397"/>
              <a:gd name="T31" fmla="*/ 2147483647 h 3182"/>
              <a:gd name="T32" fmla="*/ 2147483647 w 3397"/>
              <a:gd name="T33" fmla="*/ 2147483647 h 3182"/>
              <a:gd name="T34" fmla="*/ 2147483647 w 3397"/>
              <a:gd name="T35" fmla="*/ 2147483647 h 3182"/>
              <a:gd name="T36" fmla="*/ 2147483647 w 3397"/>
              <a:gd name="T37" fmla="*/ 2147483647 h 3182"/>
              <a:gd name="T38" fmla="*/ 2147483647 w 3397"/>
              <a:gd name="T39" fmla="*/ 2147483647 h 3182"/>
              <a:gd name="T40" fmla="*/ 2147483647 w 3397"/>
              <a:gd name="T41" fmla="*/ 2147483647 h 3182"/>
              <a:gd name="T42" fmla="*/ 2147483647 w 3397"/>
              <a:gd name="T43" fmla="*/ 2147483647 h 3182"/>
              <a:gd name="T44" fmla="*/ 2147483647 w 3397"/>
              <a:gd name="T45" fmla="*/ 2147483647 h 3182"/>
              <a:gd name="T46" fmla="*/ 2147483647 w 3397"/>
              <a:gd name="T47" fmla="*/ 2147483647 h 3182"/>
              <a:gd name="T48" fmla="*/ 2147483647 w 3397"/>
              <a:gd name="T49" fmla="*/ 2147483647 h 3182"/>
              <a:gd name="T50" fmla="*/ 2147483647 w 3397"/>
              <a:gd name="T51" fmla="*/ 2147483647 h 3182"/>
              <a:gd name="T52" fmla="*/ 2147483647 w 3397"/>
              <a:gd name="T53" fmla="*/ 2147483647 h 3182"/>
              <a:gd name="T54" fmla="*/ 2147483647 w 3397"/>
              <a:gd name="T55" fmla="*/ 2147483647 h 3182"/>
              <a:gd name="T56" fmla="*/ 2147483647 w 3397"/>
              <a:gd name="T57" fmla="*/ 2147483647 h 3182"/>
              <a:gd name="T58" fmla="*/ 2147483647 w 3397"/>
              <a:gd name="T59" fmla="*/ 2147483647 h 3182"/>
              <a:gd name="T60" fmla="*/ 2147483647 w 3397"/>
              <a:gd name="T61" fmla="*/ 2147483647 h 3182"/>
              <a:gd name="T62" fmla="*/ 2147483647 w 3397"/>
              <a:gd name="T63" fmla="*/ 2147483647 h 3182"/>
              <a:gd name="T64" fmla="*/ 2147483647 w 3397"/>
              <a:gd name="T65" fmla="*/ 2147483647 h 3182"/>
              <a:gd name="T66" fmla="*/ 2147483647 w 3397"/>
              <a:gd name="T67" fmla="*/ 2147483647 h 3182"/>
              <a:gd name="T68" fmla="*/ 2147483647 w 3397"/>
              <a:gd name="T69" fmla="*/ 2147483647 h 3182"/>
              <a:gd name="T70" fmla="*/ 2147483647 w 3397"/>
              <a:gd name="T71" fmla="*/ 2147483647 h 3182"/>
              <a:gd name="T72" fmla="*/ 2147483647 w 3397"/>
              <a:gd name="T73" fmla="*/ 2147483647 h 3182"/>
              <a:gd name="T74" fmla="*/ 2147483647 w 3397"/>
              <a:gd name="T75" fmla="*/ 2147483647 h 3182"/>
              <a:gd name="T76" fmla="*/ 2147483647 w 3397"/>
              <a:gd name="T77" fmla="*/ 2147483647 h 3182"/>
              <a:gd name="T78" fmla="*/ 2147483647 w 3397"/>
              <a:gd name="T79" fmla="*/ 2147483647 h 3182"/>
              <a:gd name="T80" fmla="*/ 2147483647 w 3397"/>
              <a:gd name="T81" fmla="*/ 2147483647 h 3182"/>
              <a:gd name="T82" fmla="*/ 2147483647 w 3397"/>
              <a:gd name="T83" fmla="*/ 2147483647 h 3182"/>
              <a:gd name="T84" fmla="*/ 2147483647 w 3397"/>
              <a:gd name="T85" fmla="*/ 2147483647 h 3182"/>
              <a:gd name="T86" fmla="*/ 2147483647 w 3397"/>
              <a:gd name="T87" fmla="*/ 2147483647 h 3182"/>
              <a:gd name="T88" fmla="*/ 2147483647 w 3397"/>
              <a:gd name="T89" fmla="*/ 2147483647 h 3182"/>
              <a:gd name="T90" fmla="*/ 2147483647 w 3397"/>
              <a:gd name="T91" fmla="*/ 2147483647 h 3182"/>
              <a:gd name="T92" fmla="*/ 2147483647 w 3397"/>
              <a:gd name="T93" fmla="*/ 2147483647 h 3182"/>
              <a:gd name="T94" fmla="*/ 2147483647 w 3397"/>
              <a:gd name="T95" fmla="*/ 2147483647 h 3182"/>
              <a:gd name="T96" fmla="*/ 2147483647 w 3397"/>
              <a:gd name="T97" fmla="*/ 2147483647 h 3182"/>
              <a:gd name="T98" fmla="*/ 2147483647 w 3397"/>
              <a:gd name="T99" fmla="*/ 2147483647 h 3182"/>
              <a:gd name="T100" fmla="*/ 2147483647 w 3397"/>
              <a:gd name="T101" fmla="*/ 2147483647 h 3182"/>
              <a:gd name="T102" fmla="*/ 2147483647 w 3397"/>
              <a:gd name="T103" fmla="*/ 2147483647 h 3182"/>
              <a:gd name="T104" fmla="*/ 2147483647 w 3397"/>
              <a:gd name="T105" fmla="*/ 2147483647 h 3182"/>
              <a:gd name="T106" fmla="*/ 2147483647 w 3397"/>
              <a:gd name="T107" fmla="*/ 2147483647 h 3182"/>
              <a:gd name="T108" fmla="*/ 2147483647 w 3397"/>
              <a:gd name="T109" fmla="*/ 2147483647 h 3182"/>
              <a:gd name="T110" fmla="*/ 2147483647 w 3397"/>
              <a:gd name="T111" fmla="*/ 2147483647 h 3182"/>
              <a:gd name="T112" fmla="*/ 2147483647 w 3397"/>
              <a:gd name="T113" fmla="*/ 2147483647 h 3182"/>
              <a:gd name="T114" fmla="*/ 2147483647 w 3397"/>
              <a:gd name="T115" fmla="*/ 2147483647 h 3182"/>
              <a:gd name="T116" fmla="*/ 2147483647 w 3397"/>
              <a:gd name="T117" fmla="*/ 2147483647 h 3182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3397"/>
              <a:gd name="T178" fmla="*/ 0 h 3182"/>
              <a:gd name="T179" fmla="*/ 3397 w 3397"/>
              <a:gd name="T180" fmla="*/ 3182 h 3182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3397" h="3182">
                <a:moveTo>
                  <a:pt x="788" y="1958"/>
                </a:moveTo>
                <a:cubicBezTo>
                  <a:pt x="747" y="1968"/>
                  <a:pt x="770" y="1954"/>
                  <a:pt x="770" y="2000"/>
                </a:cubicBezTo>
                <a:cubicBezTo>
                  <a:pt x="770" y="2012"/>
                  <a:pt x="766" y="2024"/>
                  <a:pt x="764" y="2036"/>
                </a:cubicBezTo>
                <a:cubicBezTo>
                  <a:pt x="643" y="2023"/>
                  <a:pt x="771" y="2006"/>
                  <a:pt x="638" y="2018"/>
                </a:cubicBezTo>
                <a:cubicBezTo>
                  <a:pt x="630" y="2016"/>
                  <a:pt x="622" y="2014"/>
                  <a:pt x="614" y="2012"/>
                </a:cubicBezTo>
                <a:cubicBezTo>
                  <a:pt x="602" y="2008"/>
                  <a:pt x="578" y="2000"/>
                  <a:pt x="578" y="2000"/>
                </a:cubicBezTo>
                <a:cubicBezTo>
                  <a:pt x="570" y="1976"/>
                  <a:pt x="560" y="1972"/>
                  <a:pt x="536" y="1964"/>
                </a:cubicBezTo>
                <a:cubicBezTo>
                  <a:pt x="528" y="1952"/>
                  <a:pt x="520" y="1940"/>
                  <a:pt x="512" y="1928"/>
                </a:cubicBezTo>
                <a:cubicBezTo>
                  <a:pt x="451" y="1837"/>
                  <a:pt x="543" y="1905"/>
                  <a:pt x="488" y="1868"/>
                </a:cubicBezTo>
                <a:cubicBezTo>
                  <a:pt x="484" y="1856"/>
                  <a:pt x="485" y="1841"/>
                  <a:pt x="476" y="1832"/>
                </a:cubicBezTo>
                <a:cubicBezTo>
                  <a:pt x="464" y="1820"/>
                  <a:pt x="440" y="1796"/>
                  <a:pt x="440" y="1796"/>
                </a:cubicBezTo>
                <a:cubicBezTo>
                  <a:pt x="438" y="1780"/>
                  <a:pt x="441" y="1763"/>
                  <a:pt x="434" y="1748"/>
                </a:cubicBezTo>
                <a:cubicBezTo>
                  <a:pt x="431" y="1742"/>
                  <a:pt x="418" y="1748"/>
                  <a:pt x="416" y="1742"/>
                </a:cubicBezTo>
                <a:cubicBezTo>
                  <a:pt x="406" y="1718"/>
                  <a:pt x="427" y="1716"/>
                  <a:pt x="440" y="1712"/>
                </a:cubicBezTo>
                <a:cubicBezTo>
                  <a:pt x="434" y="1661"/>
                  <a:pt x="439" y="1652"/>
                  <a:pt x="392" y="1664"/>
                </a:cubicBezTo>
                <a:cubicBezTo>
                  <a:pt x="388" y="1670"/>
                  <a:pt x="387" y="1679"/>
                  <a:pt x="380" y="1682"/>
                </a:cubicBezTo>
                <a:cubicBezTo>
                  <a:pt x="374" y="1684"/>
                  <a:pt x="368" y="1679"/>
                  <a:pt x="362" y="1676"/>
                </a:cubicBezTo>
                <a:cubicBezTo>
                  <a:pt x="300" y="1642"/>
                  <a:pt x="349" y="1660"/>
                  <a:pt x="308" y="1646"/>
                </a:cubicBezTo>
                <a:cubicBezTo>
                  <a:pt x="330" y="1639"/>
                  <a:pt x="340" y="1647"/>
                  <a:pt x="362" y="1640"/>
                </a:cubicBezTo>
                <a:cubicBezTo>
                  <a:pt x="363" y="1632"/>
                  <a:pt x="377" y="1564"/>
                  <a:pt x="362" y="1556"/>
                </a:cubicBezTo>
                <a:cubicBezTo>
                  <a:pt x="339" y="1543"/>
                  <a:pt x="310" y="1552"/>
                  <a:pt x="284" y="1550"/>
                </a:cubicBezTo>
                <a:cubicBezTo>
                  <a:pt x="222" y="1538"/>
                  <a:pt x="256" y="1530"/>
                  <a:pt x="176" y="1538"/>
                </a:cubicBezTo>
                <a:cubicBezTo>
                  <a:pt x="211" y="1573"/>
                  <a:pt x="215" y="1568"/>
                  <a:pt x="272" y="1574"/>
                </a:cubicBezTo>
                <a:cubicBezTo>
                  <a:pt x="270" y="1580"/>
                  <a:pt x="271" y="1588"/>
                  <a:pt x="266" y="1592"/>
                </a:cubicBezTo>
                <a:cubicBezTo>
                  <a:pt x="260" y="1597"/>
                  <a:pt x="239" y="1590"/>
                  <a:pt x="242" y="1598"/>
                </a:cubicBezTo>
                <a:cubicBezTo>
                  <a:pt x="244" y="1604"/>
                  <a:pt x="289" y="1614"/>
                  <a:pt x="296" y="1616"/>
                </a:cubicBezTo>
                <a:cubicBezTo>
                  <a:pt x="298" y="1624"/>
                  <a:pt x="297" y="1633"/>
                  <a:pt x="302" y="1640"/>
                </a:cubicBezTo>
                <a:cubicBezTo>
                  <a:pt x="312" y="1654"/>
                  <a:pt x="351" y="1658"/>
                  <a:pt x="290" y="1646"/>
                </a:cubicBezTo>
                <a:cubicBezTo>
                  <a:pt x="245" y="1601"/>
                  <a:pt x="195" y="1598"/>
                  <a:pt x="134" y="1592"/>
                </a:cubicBezTo>
                <a:cubicBezTo>
                  <a:pt x="117" y="1586"/>
                  <a:pt x="96" y="1588"/>
                  <a:pt x="80" y="1580"/>
                </a:cubicBezTo>
                <a:cubicBezTo>
                  <a:pt x="74" y="1577"/>
                  <a:pt x="74" y="1566"/>
                  <a:pt x="68" y="1562"/>
                </a:cubicBezTo>
                <a:cubicBezTo>
                  <a:pt x="58" y="1556"/>
                  <a:pt x="22" y="1548"/>
                  <a:pt x="8" y="1544"/>
                </a:cubicBezTo>
                <a:cubicBezTo>
                  <a:pt x="6" y="1538"/>
                  <a:pt x="0" y="1532"/>
                  <a:pt x="2" y="1526"/>
                </a:cubicBezTo>
                <a:cubicBezTo>
                  <a:pt x="6" y="1515"/>
                  <a:pt x="30" y="1512"/>
                  <a:pt x="38" y="1508"/>
                </a:cubicBezTo>
                <a:cubicBezTo>
                  <a:pt x="78" y="1488"/>
                  <a:pt x="78" y="1490"/>
                  <a:pt x="134" y="1484"/>
                </a:cubicBezTo>
                <a:cubicBezTo>
                  <a:pt x="176" y="1470"/>
                  <a:pt x="216" y="1479"/>
                  <a:pt x="254" y="1454"/>
                </a:cubicBezTo>
                <a:cubicBezTo>
                  <a:pt x="248" y="1442"/>
                  <a:pt x="247" y="1426"/>
                  <a:pt x="236" y="1418"/>
                </a:cubicBezTo>
                <a:cubicBezTo>
                  <a:pt x="223" y="1408"/>
                  <a:pt x="188" y="1406"/>
                  <a:pt x="188" y="1406"/>
                </a:cubicBezTo>
                <a:cubicBezTo>
                  <a:pt x="178" y="1408"/>
                  <a:pt x="168" y="1410"/>
                  <a:pt x="158" y="1412"/>
                </a:cubicBezTo>
                <a:cubicBezTo>
                  <a:pt x="152" y="1414"/>
                  <a:pt x="143" y="1424"/>
                  <a:pt x="140" y="1418"/>
                </a:cubicBezTo>
                <a:cubicBezTo>
                  <a:pt x="100" y="1331"/>
                  <a:pt x="158" y="1356"/>
                  <a:pt x="110" y="1340"/>
                </a:cubicBezTo>
                <a:cubicBezTo>
                  <a:pt x="59" y="1357"/>
                  <a:pt x="113" y="1401"/>
                  <a:pt x="62" y="1418"/>
                </a:cubicBezTo>
                <a:cubicBezTo>
                  <a:pt x="54" y="1416"/>
                  <a:pt x="42" y="1419"/>
                  <a:pt x="38" y="1412"/>
                </a:cubicBezTo>
                <a:cubicBezTo>
                  <a:pt x="35" y="1406"/>
                  <a:pt x="47" y="1400"/>
                  <a:pt x="50" y="1394"/>
                </a:cubicBezTo>
                <a:cubicBezTo>
                  <a:pt x="53" y="1388"/>
                  <a:pt x="52" y="1380"/>
                  <a:pt x="56" y="1376"/>
                </a:cubicBezTo>
                <a:cubicBezTo>
                  <a:pt x="66" y="1366"/>
                  <a:pt x="92" y="1352"/>
                  <a:pt x="92" y="1352"/>
                </a:cubicBezTo>
                <a:cubicBezTo>
                  <a:pt x="106" y="1331"/>
                  <a:pt x="110" y="1320"/>
                  <a:pt x="140" y="1310"/>
                </a:cubicBezTo>
                <a:cubicBezTo>
                  <a:pt x="152" y="1306"/>
                  <a:pt x="176" y="1298"/>
                  <a:pt x="176" y="1298"/>
                </a:cubicBezTo>
                <a:cubicBezTo>
                  <a:pt x="204" y="1302"/>
                  <a:pt x="223" y="1297"/>
                  <a:pt x="242" y="1316"/>
                </a:cubicBezTo>
                <a:cubicBezTo>
                  <a:pt x="247" y="1321"/>
                  <a:pt x="248" y="1330"/>
                  <a:pt x="254" y="1334"/>
                </a:cubicBezTo>
                <a:cubicBezTo>
                  <a:pt x="286" y="1357"/>
                  <a:pt x="324" y="1361"/>
                  <a:pt x="356" y="1382"/>
                </a:cubicBezTo>
                <a:cubicBezTo>
                  <a:pt x="379" y="1416"/>
                  <a:pt x="357" y="1416"/>
                  <a:pt x="326" y="1424"/>
                </a:cubicBezTo>
                <a:cubicBezTo>
                  <a:pt x="324" y="1430"/>
                  <a:pt x="317" y="1436"/>
                  <a:pt x="320" y="1442"/>
                </a:cubicBezTo>
                <a:cubicBezTo>
                  <a:pt x="327" y="1456"/>
                  <a:pt x="361" y="1440"/>
                  <a:pt x="320" y="1454"/>
                </a:cubicBezTo>
                <a:cubicBezTo>
                  <a:pt x="306" y="1495"/>
                  <a:pt x="351" y="1476"/>
                  <a:pt x="380" y="1472"/>
                </a:cubicBezTo>
                <a:cubicBezTo>
                  <a:pt x="407" y="1445"/>
                  <a:pt x="396" y="1432"/>
                  <a:pt x="434" y="1442"/>
                </a:cubicBezTo>
                <a:cubicBezTo>
                  <a:pt x="477" y="1485"/>
                  <a:pt x="482" y="1454"/>
                  <a:pt x="530" y="1442"/>
                </a:cubicBezTo>
                <a:cubicBezTo>
                  <a:pt x="514" y="1363"/>
                  <a:pt x="538" y="1431"/>
                  <a:pt x="386" y="1406"/>
                </a:cubicBezTo>
                <a:cubicBezTo>
                  <a:pt x="380" y="1405"/>
                  <a:pt x="376" y="1392"/>
                  <a:pt x="380" y="1388"/>
                </a:cubicBezTo>
                <a:cubicBezTo>
                  <a:pt x="391" y="1377"/>
                  <a:pt x="407" y="1404"/>
                  <a:pt x="422" y="1406"/>
                </a:cubicBezTo>
                <a:cubicBezTo>
                  <a:pt x="456" y="1411"/>
                  <a:pt x="490" y="1410"/>
                  <a:pt x="524" y="1412"/>
                </a:cubicBezTo>
                <a:cubicBezTo>
                  <a:pt x="572" y="1428"/>
                  <a:pt x="512" y="1442"/>
                  <a:pt x="548" y="1466"/>
                </a:cubicBezTo>
                <a:cubicBezTo>
                  <a:pt x="555" y="1471"/>
                  <a:pt x="564" y="1470"/>
                  <a:pt x="572" y="1472"/>
                </a:cubicBezTo>
                <a:cubicBezTo>
                  <a:pt x="594" y="1502"/>
                  <a:pt x="602" y="1505"/>
                  <a:pt x="638" y="1496"/>
                </a:cubicBezTo>
                <a:cubicBezTo>
                  <a:pt x="624" y="1486"/>
                  <a:pt x="605" y="1481"/>
                  <a:pt x="596" y="1466"/>
                </a:cubicBezTo>
                <a:cubicBezTo>
                  <a:pt x="560" y="1409"/>
                  <a:pt x="607" y="1445"/>
                  <a:pt x="566" y="1418"/>
                </a:cubicBezTo>
                <a:cubicBezTo>
                  <a:pt x="555" y="1385"/>
                  <a:pt x="574" y="1389"/>
                  <a:pt x="602" y="1382"/>
                </a:cubicBezTo>
                <a:cubicBezTo>
                  <a:pt x="608" y="1376"/>
                  <a:pt x="613" y="1369"/>
                  <a:pt x="620" y="1364"/>
                </a:cubicBezTo>
                <a:cubicBezTo>
                  <a:pt x="631" y="1355"/>
                  <a:pt x="656" y="1340"/>
                  <a:pt x="656" y="1340"/>
                </a:cubicBezTo>
                <a:cubicBezTo>
                  <a:pt x="666" y="1311"/>
                  <a:pt x="680" y="1274"/>
                  <a:pt x="662" y="1244"/>
                </a:cubicBezTo>
                <a:cubicBezTo>
                  <a:pt x="657" y="1235"/>
                  <a:pt x="642" y="1240"/>
                  <a:pt x="632" y="1238"/>
                </a:cubicBezTo>
                <a:cubicBezTo>
                  <a:pt x="644" y="1226"/>
                  <a:pt x="666" y="1219"/>
                  <a:pt x="668" y="1202"/>
                </a:cubicBezTo>
                <a:cubicBezTo>
                  <a:pt x="675" y="1141"/>
                  <a:pt x="664" y="1163"/>
                  <a:pt x="686" y="1130"/>
                </a:cubicBezTo>
                <a:cubicBezTo>
                  <a:pt x="697" y="1074"/>
                  <a:pt x="723" y="1069"/>
                  <a:pt x="776" y="1058"/>
                </a:cubicBezTo>
                <a:cubicBezTo>
                  <a:pt x="798" y="1044"/>
                  <a:pt x="799" y="1029"/>
                  <a:pt x="818" y="1010"/>
                </a:cubicBezTo>
                <a:cubicBezTo>
                  <a:pt x="830" y="950"/>
                  <a:pt x="810" y="1003"/>
                  <a:pt x="860" y="974"/>
                </a:cubicBezTo>
                <a:cubicBezTo>
                  <a:pt x="865" y="971"/>
                  <a:pt x="864" y="962"/>
                  <a:pt x="866" y="956"/>
                </a:cubicBezTo>
                <a:cubicBezTo>
                  <a:pt x="872" y="942"/>
                  <a:pt x="878" y="928"/>
                  <a:pt x="884" y="914"/>
                </a:cubicBezTo>
                <a:cubicBezTo>
                  <a:pt x="894" y="944"/>
                  <a:pt x="908" y="944"/>
                  <a:pt x="938" y="950"/>
                </a:cubicBezTo>
                <a:cubicBezTo>
                  <a:pt x="940" y="956"/>
                  <a:pt x="939" y="964"/>
                  <a:pt x="944" y="968"/>
                </a:cubicBezTo>
                <a:cubicBezTo>
                  <a:pt x="952" y="974"/>
                  <a:pt x="981" y="981"/>
                  <a:pt x="974" y="974"/>
                </a:cubicBezTo>
                <a:cubicBezTo>
                  <a:pt x="968" y="968"/>
                  <a:pt x="962" y="962"/>
                  <a:pt x="956" y="956"/>
                </a:cubicBezTo>
                <a:cubicBezTo>
                  <a:pt x="958" y="944"/>
                  <a:pt x="955" y="930"/>
                  <a:pt x="962" y="920"/>
                </a:cubicBezTo>
                <a:cubicBezTo>
                  <a:pt x="977" y="899"/>
                  <a:pt x="1019" y="915"/>
                  <a:pt x="968" y="902"/>
                </a:cubicBezTo>
                <a:cubicBezTo>
                  <a:pt x="919" y="918"/>
                  <a:pt x="976" y="946"/>
                  <a:pt x="920" y="932"/>
                </a:cubicBezTo>
                <a:cubicBezTo>
                  <a:pt x="916" y="924"/>
                  <a:pt x="909" y="917"/>
                  <a:pt x="908" y="908"/>
                </a:cubicBezTo>
                <a:cubicBezTo>
                  <a:pt x="904" y="874"/>
                  <a:pt x="931" y="890"/>
                  <a:pt x="896" y="878"/>
                </a:cubicBezTo>
                <a:cubicBezTo>
                  <a:pt x="894" y="886"/>
                  <a:pt x="897" y="897"/>
                  <a:pt x="890" y="902"/>
                </a:cubicBezTo>
                <a:cubicBezTo>
                  <a:pt x="885" y="906"/>
                  <a:pt x="873" y="902"/>
                  <a:pt x="872" y="896"/>
                </a:cubicBezTo>
                <a:cubicBezTo>
                  <a:pt x="863" y="856"/>
                  <a:pt x="875" y="851"/>
                  <a:pt x="896" y="830"/>
                </a:cubicBezTo>
                <a:cubicBezTo>
                  <a:pt x="906" y="801"/>
                  <a:pt x="920" y="762"/>
                  <a:pt x="950" y="752"/>
                </a:cubicBezTo>
                <a:cubicBezTo>
                  <a:pt x="970" y="757"/>
                  <a:pt x="994" y="751"/>
                  <a:pt x="1010" y="764"/>
                </a:cubicBezTo>
                <a:cubicBezTo>
                  <a:pt x="1024" y="775"/>
                  <a:pt x="982" y="803"/>
                  <a:pt x="974" y="806"/>
                </a:cubicBezTo>
                <a:cubicBezTo>
                  <a:pt x="981" y="835"/>
                  <a:pt x="988" y="839"/>
                  <a:pt x="1016" y="848"/>
                </a:cubicBezTo>
                <a:cubicBezTo>
                  <a:pt x="1018" y="842"/>
                  <a:pt x="1018" y="835"/>
                  <a:pt x="1022" y="830"/>
                </a:cubicBezTo>
                <a:cubicBezTo>
                  <a:pt x="1052" y="793"/>
                  <a:pt x="1045" y="845"/>
                  <a:pt x="1058" y="854"/>
                </a:cubicBezTo>
                <a:cubicBezTo>
                  <a:pt x="1066" y="860"/>
                  <a:pt x="1078" y="858"/>
                  <a:pt x="1088" y="860"/>
                </a:cubicBezTo>
                <a:cubicBezTo>
                  <a:pt x="1090" y="866"/>
                  <a:pt x="1094" y="884"/>
                  <a:pt x="1094" y="878"/>
                </a:cubicBezTo>
                <a:cubicBezTo>
                  <a:pt x="1094" y="873"/>
                  <a:pt x="1081" y="810"/>
                  <a:pt x="1076" y="806"/>
                </a:cubicBezTo>
                <a:cubicBezTo>
                  <a:pt x="1070" y="801"/>
                  <a:pt x="1060" y="802"/>
                  <a:pt x="1052" y="800"/>
                </a:cubicBezTo>
                <a:cubicBezTo>
                  <a:pt x="1050" y="788"/>
                  <a:pt x="1052" y="774"/>
                  <a:pt x="1046" y="764"/>
                </a:cubicBezTo>
                <a:cubicBezTo>
                  <a:pt x="1031" y="740"/>
                  <a:pt x="991" y="764"/>
                  <a:pt x="1052" y="740"/>
                </a:cubicBezTo>
                <a:cubicBezTo>
                  <a:pt x="1064" y="703"/>
                  <a:pt x="1060" y="690"/>
                  <a:pt x="1100" y="680"/>
                </a:cubicBezTo>
                <a:cubicBezTo>
                  <a:pt x="1115" y="618"/>
                  <a:pt x="1114" y="648"/>
                  <a:pt x="1106" y="590"/>
                </a:cubicBezTo>
                <a:cubicBezTo>
                  <a:pt x="1160" y="576"/>
                  <a:pt x="1143" y="603"/>
                  <a:pt x="1166" y="632"/>
                </a:cubicBezTo>
                <a:cubicBezTo>
                  <a:pt x="1176" y="645"/>
                  <a:pt x="1194" y="646"/>
                  <a:pt x="1208" y="650"/>
                </a:cubicBezTo>
                <a:cubicBezTo>
                  <a:pt x="1214" y="656"/>
                  <a:pt x="1218" y="665"/>
                  <a:pt x="1226" y="668"/>
                </a:cubicBezTo>
                <a:cubicBezTo>
                  <a:pt x="1268" y="682"/>
                  <a:pt x="1228" y="619"/>
                  <a:pt x="1220" y="608"/>
                </a:cubicBezTo>
                <a:cubicBezTo>
                  <a:pt x="1214" y="575"/>
                  <a:pt x="1216" y="559"/>
                  <a:pt x="1184" y="548"/>
                </a:cubicBezTo>
                <a:cubicBezTo>
                  <a:pt x="1164" y="528"/>
                  <a:pt x="1158" y="521"/>
                  <a:pt x="1130" y="530"/>
                </a:cubicBezTo>
                <a:cubicBezTo>
                  <a:pt x="1128" y="536"/>
                  <a:pt x="1128" y="544"/>
                  <a:pt x="1124" y="548"/>
                </a:cubicBezTo>
                <a:cubicBezTo>
                  <a:pt x="1093" y="579"/>
                  <a:pt x="1090" y="504"/>
                  <a:pt x="1082" y="494"/>
                </a:cubicBezTo>
                <a:cubicBezTo>
                  <a:pt x="1078" y="489"/>
                  <a:pt x="1070" y="490"/>
                  <a:pt x="1064" y="488"/>
                </a:cubicBezTo>
                <a:cubicBezTo>
                  <a:pt x="1031" y="455"/>
                  <a:pt x="1006" y="443"/>
                  <a:pt x="962" y="434"/>
                </a:cubicBezTo>
                <a:cubicBezTo>
                  <a:pt x="954" y="436"/>
                  <a:pt x="944" y="434"/>
                  <a:pt x="938" y="440"/>
                </a:cubicBezTo>
                <a:cubicBezTo>
                  <a:pt x="911" y="467"/>
                  <a:pt x="964" y="477"/>
                  <a:pt x="902" y="452"/>
                </a:cubicBezTo>
                <a:cubicBezTo>
                  <a:pt x="887" y="408"/>
                  <a:pt x="899" y="425"/>
                  <a:pt x="872" y="398"/>
                </a:cubicBezTo>
                <a:cubicBezTo>
                  <a:pt x="863" y="364"/>
                  <a:pt x="843" y="349"/>
                  <a:pt x="824" y="320"/>
                </a:cubicBezTo>
                <a:cubicBezTo>
                  <a:pt x="822" y="296"/>
                  <a:pt x="825" y="271"/>
                  <a:pt x="818" y="248"/>
                </a:cubicBezTo>
                <a:cubicBezTo>
                  <a:pt x="816" y="241"/>
                  <a:pt x="804" y="242"/>
                  <a:pt x="800" y="236"/>
                </a:cubicBezTo>
                <a:cubicBezTo>
                  <a:pt x="795" y="229"/>
                  <a:pt x="797" y="220"/>
                  <a:pt x="794" y="212"/>
                </a:cubicBezTo>
                <a:cubicBezTo>
                  <a:pt x="791" y="204"/>
                  <a:pt x="774" y="192"/>
                  <a:pt x="782" y="188"/>
                </a:cubicBezTo>
                <a:cubicBezTo>
                  <a:pt x="792" y="183"/>
                  <a:pt x="831" y="208"/>
                  <a:pt x="842" y="212"/>
                </a:cubicBezTo>
                <a:cubicBezTo>
                  <a:pt x="858" y="217"/>
                  <a:pt x="874" y="220"/>
                  <a:pt x="890" y="224"/>
                </a:cubicBezTo>
                <a:cubicBezTo>
                  <a:pt x="898" y="226"/>
                  <a:pt x="914" y="230"/>
                  <a:pt x="914" y="230"/>
                </a:cubicBezTo>
                <a:cubicBezTo>
                  <a:pt x="938" y="228"/>
                  <a:pt x="962" y="229"/>
                  <a:pt x="986" y="224"/>
                </a:cubicBezTo>
                <a:cubicBezTo>
                  <a:pt x="1010" y="219"/>
                  <a:pt x="1000" y="207"/>
                  <a:pt x="1016" y="194"/>
                </a:cubicBezTo>
                <a:cubicBezTo>
                  <a:pt x="1032" y="181"/>
                  <a:pt x="1056" y="185"/>
                  <a:pt x="1076" y="182"/>
                </a:cubicBezTo>
                <a:cubicBezTo>
                  <a:pt x="1106" y="152"/>
                  <a:pt x="1125" y="174"/>
                  <a:pt x="1148" y="140"/>
                </a:cubicBezTo>
                <a:cubicBezTo>
                  <a:pt x="1161" y="160"/>
                  <a:pt x="1176" y="199"/>
                  <a:pt x="1196" y="212"/>
                </a:cubicBezTo>
                <a:cubicBezTo>
                  <a:pt x="1212" y="223"/>
                  <a:pt x="1232" y="223"/>
                  <a:pt x="1250" y="230"/>
                </a:cubicBezTo>
                <a:cubicBezTo>
                  <a:pt x="1286" y="221"/>
                  <a:pt x="1299" y="211"/>
                  <a:pt x="1340" y="206"/>
                </a:cubicBezTo>
                <a:cubicBezTo>
                  <a:pt x="1351" y="172"/>
                  <a:pt x="1332" y="173"/>
                  <a:pt x="1304" y="164"/>
                </a:cubicBezTo>
                <a:cubicBezTo>
                  <a:pt x="1294" y="134"/>
                  <a:pt x="1304" y="148"/>
                  <a:pt x="1262" y="134"/>
                </a:cubicBezTo>
                <a:cubicBezTo>
                  <a:pt x="1256" y="132"/>
                  <a:pt x="1244" y="128"/>
                  <a:pt x="1244" y="128"/>
                </a:cubicBezTo>
                <a:cubicBezTo>
                  <a:pt x="1234" y="130"/>
                  <a:pt x="1222" y="128"/>
                  <a:pt x="1214" y="134"/>
                </a:cubicBezTo>
                <a:cubicBezTo>
                  <a:pt x="1209" y="138"/>
                  <a:pt x="1214" y="152"/>
                  <a:pt x="1208" y="152"/>
                </a:cubicBezTo>
                <a:cubicBezTo>
                  <a:pt x="1202" y="152"/>
                  <a:pt x="1207" y="138"/>
                  <a:pt x="1202" y="134"/>
                </a:cubicBezTo>
                <a:cubicBezTo>
                  <a:pt x="1192" y="127"/>
                  <a:pt x="1166" y="122"/>
                  <a:pt x="1166" y="122"/>
                </a:cubicBezTo>
                <a:cubicBezTo>
                  <a:pt x="1180" y="101"/>
                  <a:pt x="1190" y="94"/>
                  <a:pt x="1214" y="86"/>
                </a:cubicBezTo>
                <a:cubicBezTo>
                  <a:pt x="1218" y="80"/>
                  <a:pt x="1223" y="75"/>
                  <a:pt x="1226" y="68"/>
                </a:cubicBezTo>
                <a:cubicBezTo>
                  <a:pt x="1229" y="60"/>
                  <a:pt x="1227" y="50"/>
                  <a:pt x="1232" y="44"/>
                </a:cubicBezTo>
                <a:cubicBezTo>
                  <a:pt x="1241" y="33"/>
                  <a:pt x="1268" y="20"/>
                  <a:pt x="1268" y="20"/>
                </a:cubicBezTo>
                <a:cubicBezTo>
                  <a:pt x="1270" y="14"/>
                  <a:pt x="1268" y="4"/>
                  <a:pt x="1274" y="2"/>
                </a:cubicBezTo>
                <a:cubicBezTo>
                  <a:pt x="1281" y="0"/>
                  <a:pt x="1285" y="12"/>
                  <a:pt x="1292" y="14"/>
                </a:cubicBezTo>
                <a:cubicBezTo>
                  <a:pt x="1309" y="20"/>
                  <a:pt x="1329" y="20"/>
                  <a:pt x="1346" y="26"/>
                </a:cubicBezTo>
                <a:cubicBezTo>
                  <a:pt x="1361" y="23"/>
                  <a:pt x="1385" y="14"/>
                  <a:pt x="1400" y="26"/>
                </a:cubicBezTo>
                <a:cubicBezTo>
                  <a:pt x="1405" y="30"/>
                  <a:pt x="1402" y="40"/>
                  <a:pt x="1406" y="44"/>
                </a:cubicBezTo>
                <a:cubicBezTo>
                  <a:pt x="1420" y="58"/>
                  <a:pt x="1446" y="53"/>
                  <a:pt x="1466" y="56"/>
                </a:cubicBezTo>
                <a:cubicBezTo>
                  <a:pt x="1472" y="58"/>
                  <a:pt x="1478" y="63"/>
                  <a:pt x="1484" y="62"/>
                </a:cubicBezTo>
                <a:cubicBezTo>
                  <a:pt x="1497" y="61"/>
                  <a:pt x="1520" y="50"/>
                  <a:pt x="1520" y="50"/>
                </a:cubicBezTo>
                <a:cubicBezTo>
                  <a:pt x="1573" y="61"/>
                  <a:pt x="1542" y="53"/>
                  <a:pt x="1520" y="86"/>
                </a:cubicBezTo>
                <a:cubicBezTo>
                  <a:pt x="1507" y="190"/>
                  <a:pt x="1526" y="99"/>
                  <a:pt x="1502" y="152"/>
                </a:cubicBezTo>
                <a:cubicBezTo>
                  <a:pt x="1497" y="164"/>
                  <a:pt x="1494" y="176"/>
                  <a:pt x="1490" y="188"/>
                </a:cubicBezTo>
                <a:cubicBezTo>
                  <a:pt x="1488" y="194"/>
                  <a:pt x="1484" y="206"/>
                  <a:pt x="1484" y="206"/>
                </a:cubicBezTo>
                <a:cubicBezTo>
                  <a:pt x="1515" y="253"/>
                  <a:pt x="1510" y="199"/>
                  <a:pt x="1520" y="272"/>
                </a:cubicBezTo>
                <a:cubicBezTo>
                  <a:pt x="1530" y="230"/>
                  <a:pt x="1553" y="241"/>
                  <a:pt x="1598" y="236"/>
                </a:cubicBezTo>
                <a:cubicBezTo>
                  <a:pt x="1635" y="224"/>
                  <a:pt x="1636" y="253"/>
                  <a:pt x="1664" y="272"/>
                </a:cubicBezTo>
                <a:cubicBezTo>
                  <a:pt x="1719" y="236"/>
                  <a:pt x="1642" y="278"/>
                  <a:pt x="1700" y="278"/>
                </a:cubicBezTo>
                <a:cubicBezTo>
                  <a:pt x="1707" y="278"/>
                  <a:pt x="1727" y="226"/>
                  <a:pt x="1730" y="218"/>
                </a:cubicBezTo>
                <a:cubicBezTo>
                  <a:pt x="1715" y="173"/>
                  <a:pt x="1689" y="185"/>
                  <a:pt x="1754" y="176"/>
                </a:cubicBezTo>
                <a:cubicBezTo>
                  <a:pt x="1758" y="150"/>
                  <a:pt x="1745" y="114"/>
                  <a:pt x="1766" y="98"/>
                </a:cubicBezTo>
                <a:cubicBezTo>
                  <a:pt x="1791" y="78"/>
                  <a:pt x="1831" y="100"/>
                  <a:pt x="1862" y="92"/>
                </a:cubicBezTo>
                <a:cubicBezTo>
                  <a:pt x="1873" y="89"/>
                  <a:pt x="1878" y="76"/>
                  <a:pt x="1886" y="68"/>
                </a:cubicBezTo>
                <a:cubicBezTo>
                  <a:pt x="1917" y="89"/>
                  <a:pt x="1981" y="100"/>
                  <a:pt x="2018" y="104"/>
                </a:cubicBezTo>
                <a:cubicBezTo>
                  <a:pt x="2057" y="117"/>
                  <a:pt x="2091" y="115"/>
                  <a:pt x="2120" y="86"/>
                </a:cubicBezTo>
                <a:cubicBezTo>
                  <a:pt x="2167" y="117"/>
                  <a:pt x="2178" y="111"/>
                  <a:pt x="2246" y="116"/>
                </a:cubicBezTo>
                <a:cubicBezTo>
                  <a:pt x="2248" y="122"/>
                  <a:pt x="2247" y="130"/>
                  <a:pt x="2252" y="134"/>
                </a:cubicBezTo>
                <a:cubicBezTo>
                  <a:pt x="2262" y="141"/>
                  <a:pt x="2288" y="146"/>
                  <a:pt x="2288" y="146"/>
                </a:cubicBezTo>
                <a:cubicBezTo>
                  <a:pt x="2306" y="200"/>
                  <a:pt x="2290" y="136"/>
                  <a:pt x="2240" y="248"/>
                </a:cubicBezTo>
                <a:cubicBezTo>
                  <a:pt x="2234" y="261"/>
                  <a:pt x="2253" y="281"/>
                  <a:pt x="2258" y="290"/>
                </a:cubicBezTo>
                <a:cubicBezTo>
                  <a:pt x="2277" y="328"/>
                  <a:pt x="2314" y="322"/>
                  <a:pt x="2354" y="326"/>
                </a:cubicBezTo>
                <a:cubicBezTo>
                  <a:pt x="2364" y="356"/>
                  <a:pt x="2363" y="380"/>
                  <a:pt x="2390" y="398"/>
                </a:cubicBezTo>
                <a:cubicBezTo>
                  <a:pt x="2408" y="425"/>
                  <a:pt x="2414" y="458"/>
                  <a:pt x="2378" y="470"/>
                </a:cubicBezTo>
                <a:cubicBezTo>
                  <a:pt x="2395" y="539"/>
                  <a:pt x="2369" y="456"/>
                  <a:pt x="2402" y="506"/>
                </a:cubicBezTo>
                <a:cubicBezTo>
                  <a:pt x="2407" y="513"/>
                  <a:pt x="2401" y="525"/>
                  <a:pt x="2408" y="530"/>
                </a:cubicBezTo>
                <a:cubicBezTo>
                  <a:pt x="2418" y="537"/>
                  <a:pt x="2432" y="534"/>
                  <a:pt x="2444" y="536"/>
                </a:cubicBezTo>
                <a:cubicBezTo>
                  <a:pt x="2463" y="549"/>
                  <a:pt x="2479" y="565"/>
                  <a:pt x="2498" y="578"/>
                </a:cubicBezTo>
                <a:cubicBezTo>
                  <a:pt x="2528" y="571"/>
                  <a:pt x="2555" y="562"/>
                  <a:pt x="2582" y="548"/>
                </a:cubicBezTo>
                <a:cubicBezTo>
                  <a:pt x="2606" y="550"/>
                  <a:pt x="2654" y="551"/>
                  <a:pt x="2678" y="566"/>
                </a:cubicBezTo>
                <a:cubicBezTo>
                  <a:pt x="2684" y="570"/>
                  <a:pt x="2684" y="579"/>
                  <a:pt x="2690" y="584"/>
                </a:cubicBezTo>
                <a:cubicBezTo>
                  <a:pt x="2702" y="594"/>
                  <a:pt x="2729" y="603"/>
                  <a:pt x="2744" y="608"/>
                </a:cubicBezTo>
                <a:cubicBezTo>
                  <a:pt x="2815" y="600"/>
                  <a:pt x="2802" y="603"/>
                  <a:pt x="2810" y="536"/>
                </a:cubicBezTo>
                <a:cubicBezTo>
                  <a:pt x="2822" y="540"/>
                  <a:pt x="2840" y="537"/>
                  <a:pt x="2846" y="548"/>
                </a:cubicBezTo>
                <a:cubicBezTo>
                  <a:pt x="2863" y="578"/>
                  <a:pt x="2860" y="627"/>
                  <a:pt x="2828" y="638"/>
                </a:cubicBezTo>
                <a:cubicBezTo>
                  <a:pt x="2824" y="644"/>
                  <a:pt x="2817" y="649"/>
                  <a:pt x="2816" y="656"/>
                </a:cubicBezTo>
                <a:cubicBezTo>
                  <a:pt x="2816" y="658"/>
                  <a:pt x="2826" y="697"/>
                  <a:pt x="2828" y="698"/>
                </a:cubicBezTo>
                <a:cubicBezTo>
                  <a:pt x="2842" y="707"/>
                  <a:pt x="2860" y="705"/>
                  <a:pt x="2876" y="710"/>
                </a:cubicBezTo>
                <a:cubicBezTo>
                  <a:pt x="2891" y="739"/>
                  <a:pt x="2901" y="743"/>
                  <a:pt x="2930" y="758"/>
                </a:cubicBezTo>
                <a:cubicBezTo>
                  <a:pt x="2937" y="787"/>
                  <a:pt x="2947" y="801"/>
                  <a:pt x="2972" y="818"/>
                </a:cubicBezTo>
                <a:cubicBezTo>
                  <a:pt x="2965" y="898"/>
                  <a:pt x="2946" y="919"/>
                  <a:pt x="3026" y="932"/>
                </a:cubicBezTo>
                <a:cubicBezTo>
                  <a:pt x="3027" y="938"/>
                  <a:pt x="3050" y="1026"/>
                  <a:pt x="3032" y="1034"/>
                </a:cubicBezTo>
                <a:cubicBezTo>
                  <a:pt x="3016" y="1041"/>
                  <a:pt x="2996" y="1038"/>
                  <a:pt x="2978" y="1040"/>
                </a:cubicBezTo>
                <a:cubicBezTo>
                  <a:pt x="2973" y="1076"/>
                  <a:pt x="2977" y="1094"/>
                  <a:pt x="2942" y="1106"/>
                </a:cubicBezTo>
                <a:cubicBezTo>
                  <a:pt x="2924" y="1104"/>
                  <a:pt x="2904" y="1108"/>
                  <a:pt x="2888" y="1100"/>
                </a:cubicBezTo>
                <a:cubicBezTo>
                  <a:pt x="2881" y="1096"/>
                  <a:pt x="2888" y="1082"/>
                  <a:pt x="2882" y="1076"/>
                </a:cubicBezTo>
                <a:cubicBezTo>
                  <a:pt x="2876" y="1070"/>
                  <a:pt x="2866" y="1072"/>
                  <a:pt x="2858" y="1070"/>
                </a:cubicBezTo>
                <a:cubicBezTo>
                  <a:pt x="2830" y="1072"/>
                  <a:pt x="2801" y="1069"/>
                  <a:pt x="2774" y="1076"/>
                </a:cubicBezTo>
                <a:cubicBezTo>
                  <a:pt x="2768" y="1078"/>
                  <a:pt x="2768" y="1088"/>
                  <a:pt x="2768" y="1094"/>
                </a:cubicBezTo>
                <a:cubicBezTo>
                  <a:pt x="2768" y="1136"/>
                  <a:pt x="2765" y="1244"/>
                  <a:pt x="2810" y="1274"/>
                </a:cubicBezTo>
                <a:cubicBezTo>
                  <a:pt x="2817" y="1285"/>
                  <a:pt x="2820" y="1299"/>
                  <a:pt x="2828" y="1310"/>
                </a:cubicBezTo>
                <a:cubicBezTo>
                  <a:pt x="2838" y="1323"/>
                  <a:pt x="2864" y="1346"/>
                  <a:pt x="2864" y="1346"/>
                </a:cubicBezTo>
                <a:cubicBezTo>
                  <a:pt x="2866" y="1354"/>
                  <a:pt x="2868" y="1362"/>
                  <a:pt x="2870" y="1370"/>
                </a:cubicBezTo>
                <a:cubicBezTo>
                  <a:pt x="2874" y="1382"/>
                  <a:pt x="2882" y="1406"/>
                  <a:pt x="2882" y="1406"/>
                </a:cubicBezTo>
                <a:cubicBezTo>
                  <a:pt x="2894" y="1551"/>
                  <a:pt x="2853" y="1522"/>
                  <a:pt x="3026" y="1514"/>
                </a:cubicBezTo>
                <a:cubicBezTo>
                  <a:pt x="3043" y="1462"/>
                  <a:pt x="3104" y="1510"/>
                  <a:pt x="3122" y="1538"/>
                </a:cubicBezTo>
                <a:cubicBezTo>
                  <a:pt x="3116" y="1573"/>
                  <a:pt x="3102" y="1611"/>
                  <a:pt x="3122" y="1646"/>
                </a:cubicBezTo>
                <a:cubicBezTo>
                  <a:pt x="3135" y="1669"/>
                  <a:pt x="3144" y="1662"/>
                  <a:pt x="3164" y="1676"/>
                </a:cubicBezTo>
                <a:cubicBezTo>
                  <a:pt x="3177" y="1685"/>
                  <a:pt x="3181" y="1704"/>
                  <a:pt x="3194" y="1712"/>
                </a:cubicBezTo>
                <a:cubicBezTo>
                  <a:pt x="3215" y="1725"/>
                  <a:pt x="3256" y="1727"/>
                  <a:pt x="3278" y="1730"/>
                </a:cubicBezTo>
                <a:cubicBezTo>
                  <a:pt x="3305" y="1739"/>
                  <a:pt x="3307" y="1751"/>
                  <a:pt x="3314" y="1778"/>
                </a:cubicBezTo>
                <a:cubicBezTo>
                  <a:pt x="3312" y="1806"/>
                  <a:pt x="3314" y="1835"/>
                  <a:pt x="3308" y="1862"/>
                </a:cubicBezTo>
                <a:cubicBezTo>
                  <a:pt x="3306" y="1870"/>
                  <a:pt x="3294" y="1872"/>
                  <a:pt x="3290" y="1880"/>
                </a:cubicBezTo>
                <a:cubicBezTo>
                  <a:pt x="3271" y="1917"/>
                  <a:pt x="3295" y="1912"/>
                  <a:pt x="3248" y="1928"/>
                </a:cubicBezTo>
                <a:cubicBezTo>
                  <a:pt x="3239" y="1954"/>
                  <a:pt x="3226" y="1951"/>
                  <a:pt x="3200" y="1958"/>
                </a:cubicBezTo>
                <a:cubicBezTo>
                  <a:pt x="3206" y="2009"/>
                  <a:pt x="3212" y="2026"/>
                  <a:pt x="3254" y="2054"/>
                </a:cubicBezTo>
                <a:cubicBezTo>
                  <a:pt x="3258" y="2066"/>
                  <a:pt x="3257" y="2081"/>
                  <a:pt x="3266" y="2090"/>
                </a:cubicBezTo>
                <a:cubicBezTo>
                  <a:pt x="3278" y="2102"/>
                  <a:pt x="3302" y="2126"/>
                  <a:pt x="3302" y="2126"/>
                </a:cubicBezTo>
                <a:cubicBezTo>
                  <a:pt x="3313" y="2171"/>
                  <a:pt x="3346" y="2170"/>
                  <a:pt x="3386" y="2180"/>
                </a:cubicBezTo>
                <a:cubicBezTo>
                  <a:pt x="3388" y="2186"/>
                  <a:pt x="3397" y="2194"/>
                  <a:pt x="3392" y="2198"/>
                </a:cubicBezTo>
                <a:cubicBezTo>
                  <a:pt x="3379" y="2208"/>
                  <a:pt x="3344" y="2210"/>
                  <a:pt x="3344" y="2210"/>
                </a:cubicBezTo>
                <a:cubicBezTo>
                  <a:pt x="3342" y="2222"/>
                  <a:pt x="3344" y="2235"/>
                  <a:pt x="3338" y="2246"/>
                </a:cubicBezTo>
                <a:cubicBezTo>
                  <a:pt x="3335" y="2251"/>
                  <a:pt x="3324" y="2248"/>
                  <a:pt x="3320" y="2252"/>
                </a:cubicBezTo>
                <a:cubicBezTo>
                  <a:pt x="3316" y="2256"/>
                  <a:pt x="3316" y="2264"/>
                  <a:pt x="3314" y="2270"/>
                </a:cubicBezTo>
                <a:cubicBezTo>
                  <a:pt x="3323" y="2307"/>
                  <a:pt x="3354" y="2316"/>
                  <a:pt x="3380" y="2342"/>
                </a:cubicBezTo>
                <a:cubicBezTo>
                  <a:pt x="3393" y="2380"/>
                  <a:pt x="3377" y="2400"/>
                  <a:pt x="3356" y="2432"/>
                </a:cubicBezTo>
                <a:cubicBezTo>
                  <a:pt x="3352" y="2438"/>
                  <a:pt x="3344" y="2450"/>
                  <a:pt x="3344" y="2450"/>
                </a:cubicBezTo>
                <a:cubicBezTo>
                  <a:pt x="3341" y="2468"/>
                  <a:pt x="3345" y="2491"/>
                  <a:pt x="3332" y="2504"/>
                </a:cubicBezTo>
                <a:cubicBezTo>
                  <a:pt x="3321" y="2515"/>
                  <a:pt x="3304" y="2516"/>
                  <a:pt x="3290" y="2522"/>
                </a:cubicBezTo>
                <a:cubicBezTo>
                  <a:pt x="3278" y="2527"/>
                  <a:pt x="3254" y="2534"/>
                  <a:pt x="3254" y="2534"/>
                </a:cubicBezTo>
                <a:cubicBezTo>
                  <a:pt x="3252" y="2542"/>
                  <a:pt x="3253" y="2552"/>
                  <a:pt x="3248" y="2558"/>
                </a:cubicBezTo>
                <a:cubicBezTo>
                  <a:pt x="3242" y="2565"/>
                  <a:pt x="3229" y="2562"/>
                  <a:pt x="3224" y="2570"/>
                </a:cubicBezTo>
                <a:cubicBezTo>
                  <a:pt x="3218" y="2580"/>
                  <a:pt x="3225" y="2596"/>
                  <a:pt x="3218" y="2606"/>
                </a:cubicBezTo>
                <a:cubicBezTo>
                  <a:pt x="3207" y="2620"/>
                  <a:pt x="3185" y="2620"/>
                  <a:pt x="3170" y="2630"/>
                </a:cubicBezTo>
                <a:cubicBezTo>
                  <a:pt x="3144" y="2628"/>
                  <a:pt x="3117" y="2631"/>
                  <a:pt x="3092" y="2624"/>
                </a:cubicBezTo>
                <a:cubicBezTo>
                  <a:pt x="3072" y="2619"/>
                  <a:pt x="3090" y="2578"/>
                  <a:pt x="3074" y="2564"/>
                </a:cubicBezTo>
                <a:cubicBezTo>
                  <a:pt x="3062" y="2553"/>
                  <a:pt x="3042" y="2560"/>
                  <a:pt x="3026" y="2558"/>
                </a:cubicBezTo>
                <a:cubicBezTo>
                  <a:pt x="3013" y="2519"/>
                  <a:pt x="2928" y="2530"/>
                  <a:pt x="2900" y="2528"/>
                </a:cubicBezTo>
                <a:cubicBezTo>
                  <a:pt x="2881" y="2500"/>
                  <a:pt x="2873" y="2503"/>
                  <a:pt x="2840" y="2510"/>
                </a:cubicBezTo>
                <a:cubicBezTo>
                  <a:pt x="2846" y="2544"/>
                  <a:pt x="2860" y="2563"/>
                  <a:pt x="2870" y="2594"/>
                </a:cubicBezTo>
                <a:cubicBezTo>
                  <a:pt x="2862" y="2598"/>
                  <a:pt x="2846" y="2597"/>
                  <a:pt x="2846" y="2606"/>
                </a:cubicBezTo>
                <a:cubicBezTo>
                  <a:pt x="2846" y="2614"/>
                  <a:pt x="2862" y="2613"/>
                  <a:pt x="2870" y="2612"/>
                </a:cubicBezTo>
                <a:cubicBezTo>
                  <a:pt x="2877" y="2611"/>
                  <a:pt x="2894" y="2603"/>
                  <a:pt x="2888" y="2600"/>
                </a:cubicBezTo>
                <a:cubicBezTo>
                  <a:pt x="2879" y="2595"/>
                  <a:pt x="2868" y="2604"/>
                  <a:pt x="2858" y="2606"/>
                </a:cubicBezTo>
                <a:cubicBezTo>
                  <a:pt x="2844" y="2663"/>
                  <a:pt x="2830" y="2658"/>
                  <a:pt x="2792" y="2696"/>
                </a:cubicBezTo>
                <a:cubicBezTo>
                  <a:pt x="2772" y="2756"/>
                  <a:pt x="2805" y="2665"/>
                  <a:pt x="2768" y="2732"/>
                </a:cubicBezTo>
                <a:cubicBezTo>
                  <a:pt x="2762" y="2743"/>
                  <a:pt x="2763" y="2757"/>
                  <a:pt x="2756" y="2768"/>
                </a:cubicBezTo>
                <a:cubicBezTo>
                  <a:pt x="2748" y="2780"/>
                  <a:pt x="2732" y="2804"/>
                  <a:pt x="2732" y="2804"/>
                </a:cubicBezTo>
                <a:cubicBezTo>
                  <a:pt x="2734" y="2812"/>
                  <a:pt x="2733" y="2821"/>
                  <a:pt x="2738" y="2828"/>
                </a:cubicBezTo>
                <a:cubicBezTo>
                  <a:pt x="2745" y="2838"/>
                  <a:pt x="2778" y="2840"/>
                  <a:pt x="2750" y="2864"/>
                </a:cubicBezTo>
                <a:cubicBezTo>
                  <a:pt x="2742" y="2871"/>
                  <a:pt x="2730" y="2868"/>
                  <a:pt x="2720" y="2870"/>
                </a:cubicBezTo>
                <a:cubicBezTo>
                  <a:pt x="2718" y="2882"/>
                  <a:pt x="2718" y="2894"/>
                  <a:pt x="2714" y="2906"/>
                </a:cubicBezTo>
                <a:cubicBezTo>
                  <a:pt x="2706" y="2931"/>
                  <a:pt x="2685" y="2934"/>
                  <a:pt x="2726" y="2948"/>
                </a:cubicBezTo>
                <a:cubicBezTo>
                  <a:pt x="2745" y="2976"/>
                  <a:pt x="2761" y="2992"/>
                  <a:pt x="2732" y="3038"/>
                </a:cubicBezTo>
                <a:cubicBezTo>
                  <a:pt x="2725" y="3048"/>
                  <a:pt x="2708" y="3034"/>
                  <a:pt x="2696" y="3032"/>
                </a:cubicBezTo>
                <a:cubicBezTo>
                  <a:pt x="2690" y="3028"/>
                  <a:pt x="2685" y="3019"/>
                  <a:pt x="2678" y="3020"/>
                </a:cubicBezTo>
                <a:cubicBezTo>
                  <a:pt x="2666" y="3022"/>
                  <a:pt x="2639" y="3065"/>
                  <a:pt x="2630" y="3074"/>
                </a:cubicBezTo>
                <a:cubicBezTo>
                  <a:pt x="2585" y="3069"/>
                  <a:pt x="2557" y="3058"/>
                  <a:pt x="2516" y="3044"/>
                </a:cubicBezTo>
                <a:cubicBezTo>
                  <a:pt x="2460" y="2988"/>
                  <a:pt x="2406" y="3023"/>
                  <a:pt x="2312" y="3026"/>
                </a:cubicBezTo>
                <a:cubicBezTo>
                  <a:pt x="2310" y="3032"/>
                  <a:pt x="2310" y="3039"/>
                  <a:pt x="2306" y="3044"/>
                </a:cubicBezTo>
                <a:cubicBezTo>
                  <a:pt x="2301" y="3051"/>
                  <a:pt x="2291" y="3054"/>
                  <a:pt x="2288" y="3062"/>
                </a:cubicBezTo>
                <a:cubicBezTo>
                  <a:pt x="2264" y="3129"/>
                  <a:pt x="2303" y="3096"/>
                  <a:pt x="2264" y="3122"/>
                </a:cubicBezTo>
                <a:cubicBezTo>
                  <a:pt x="2253" y="3156"/>
                  <a:pt x="2252" y="3170"/>
                  <a:pt x="2216" y="3182"/>
                </a:cubicBezTo>
                <a:cubicBezTo>
                  <a:pt x="2198" y="3164"/>
                  <a:pt x="2179" y="3145"/>
                  <a:pt x="2168" y="3122"/>
                </a:cubicBezTo>
                <a:cubicBezTo>
                  <a:pt x="2165" y="3116"/>
                  <a:pt x="2166" y="3109"/>
                  <a:pt x="2162" y="3104"/>
                </a:cubicBezTo>
                <a:cubicBezTo>
                  <a:pt x="2136" y="3071"/>
                  <a:pt x="2111" y="3065"/>
                  <a:pt x="2084" y="3038"/>
                </a:cubicBezTo>
                <a:cubicBezTo>
                  <a:pt x="2057" y="3011"/>
                  <a:pt x="2089" y="3026"/>
                  <a:pt x="2054" y="3014"/>
                </a:cubicBezTo>
                <a:cubicBezTo>
                  <a:pt x="2048" y="2995"/>
                  <a:pt x="2055" y="2970"/>
                  <a:pt x="2042" y="2954"/>
                </a:cubicBezTo>
                <a:cubicBezTo>
                  <a:pt x="2034" y="2944"/>
                  <a:pt x="2018" y="2946"/>
                  <a:pt x="2006" y="2942"/>
                </a:cubicBezTo>
                <a:cubicBezTo>
                  <a:pt x="1975" y="2932"/>
                  <a:pt x="1964" y="2904"/>
                  <a:pt x="1934" y="2894"/>
                </a:cubicBezTo>
                <a:cubicBezTo>
                  <a:pt x="1923" y="2862"/>
                  <a:pt x="1888" y="2855"/>
                  <a:pt x="1868" y="2828"/>
                </a:cubicBezTo>
                <a:cubicBezTo>
                  <a:pt x="1859" y="2816"/>
                  <a:pt x="1861" y="2797"/>
                  <a:pt x="1850" y="2786"/>
                </a:cubicBezTo>
                <a:cubicBezTo>
                  <a:pt x="1840" y="2776"/>
                  <a:pt x="1814" y="2762"/>
                  <a:pt x="1814" y="2762"/>
                </a:cubicBezTo>
                <a:cubicBezTo>
                  <a:pt x="1792" y="2729"/>
                  <a:pt x="1758" y="2706"/>
                  <a:pt x="1730" y="2678"/>
                </a:cubicBezTo>
                <a:cubicBezTo>
                  <a:pt x="1718" y="2666"/>
                  <a:pt x="1694" y="2642"/>
                  <a:pt x="1694" y="2642"/>
                </a:cubicBezTo>
                <a:cubicBezTo>
                  <a:pt x="1683" y="2608"/>
                  <a:pt x="1697" y="2636"/>
                  <a:pt x="1670" y="2618"/>
                </a:cubicBezTo>
                <a:cubicBezTo>
                  <a:pt x="1630" y="2592"/>
                  <a:pt x="1649" y="2575"/>
                  <a:pt x="1592" y="2564"/>
                </a:cubicBezTo>
                <a:cubicBezTo>
                  <a:pt x="1580" y="2545"/>
                  <a:pt x="1575" y="2514"/>
                  <a:pt x="1562" y="2498"/>
                </a:cubicBezTo>
                <a:cubicBezTo>
                  <a:pt x="1550" y="2484"/>
                  <a:pt x="1526" y="2489"/>
                  <a:pt x="1508" y="2486"/>
                </a:cubicBezTo>
                <a:cubicBezTo>
                  <a:pt x="1475" y="2469"/>
                  <a:pt x="1444" y="2410"/>
                  <a:pt x="1412" y="2378"/>
                </a:cubicBezTo>
                <a:cubicBezTo>
                  <a:pt x="1404" y="2370"/>
                  <a:pt x="1392" y="2371"/>
                  <a:pt x="1382" y="2366"/>
                </a:cubicBezTo>
                <a:cubicBezTo>
                  <a:pt x="1376" y="2363"/>
                  <a:pt x="1370" y="2359"/>
                  <a:pt x="1364" y="2354"/>
                </a:cubicBezTo>
                <a:cubicBezTo>
                  <a:pt x="1357" y="2349"/>
                  <a:pt x="1353" y="2340"/>
                  <a:pt x="1346" y="2336"/>
                </a:cubicBezTo>
                <a:cubicBezTo>
                  <a:pt x="1305" y="2313"/>
                  <a:pt x="1252" y="2315"/>
                  <a:pt x="1208" y="2312"/>
                </a:cubicBezTo>
                <a:cubicBezTo>
                  <a:pt x="1204" y="2302"/>
                  <a:pt x="1205" y="2288"/>
                  <a:pt x="1196" y="2282"/>
                </a:cubicBezTo>
                <a:cubicBezTo>
                  <a:pt x="1169" y="2264"/>
                  <a:pt x="1172" y="2300"/>
                  <a:pt x="1166" y="2306"/>
                </a:cubicBezTo>
                <a:cubicBezTo>
                  <a:pt x="1162" y="2310"/>
                  <a:pt x="1154" y="2310"/>
                  <a:pt x="1148" y="2312"/>
                </a:cubicBezTo>
                <a:cubicBezTo>
                  <a:pt x="1114" y="2301"/>
                  <a:pt x="1132" y="2277"/>
                  <a:pt x="1094" y="2264"/>
                </a:cubicBezTo>
                <a:cubicBezTo>
                  <a:pt x="1054" y="2277"/>
                  <a:pt x="1040" y="2254"/>
                  <a:pt x="1010" y="2234"/>
                </a:cubicBezTo>
                <a:cubicBezTo>
                  <a:pt x="1008" y="2228"/>
                  <a:pt x="1008" y="2220"/>
                  <a:pt x="1004" y="2216"/>
                </a:cubicBezTo>
                <a:cubicBezTo>
                  <a:pt x="994" y="2206"/>
                  <a:pt x="968" y="2192"/>
                  <a:pt x="968" y="2192"/>
                </a:cubicBezTo>
                <a:cubicBezTo>
                  <a:pt x="958" y="2161"/>
                  <a:pt x="942" y="2156"/>
                  <a:pt x="962" y="2126"/>
                </a:cubicBezTo>
                <a:cubicBezTo>
                  <a:pt x="952" y="2095"/>
                  <a:pt x="945" y="2092"/>
                  <a:pt x="926" y="2120"/>
                </a:cubicBezTo>
                <a:cubicBezTo>
                  <a:pt x="877" y="2110"/>
                  <a:pt x="904" y="2103"/>
                  <a:pt x="866" y="2090"/>
                </a:cubicBezTo>
                <a:cubicBezTo>
                  <a:pt x="847" y="2065"/>
                  <a:pt x="837" y="2048"/>
                  <a:pt x="872" y="2036"/>
                </a:cubicBezTo>
                <a:cubicBezTo>
                  <a:pt x="863" y="1998"/>
                  <a:pt x="850" y="2000"/>
                  <a:pt x="812" y="1994"/>
                </a:cubicBezTo>
                <a:cubicBezTo>
                  <a:pt x="804" y="1982"/>
                  <a:pt x="796" y="1970"/>
                  <a:pt x="788" y="1958"/>
                </a:cubicBezTo>
                <a:close/>
              </a:path>
            </a:pathLst>
          </a:custGeom>
          <a:blipFill dpi="0" rotWithShape="0">
            <a:blip r:embed="rId2" cstate="print"/>
            <a:srcRect/>
            <a:stretch>
              <a:fillRect/>
            </a:stretch>
          </a:blipFill>
          <a:ln w="9525">
            <a:solidFill>
              <a:srgbClr val="3366FF"/>
            </a:solidFill>
            <a:miter lim="800000"/>
            <a:headEnd/>
            <a:tailEnd/>
          </a:ln>
          <a:effectLst>
            <a:prstShdw prst="shdw17" dist="17961" dir="2700000">
              <a:srgbClr val="1F3D99"/>
            </a:prstShdw>
          </a:effectLst>
        </p:spPr>
        <p:txBody>
          <a:bodyPr wrap="none"/>
          <a:lstStyle/>
          <a:p>
            <a:endParaRPr lang="ru-RU"/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1143000" y="2714625"/>
            <a:ext cx="693102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sz="2800" b="1">
              <a:cs typeface="Arial" charset="0"/>
            </a:endParaRPr>
          </a:p>
          <a:p>
            <a:pPr algn="ctr" eaLnBrk="1" hangingPunct="1"/>
            <a:r>
              <a:rPr lang="ru-RU" sz="2800" b="1">
                <a:cs typeface="Arial" charset="0"/>
              </a:rPr>
              <a:t>БЛАГОДАРЮ ЗА ВНИМАНИЕ !</a:t>
            </a:r>
          </a:p>
          <a:p>
            <a:pPr eaLnBrk="1" hangingPunct="1"/>
            <a:r>
              <a:rPr lang="ru-RU" sz="2800"/>
              <a:t> </a:t>
            </a:r>
          </a:p>
        </p:txBody>
      </p:sp>
      <p:sp>
        <p:nvSpPr>
          <p:cNvPr id="21508" name="Text Box 103"/>
          <p:cNvSpPr txBox="1">
            <a:spLocks noChangeArrowheads="1"/>
          </p:cNvSpPr>
          <p:nvPr/>
        </p:nvSpPr>
        <p:spPr bwMode="auto">
          <a:xfrm>
            <a:off x="8662988" y="201613"/>
            <a:ext cx="3540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200" b="1"/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840642494"/>
      </p:ext>
    </p:extLst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dirty="0">
                <a:solidFill>
                  <a:schemeClr val="accent4">
                    <a:lumMod val="75000"/>
                  </a:schemeClr>
                </a:solidFill>
              </a:rPr>
              <a:t>Прогноз по доходам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3473321"/>
              </p:ext>
            </p:extLst>
          </p:nvPr>
        </p:nvGraphicFramePr>
        <p:xfrm>
          <a:off x="457200" y="1600200"/>
          <a:ext cx="8229600" cy="4708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12820051"/>
      </p:ext>
    </p:extLst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Структура налоговых и неналоговых доходов МО Мостовский район </a:t>
            </a:r>
            <a:br>
              <a:rPr lang="ru-RU" sz="36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2018 год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4299154"/>
              </p:ext>
            </p:extLst>
          </p:nvPr>
        </p:nvGraphicFramePr>
        <p:xfrm>
          <a:off x="683568" y="1844824"/>
          <a:ext cx="8208912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26774408"/>
      </p:ext>
    </p:extLst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Структура налоговых и неналоговых доходов МО Мостовский район </a:t>
            </a:r>
            <a:br>
              <a:rPr lang="ru-RU" sz="36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2019 год</a:t>
            </a:r>
            <a:r>
              <a:rPr lang="ru-RU" sz="32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145429"/>
              </p:ext>
            </p:extLst>
          </p:nvPr>
        </p:nvGraphicFramePr>
        <p:xfrm>
          <a:off x="539552" y="1916832"/>
          <a:ext cx="8424936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26774408"/>
      </p:ext>
    </p:extLst>
  </p:cSld>
  <p:clrMapOvr>
    <a:masterClrMapping/>
  </p:clrMapOvr>
  <p:transition>
    <p:wipe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Структура налоговых и неналоговых доходов МО Мостовский район </a:t>
            </a:r>
            <a:b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2020 год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6168870"/>
              </p:ext>
            </p:extLst>
          </p:nvPr>
        </p:nvGraphicFramePr>
        <p:xfrm>
          <a:off x="539552" y="1772816"/>
          <a:ext cx="8352928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26774408"/>
      </p:ext>
    </p:extLst>
  </p:cSld>
  <p:clrMapOvr>
    <a:masterClrMapping/>
  </p:clrMapOvr>
  <p:transition>
    <p:wipe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620688"/>
            <a:ext cx="9021688" cy="720080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Прогноз налоговых и неналоговых доходов бюджета муниципального образования Мостовский район</a:t>
            </a:r>
            <a:r>
              <a:rPr lang="ru-RU" sz="4000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/>
            </a:r>
            <a:br>
              <a:rPr lang="ru-RU" sz="4000" dirty="0">
                <a:solidFill>
                  <a:schemeClr val="accent4">
                    <a:lumMod val="40000"/>
                    <a:lumOff val="60000"/>
                  </a:schemeClr>
                </a:solidFill>
              </a:rPr>
            </a:br>
            <a:endParaRPr lang="ru-RU" sz="40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9571041"/>
              </p:ext>
            </p:extLst>
          </p:nvPr>
        </p:nvGraphicFramePr>
        <p:xfrm>
          <a:off x="179513" y="1412776"/>
          <a:ext cx="8641334" cy="50946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45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86447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6588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 доходов</a:t>
                      </a:r>
                      <a:endParaRPr lang="ru-RU" sz="14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2016 год  (отчет)</a:t>
                      </a:r>
                      <a:endParaRPr lang="ru-RU" sz="14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2017 год (оценка) </a:t>
                      </a:r>
                      <a:endParaRPr lang="ru-RU" sz="14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2018 год  (проект)</a:t>
                      </a:r>
                      <a:endParaRPr lang="ru-RU" sz="14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2019 год  (проект)</a:t>
                      </a:r>
                      <a:endParaRPr lang="ru-RU" sz="14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2020 год  (проект)</a:t>
                      </a:r>
                      <a:endParaRPr lang="ru-RU" sz="14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Налог на прибыль организаций</a:t>
                      </a:r>
                      <a:endParaRPr lang="ru-RU" sz="1400" dirty="0">
                        <a:solidFill>
                          <a:schemeClr val="bg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11 945,7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10 500,0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10 700,0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11 000,0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11 500,0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6643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Налог на доходы физических лиц </a:t>
                      </a:r>
                      <a:endParaRPr lang="ru-RU" sz="1400" dirty="0">
                        <a:solidFill>
                          <a:schemeClr val="bg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229 338,6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194 500,0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198 000,0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205 700,0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214 300,0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Налог, взимаемый в связи с применением упрощенной системы налогообложения</a:t>
                      </a:r>
                      <a:endParaRPr lang="ru-RU" sz="1400" dirty="0">
                        <a:solidFill>
                          <a:schemeClr val="bg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5 397,0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5 300,0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7 600,0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7 700,0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7 900,0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94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ЕНВД</a:t>
                      </a:r>
                      <a:endParaRPr lang="ru-RU" sz="1400">
                        <a:solidFill>
                          <a:schemeClr val="bg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22 714,2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19 400,0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19 250,0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19 600,0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19 700,0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3869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ЕСХН</a:t>
                      </a:r>
                      <a:endParaRPr lang="ru-RU" sz="1400">
                        <a:solidFill>
                          <a:schemeClr val="bg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918,1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1 136,0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1 000,0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950,0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950,0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9861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Государственная пошлина</a:t>
                      </a:r>
                      <a:endParaRPr lang="ru-RU" sz="1400">
                        <a:solidFill>
                          <a:schemeClr val="bg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6 287,2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8 500,0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4 800,0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4 900,0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5 000,0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Арендная плата за землю</a:t>
                      </a:r>
                      <a:endParaRPr lang="ru-RU" sz="1400" dirty="0">
                        <a:solidFill>
                          <a:schemeClr val="bg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30 782,1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26 500,0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29 000,0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28 973,0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29 023,0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156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Доходы от сдачи в аренду</a:t>
                      </a:r>
                      <a:endParaRPr lang="ru-RU" sz="1400" dirty="0">
                        <a:solidFill>
                          <a:schemeClr val="bg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76,5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76,0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67,0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67,0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67,0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162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Доходы от перечисления части прибыли</a:t>
                      </a:r>
                      <a:endParaRPr lang="ru-RU" sz="1400" dirty="0">
                        <a:solidFill>
                          <a:schemeClr val="bg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10,0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13,0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10,0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10,0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10,0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Плата за негативное воздействие на окружающую среду</a:t>
                      </a:r>
                      <a:endParaRPr lang="ru-RU" sz="1400" dirty="0">
                        <a:solidFill>
                          <a:schemeClr val="bg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5 734,0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975,0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980,0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1 000,0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1 050,0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Доходы от продажи материальных и нематериальных активов</a:t>
                      </a:r>
                      <a:endParaRPr lang="ru-RU" sz="1400" dirty="0">
                        <a:solidFill>
                          <a:schemeClr val="bg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158,8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200,0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200,0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200,0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200,0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867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Доходы от продажи</a:t>
                      </a:r>
                      <a:r>
                        <a:rPr lang="ru-RU" sz="1400" baseline="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земельных участков</a:t>
                      </a:r>
                      <a:r>
                        <a:rPr lang="ru-RU" sz="14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16 338,7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11 500,0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23 000,0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14 407,0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7 000,0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039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Штрафы, санкции, возмещение ущерба</a:t>
                      </a:r>
                      <a:endParaRPr lang="ru-RU" sz="1400" dirty="0">
                        <a:solidFill>
                          <a:schemeClr val="bg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4 481,9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4 100,0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4 500,0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4 600,0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4 700,0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Прочие</a:t>
                      </a:r>
                      <a:r>
                        <a:rPr lang="ru-RU" sz="1400" baseline="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доходы</a:t>
                      </a:r>
                      <a:endParaRPr lang="ru-RU" sz="1400" dirty="0">
                        <a:solidFill>
                          <a:schemeClr val="bg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323,2</a:t>
                      </a: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743,0</a:t>
                      </a: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700,0</a:t>
                      </a: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700,0</a:t>
                      </a: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700,0</a:t>
                      </a: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Всего налоговых и неналоговых  доходов</a:t>
                      </a:r>
                      <a:endParaRPr lang="ru-RU" sz="1800" b="1" dirty="0">
                        <a:solidFill>
                          <a:schemeClr val="bg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334 506,0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283 443,0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299 807,0</a:t>
                      </a:r>
                      <a:endParaRPr lang="ru-RU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299 807,0</a:t>
                      </a:r>
                      <a:endParaRPr lang="ru-RU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302 100,0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wipe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>
                <a:solidFill>
                  <a:schemeClr val="accent1">
                    <a:lumMod val="50000"/>
                  </a:schemeClr>
                </a:solidFill>
              </a:rPr>
              <a:t>Объем безвозмездных поступлений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6048681"/>
              </p:ext>
            </p:extLst>
          </p:nvPr>
        </p:nvGraphicFramePr>
        <p:xfrm>
          <a:off x="539552" y="1772816"/>
          <a:ext cx="8280920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ipe dir="u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4252</TotalTime>
  <Words>1256</Words>
  <Application>Microsoft Office PowerPoint</Application>
  <PresentationFormat>Экран (4:3)</PresentationFormat>
  <Paragraphs>432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Апекс</vt:lpstr>
      <vt:lpstr>Презентация PowerPoint</vt:lpstr>
      <vt:lpstr>ПРОЕКТ БЮДЖЕТА </vt:lpstr>
      <vt:lpstr>ОСНОВНЫЕ ХАРАКТЕРИСТИКИ БЮДЖЕТА (ТЫС.РУБЛЕЙ)</vt:lpstr>
      <vt:lpstr>Прогноз по доходам</vt:lpstr>
      <vt:lpstr> Структура налоговых и неналоговых доходов МО Мостовский район  на 2018 год </vt:lpstr>
      <vt:lpstr> Структура налоговых и неналоговых доходов МО Мостовский район  на 2019 год </vt:lpstr>
      <vt:lpstr> Структура налоговых и неналоговых доходов МО Мостовский район  на 2020 год </vt:lpstr>
      <vt:lpstr>Прогноз налоговых и неналоговых доходов бюджета муниципального образования Мостовский район </vt:lpstr>
      <vt:lpstr>Объем безвозмездных поступлений</vt:lpstr>
      <vt:lpstr>Безвозмездные поступления</vt:lpstr>
      <vt:lpstr>Общие подходы к формированию объема и структуры расходов бюджета </vt:lpstr>
      <vt:lpstr>Объемные показатели по расходам  (млн.рублей)</vt:lpstr>
      <vt:lpstr>Распределение бюджетных ассигнований по разделам и подразделам классификации расходов бюджета    (тыс.рублей)</vt:lpstr>
      <vt:lpstr>Расходов на социальную сферу</vt:lpstr>
      <vt:lpstr>Презентация PowerPoint</vt:lpstr>
      <vt:lpstr>МП «Развитие здравоохранения»</vt:lpstr>
      <vt:lpstr>Мп «Развитие здравоохранения» ВКЛЮЧАЕТ РАСХОДЫ на:</vt:lpstr>
      <vt:lpstr>МП «Развитие образования»</vt:lpstr>
      <vt:lpstr>МП «Развитие образования» включает расходы на:</vt:lpstr>
      <vt:lpstr>МП «Дети Кубани»</vt:lpstr>
      <vt:lpstr>МП «Дети Кубани» включает расходы на:</vt:lpstr>
      <vt:lpstr> МП «Комплексное и устойчивое развитие в сфере строительства, архитектуры и дорожного хозяйства»</vt:lpstr>
      <vt:lpstr>МП «Обеспечение безопасности населения»</vt:lpstr>
      <vt:lpstr>Муниципальной программой «Обеспечение безопасности населения»  учтены расходы на:</vt:lpstr>
      <vt:lpstr>МП«РАЗВИТИЕ КУЛЬТУРЫ» тыс.рублей</vt:lpstr>
      <vt:lpstr>МП «РАЗВИТИЕ КУЛЬТУРЫ» включает расходы на:</vt:lpstr>
      <vt:lpstr>МП«Физическая культура и спорт» </vt:lpstr>
      <vt:lpstr>На реализацию МП «Физическая культура и спорт» учтены расходы на:</vt:lpstr>
      <vt:lpstr>МП «Молодежь Кубани»</vt:lpstr>
      <vt:lpstr>Муниципальной программой «Молодежь Кубани» учтены расходы на:</vt:lpstr>
      <vt:lpstr>МП «Развитие сельского хозяйства и регулирование рынков сельскохозяйственной продукции, сырья и продовольствия»</vt:lpstr>
      <vt:lpstr>МП «Управление муниципальными финансами»</vt:lpstr>
      <vt:lpstr>Межбюджетные трансферты «Дотации на выравнивание бюджетной обеспеченности поселений  на 2018 год»</vt:lpstr>
      <vt:lpstr>Непрограммные направления расходов</vt:lpstr>
      <vt:lpstr>Источники финансирования дефицита бюджета (тыс.руб.) </vt:lpstr>
      <vt:lpstr>Объем муниципального долга Мостовского района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А.С. Кишунов</dc:creator>
  <cp:lastModifiedBy>С.Б. Пинчук</cp:lastModifiedBy>
  <cp:revision>424</cp:revision>
  <cp:lastPrinted>2015-12-14T12:26:04Z</cp:lastPrinted>
  <dcterms:modified xsi:type="dcterms:W3CDTF">2017-12-08T04:51:28Z</dcterms:modified>
</cp:coreProperties>
</file>