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notesSlides/notesSlide1.xml" ContentType="application/vnd.openxmlformats-officedocument.presentationml.notesSlide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28"/>
  </p:notesMasterIdLst>
  <p:sldIdLst>
    <p:sldId id="256" r:id="rId3"/>
    <p:sldId id="277" r:id="rId4"/>
    <p:sldId id="257" r:id="rId5"/>
    <p:sldId id="278" r:id="rId6"/>
    <p:sldId id="279" r:id="rId7"/>
    <p:sldId id="280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CC00FF"/>
    <a:srgbClr val="FF3300"/>
    <a:srgbClr val="FF5050"/>
    <a:srgbClr val="00FFFF"/>
    <a:srgbClr val="99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92" autoAdjust="0"/>
  </p:normalViewPr>
  <p:slideViewPr>
    <p:cSldViewPr>
      <p:cViewPr varScale="1">
        <p:scale>
          <a:sx n="83" d="100"/>
          <a:sy n="83" d="100"/>
        </p:scale>
        <p:origin x="-150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3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2.8933095519994935E-2"/>
          <c:w val="0.79639277729172753"/>
          <c:h val="0.93634718985601118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Годовое бюджетное назначение</c:v>
                </c:pt>
              </c:strCache>
            </c:strRef>
          </c:tx>
          <c:spPr>
            <a:solidFill>
              <a:srgbClr val="7030A0"/>
            </a:solidFill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z="2000" b="1" smtClean="0"/>
                      <a:t>1225,2</a:t>
                    </a:r>
                    <a:endParaRPr lang="ru-RU" sz="2000" b="1" smtClean="0"/>
                  </a:p>
                  <a:p>
                    <a:r>
                      <a:rPr lang="ru-RU" sz="2000" b="1" smtClean="0"/>
                      <a:t> млн. руб.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0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1225.2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Фактическое исполнение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Lbls>
            <c:dLbl>
              <c:idx val="0"/>
              <c:layout>
                <c:manualLayout>
                  <c:x val="5.2469135802469195E-2"/>
                  <c:y val="4.9186262383991389E-2"/>
                </c:manualLayout>
              </c:layout>
              <c:tx>
                <c:rich>
                  <a:bodyPr/>
                  <a:lstStyle/>
                  <a:p>
                    <a:r>
                      <a:rPr lang="en-US" sz="2000" b="1" smtClean="0"/>
                      <a:t>1217,9</a:t>
                    </a:r>
                    <a:r>
                      <a:rPr lang="ru-RU" sz="2000" b="1" smtClean="0"/>
                      <a:t> </a:t>
                    </a:r>
                  </a:p>
                  <a:p>
                    <a:r>
                      <a:rPr lang="ru-RU" sz="2000" b="1" smtClean="0"/>
                      <a:t>млн. руб.</a:t>
                    </a:r>
                  </a:p>
                  <a:p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0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1217.9000000000001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79076096"/>
        <c:axId val="179131520"/>
        <c:axId val="107879936"/>
      </c:bar3DChart>
      <c:catAx>
        <c:axId val="179076096"/>
        <c:scaling>
          <c:orientation val="minMax"/>
        </c:scaling>
        <c:delete val="1"/>
        <c:axPos val="b"/>
        <c:majorTickMark val="out"/>
        <c:minorTickMark val="none"/>
        <c:tickLblPos val="nextTo"/>
        <c:crossAx val="179131520"/>
        <c:crosses val="autoZero"/>
        <c:auto val="1"/>
        <c:lblAlgn val="ctr"/>
        <c:lblOffset val="100"/>
        <c:noMultiLvlLbl val="0"/>
      </c:catAx>
      <c:valAx>
        <c:axId val="179131520"/>
        <c:scaling>
          <c:orientation val="minMax"/>
        </c:scaling>
        <c:delete val="1"/>
        <c:axPos val="l"/>
        <c:majorGridlines/>
        <c:numFmt formatCode="General" sourceLinked="1"/>
        <c:majorTickMark val="out"/>
        <c:minorTickMark val="none"/>
        <c:tickLblPos val="nextTo"/>
        <c:crossAx val="179076096"/>
        <c:crosses val="autoZero"/>
        <c:crossBetween val="between"/>
      </c:valAx>
      <c:serAx>
        <c:axId val="107879936"/>
        <c:scaling>
          <c:orientation val="minMax"/>
        </c:scaling>
        <c:delete val="1"/>
        <c:axPos val="b"/>
        <c:majorTickMark val="out"/>
        <c:minorTickMark val="none"/>
        <c:tickLblPos val="nextTo"/>
        <c:crossAx val="179131520"/>
        <c:crosses val="autoZero"/>
      </c:serAx>
    </c:plotArea>
    <c:legend>
      <c:legendPos val="r"/>
      <c:layout/>
      <c:overlay val="0"/>
      <c:txPr>
        <a:bodyPr/>
        <a:lstStyle/>
        <a:p>
          <a:pPr>
            <a:defRPr b="1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5.0579736560707689E-2"/>
                  <c:y val="-9.2697531599567951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97</a:t>
                    </a:r>
                    <a:r>
                      <a:rPr lang="ru-RU" dirty="0" smtClean="0"/>
                      <a:t> </a:t>
                    </a:r>
                    <a:r>
                      <a:rPr lang="ru-RU" sz="1200" dirty="0" smtClean="0"/>
                      <a:t>тыс.рублей</a:t>
                    </a:r>
                    <a:endParaRPr lang="en-US" sz="1200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7.3246269563526784E-2"/>
                  <c:y val="8.2989440262996221E-4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550</a:t>
                    </a:r>
                    <a:r>
                      <a:rPr lang="ru-RU" dirty="0" smtClean="0"/>
                      <a:t> </a:t>
                    </a:r>
                    <a:r>
                      <a:rPr lang="ru-RU" sz="1200" dirty="0" smtClean="0"/>
                      <a:t>тыс.рублей</a:t>
                    </a:r>
                    <a:endParaRPr lang="en-US" sz="1200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8.436102605229906E-2"/>
                  <c:y val="5.4800637947858596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7822</a:t>
                    </a:r>
                    <a:r>
                      <a:rPr lang="ru-RU" dirty="0" smtClean="0"/>
                      <a:t> </a:t>
                    </a:r>
                    <a:r>
                      <a:rPr lang="ru-RU" sz="1400" dirty="0" smtClean="0"/>
                      <a:t>тыс.рублей</a:t>
                    </a:r>
                    <a:endParaRPr lang="en-US" sz="1400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Лист1!$A$2:$A$4</c:f>
              <c:strCache>
                <c:ptCount val="3"/>
                <c:pt idx="0">
                  <c:v>МП "Комплексное и устойчивое развитие в сфере строительства,архитектуры и дорожного хозяйства"</c:v>
                </c:pt>
                <c:pt idx="1">
                  <c:v>МП "Содействие занятости населения"</c:v>
                </c:pt>
                <c:pt idx="2">
                  <c:v>МП"Обеспечение безопасности населения"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97</c:v>
                </c:pt>
                <c:pt idx="1">
                  <c:v>550</c:v>
                </c:pt>
                <c:pt idx="2">
                  <c:v>7822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6246524739963064"/>
          <c:y val="0"/>
          <c:w val="0.32827549334111022"/>
          <c:h val="1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2"/>
    </mc:Choice>
    <mc:Fallback>
      <c:style val="22"/>
    </mc:Fallback>
  </mc:AlternateContent>
  <c:chart>
    <c:title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тыс.рублей</c:v>
                </c:pt>
              </c:strCache>
            </c:strRef>
          </c:tx>
          <c:invertIfNegative val="0"/>
          <c:dPt>
            <c:idx val="1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</c:spPr>
          </c:dPt>
          <c:dPt>
            <c:idx val="2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</c:spPr>
          </c:dPt>
          <c:dLbls>
            <c:dLbl>
              <c:idx val="0"/>
              <c:layout>
                <c:manualLayout>
                  <c:x val="4.6296296296296311E-3"/>
                  <c:y val="-8.10126674559858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9.2592592592592657E-3"/>
                  <c:y val="-9.25859056639838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4.6296296296296311E-3"/>
                  <c:y val="-8.390597700798532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Бюджет поселений</c:v>
                </c:pt>
                <c:pt idx="1">
                  <c:v>Краевой и федеральный бюджеты</c:v>
                </c:pt>
                <c:pt idx="2">
                  <c:v>Районный бюджет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90620</c:v>
                </c:pt>
                <c:pt idx="1">
                  <c:v>41352</c:v>
                </c:pt>
                <c:pt idx="2">
                  <c:v>12625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98696320"/>
        <c:axId val="198710400"/>
        <c:axId val="0"/>
      </c:bar3DChart>
      <c:catAx>
        <c:axId val="198696320"/>
        <c:scaling>
          <c:orientation val="minMax"/>
        </c:scaling>
        <c:delete val="0"/>
        <c:axPos val="b"/>
        <c:majorTickMark val="out"/>
        <c:minorTickMark val="none"/>
        <c:tickLblPos val="nextTo"/>
        <c:crossAx val="198710400"/>
        <c:crosses val="autoZero"/>
        <c:auto val="1"/>
        <c:lblAlgn val="ctr"/>
        <c:lblOffset val="100"/>
        <c:noMultiLvlLbl val="0"/>
      </c:catAx>
      <c:valAx>
        <c:axId val="19871040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19869632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15"/>
      <c:rotY val="20"/>
      <c:rAngAx val="1"/>
    </c:view3D>
    <c:floor>
      <c:thickness val="0"/>
      <c:spPr>
        <a:noFill/>
        <a:ln w="9525">
          <a:noFill/>
        </a:ln>
      </c:spPr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тыс.рублей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tint val="98000"/>
                    <a:shade val="25000"/>
                    <a:satMod val="250000"/>
                  </a:schemeClr>
                </a:gs>
                <a:gs pos="68000">
                  <a:schemeClr val="accent5">
                    <a:tint val="86000"/>
                    <a:satMod val="115000"/>
                  </a:schemeClr>
                </a:gs>
                <a:gs pos="100000">
                  <a:schemeClr val="accent5">
                    <a:tint val="50000"/>
                    <a:satMod val="150000"/>
                  </a:schemeClr>
                </a:gs>
              </a:gsLst>
              <a:path path="circle">
                <a:fillToRect l="50000" t="130000" r="50000" b="-30000"/>
              </a:path>
            </a:gradFill>
            <a:ln w="9525" cap="flat" cmpd="sng" algn="ctr">
              <a:solidFill>
                <a:schemeClr val="accent5">
                  <a:shade val="50000"/>
                  <a:satMod val="103000"/>
                </a:schemeClr>
              </a:solidFill>
              <a:prstDash val="solid"/>
            </a:ln>
            <a:effectLst>
              <a:outerShdw blurRad="57150" dist="38100" dir="5400000" algn="ctr" rotWithShape="0">
                <a:schemeClr val="accent5">
                  <a:shade val="9000"/>
                  <a:satMod val="105000"/>
                  <a:alpha val="48000"/>
                </a:schemeClr>
              </a:outerShdw>
            </a:effectLst>
          </c:spPr>
          <c:invertIfNegative val="0"/>
          <c:dPt>
            <c:idx val="1"/>
            <c:invertIfNegative val="0"/>
            <c:bubble3D val="0"/>
            <c:spPr>
              <a:gradFill rotWithShape="1">
                <a:gsLst>
                  <a:gs pos="0">
                    <a:schemeClr val="accent1">
                      <a:tint val="98000"/>
                      <a:shade val="25000"/>
                      <a:satMod val="250000"/>
                    </a:schemeClr>
                  </a:gs>
                  <a:gs pos="68000">
                    <a:schemeClr val="accent1">
                      <a:tint val="86000"/>
                      <a:satMod val="115000"/>
                    </a:schemeClr>
                  </a:gs>
                  <a:gs pos="100000">
                    <a:schemeClr val="accent1">
                      <a:tint val="50000"/>
                      <a:satMod val="150000"/>
                    </a:schemeClr>
                  </a:gs>
                </a:gsLst>
                <a:path path="circle">
                  <a:fillToRect l="50000" t="130000" r="50000" b="-30000"/>
                </a:path>
              </a:gradFill>
              <a:ln w="9525" cap="flat" cmpd="sng" algn="ctr">
                <a:solidFill>
                  <a:schemeClr val="accent1">
                    <a:shade val="50000"/>
                    <a:satMod val="103000"/>
                  </a:schemeClr>
                </a:solidFill>
                <a:prstDash val="solid"/>
              </a:ln>
              <a:effectLst>
                <a:outerShdw blurRad="57150" dist="38100" dir="5400000" algn="ctr" rotWithShape="0">
                  <a:schemeClr val="accent1">
                    <a:shade val="9000"/>
                    <a:satMod val="105000"/>
                    <a:alpha val="48000"/>
                  </a:schemeClr>
                </a:outerShdw>
              </a:effectLst>
            </c:spPr>
          </c:dPt>
          <c:dLbls>
            <c:dLbl>
              <c:idx val="0"/>
              <c:layout>
                <c:manualLayout>
                  <c:x val="-3.0864197530864199E-2"/>
                  <c:y val="-0.1504520967039736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8580246913580245E-2"/>
                  <c:y val="-0.1446654775999747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Средства краевого бюджета</c:v>
                </c:pt>
                <c:pt idx="1">
                  <c:v>Средства районного бюджета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28128</c:v>
                </c:pt>
                <c:pt idx="1">
                  <c:v>4964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213577088"/>
        <c:axId val="213648512"/>
        <c:axId val="0"/>
      </c:bar3DChart>
      <c:catAx>
        <c:axId val="213577088"/>
        <c:scaling>
          <c:orientation val="minMax"/>
        </c:scaling>
        <c:delete val="0"/>
        <c:axPos val="b"/>
        <c:majorTickMark val="out"/>
        <c:minorTickMark val="none"/>
        <c:tickLblPos val="nextTo"/>
        <c:crossAx val="213648512"/>
        <c:crosses val="autoZero"/>
        <c:auto val="1"/>
        <c:lblAlgn val="ctr"/>
        <c:lblOffset val="100"/>
        <c:noMultiLvlLbl val="0"/>
      </c:catAx>
      <c:valAx>
        <c:axId val="21364851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21357708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тыс.рублей</a:t>
            </a:r>
            <a:endParaRPr lang="ru-RU" dirty="0"/>
          </a:p>
        </c:rich>
      </c:tx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тус.рублей</c:v>
                </c:pt>
              </c:strCache>
            </c:strRef>
          </c:tx>
          <c:explosion val="25"/>
          <c:dPt>
            <c:idx val="0"/>
            <c:bubble3D val="0"/>
            <c:spPr>
              <a:gradFill flip="none" rotWithShape="1"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10800000" scaled="1"/>
                <a:tileRect/>
              </a:gradFill>
            </c:spPr>
          </c:dPt>
          <c:dPt>
            <c:idx val="1"/>
            <c:bubble3D val="0"/>
            <c:spPr>
              <a:gradFill flip="none" rotWithShape="1">
                <a:gsLst>
                  <a:gs pos="0">
                    <a:srgbClr val="10CF9B">
                      <a:lumMod val="75000"/>
                      <a:shade val="30000"/>
                      <a:satMod val="115000"/>
                    </a:srgbClr>
                  </a:gs>
                  <a:gs pos="50000">
                    <a:srgbClr val="10CF9B">
                      <a:lumMod val="75000"/>
                      <a:shade val="67500"/>
                      <a:satMod val="115000"/>
                    </a:srgbClr>
                  </a:gs>
                  <a:gs pos="100000">
                    <a:srgbClr val="10CF9B">
                      <a:lumMod val="75000"/>
                      <a:shade val="100000"/>
                      <a:satMod val="115000"/>
                    </a:srgbClr>
                  </a:gs>
                </a:gsLst>
                <a:lin ang="10800000" scaled="1"/>
                <a:tileRect/>
              </a:gradFill>
            </c:spPr>
          </c:dPt>
          <c:dLbls>
            <c:dLbl>
              <c:idx val="0"/>
              <c:layout>
                <c:manualLayout>
                  <c:x val="-5.4370139496451836E-2"/>
                  <c:y val="0.1504669049812083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6508457276173821E-2"/>
                  <c:y val="-0.1120257563783237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Получение кредитов</c:v>
                </c:pt>
                <c:pt idx="1">
                  <c:v>Погашение кредитов</c:v>
                </c:pt>
                <c:pt idx="2">
                  <c:v>Остатки средств прошлого года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120419</c:v>
                </c:pt>
                <c:pt idx="1">
                  <c:v>85150</c:v>
                </c:pt>
                <c:pt idx="2">
                  <c:v>3680.1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6081662222715995E-2"/>
          <c:y val="7.6984718711809799E-2"/>
          <c:w val="0.81139954356923316"/>
          <c:h val="0.91930410509943339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Структура доходов бюджета МО Мостовский район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</c:spPr>
          <c:explosion val="25"/>
          <c:dPt>
            <c:idx val="1"/>
            <c:bubble3D val="0"/>
            <c:spPr>
              <a:gradFill rotWithShape="1">
                <a:gsLst>
                  <a:gs pos="0">
                    <a:schemeClr val="accent1">
                      <a:tint val="98000"/>
                      <a:shade val="25000"/>
                      <a:satMod val="250000"/>
                    </a:schemeClr>
                  </a:gs>
                  <a:gs pos="68000">
                    <a:schemeClr val="accent1">
                      <a:tint val="86000"/>
                      <a:satMod val="115000"/>
                    </a:schemeClr>
                  </a:gs>
                  <a:gs pos="100000">
                    <a:schemeClr val="accent1">
                      <a:tint val="50000"/>
                      <a:satMod val="150000"/>
                    </a:schemeClr>
                  </a:gs>
                </a:gsLst>
                <a:path path="circle">
                  <a:fillToRect l="50000" t="130000" r="50000" b="-30000"/>
                </a:path>
              </a:gradFill>
              <a:ln w="9525" cap="flat" cmpd="sng" algn="ctr">
                <a:solidFill>
                  <a:srgbClr val="92D050"/>
                </a:solidFill>
                <a:prstDash val="solid"/>
              </a:ln>
              <a:effectLst>
                <a:outerShdw blurRad="57150" dist="38100" dir="5400000" algn="ctr" rotWithShape="0">
                  <a:schemeClr val="accent1">
                    <a:shade val="9000"/>
                    <a:satMod val="105000"/>
                    <a:alpha val="48000"/>
                  </a:schemeClr>
                </a:outerShdw>
              </a:effectLst>
            </c:spPr>
          </c:dPt>
          <c:dLbls>
            <c:dLbl>
              <c:idx val="0"/>
              <c:layout>
                <c:manualLayout>
                  <c:x val="-0.12655955707287769"/>
                  <c:y val="7.010640729095971E-2"/>
                </c:manualLayout>
              </c:layout>
              <c:tx>
                <c:rich>
                  <a:bodyPr/>
                  <a:lstStyle/>
                  <a:p>
                    <a:r>
                      <a:rPr lang="en-US" sz="2400" smtClean="0"/>
                      <a:t>244,3</a:t>
                    </a:r>
                    <a:endParaRPr lang="ru-RU" sz="2400" smtClean="0"/>
                  </a:p>
                  <a:p>
                    <a:r>
                      <a:rPr lang="ru-RU" sz="2400" smtClean="0"/>
                      <a:t> млн. руб.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13308881978249662"/>
                  <c:y val="-0.2459627210903198"/>
                </c:manualLayout>
              </c:layout>
              <c:tx>
                <c:rich>
                  <a:bodyPr/>
                  <a:lstStyle/>
                  <a:p>
                    <a:r>
                      <a:rPr lang="en-US" sz="2400" dirty="0" smtClean="0"/>
                      <a:t>973,6</a:t>
                    </a:r>
                    <a:endParaRPr lang="ru-RU" sz="2400" dirty="0" smtClean="0"/>
                  </a:p>
                  <a:p>
                    <a:r>
                      <a:rPr lang="ru-RU" sz="2400" dirty="0" smtClean="0"/>
                      <a:t> млн. руб.</a:t>
                    </a:r>
                  </a:p>
                  <a:p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Лист1!$A$2:$A$3</c:f>
              <c:strCache>
                <c:ptCount val="2"/>
                <c:pt idx="0">
                  <c:v>налоговые и неналоговые доходы</c:v>
                </c:pt>
                <c:pt idx="1">
                  <c:v>безвозмездные поступления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244.3</c:v>
                </c:pt>
                <c:pt idx="1">
                  <c:v>973.6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70530531329852242"/>
          <c:y val="0.4379665280246639"/>
          <c:w val="0.28587622208643482"/>
          <c:h val="0.54569978335740477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393712938660445"/>
          <c:y val="1.4466547759997467E-2"/>
          <c:w val="0.52411259356469331"/>
          <c:h val="0.98264014268800304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8"/>
          <c:dPt>
            <c:idx val="0"/>
            <c:bubble3D val="0"/>
            <c:spPr>
              <a:solidFill>
                <a:srgbClr val="FF9900"/>
              </a:solidFill>
              <a:ln>
                <a:solidFill>
                  <a:schemeClr val="bg2">
                    <a:lumMod val="25000"/>
                  </a:schemeClr>
                </a:solidFill>
              </a:ln>
            </c:spPr>
          </c:dPt>
          <c:dPt>
            <c:idx val="3"/>
            <c:bubble3D val="0"/>
            <c:spPr>
              <a:solidFill>
                <a:srgbClr val="9900FF"/>
              </a:solidFill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b="1" dirty="0" smtClean="0"/>
                      <a:t>67,9</a:t>
                    </a:r>
                    <a:r>
                      <a:rPr lang="ru-RU" b="1" dirty="0" smtClean="0"/>
                      <a:t>%</a:t>
                    </a:r>
                  </a:p>
                  <a:p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b="1" smtClean="0"/>
                      <a:t>9,8</a:t>
                    </a:r>
                    <a:r>
                      <a:rPr lang="ru-RU" b="1" smtClean="0"/>
                      <a:t>%</a:t>
                    </a:r>
                  </a:p>
                  <a:p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b="1" smtClean="0"/>
                      <a:t>4,8</a:t>
                    </a:r>
                    <a:r>
                      <a:rPr lang="ru-RU" b="1" smtClean="0"/>
                      <a:t>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b="1" smtClean="0"/>
                      <a:t>7,8</a:t>
                    </a:r>
                    <a:r>
                      <a:rPr lang="ru-RU" b="1" smtClean="0"/>
                      <a:t>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b="1" smtClean="0"/>
                      <a:t>9,7</a:t>
                    </a:r>
                    <a:r>
                      <a:rPr lang="ru-RU" b="1" smtClean="0"/>
                      <a:t>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Лист1!$A$2:$A$6</c:f>
              <c:strCache>
                <c:ptCount val="5"/>
                <c:pt idx="0">
                  <c:v>НДФЛ</c:v>
                </c:pt>
                <c:pt idx="1">
                  <c:v>ЕНВД</c:v>
                </c:pt>
                <c:pt idx="2">
                  <c:v>налог на прибыль</c:v>
                </c:pt>
                <c:pt idx="3">
                  <c:v>арендная плата на землю</c:v>
                </c:pt>
                <c:pt idx="4">
                  <c:v>прочие доходы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67.900000000000006</c:v>
                </c:pt>
                <c:pt idx="1">
                  <c:v>9.8000000000000007</c:v>
                </c:pt>
                <c:pt idx="2">
                  <c:v>4.8</c:v>
                </c:pt>
                <c:pt idx="3">
                  <c:v>7.8</c:v>
                </c:pt>
                <c:pt idx="4">
                  <c:v>9.6999999999999993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64778932147370472"/>
          <c:y val="4.5834124057367712E-2"/>
          <c:w val="0.34295141926703604"/>
          <c:h val="0.89492137602157174"/>
        </c:manualLayout>
      </c:layout>
      <c:overlay val="0"/>
      <c:txPr>
        <a:bodyPr/>
        <a:lstStyle/>
        <a:p>
          <a:pPr>
            <a:defRPr b="1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3970302323320746E-3"/>
          <c:y val="1.7403143045452076E-3"/>
          <c:w val="0.60404624769126081"/>
          <c:h val="0.99825968569545476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ln>
              <a:solidFill>
                <a:schemeClr val="bg2">
                  <a:lumMod val="25000"/>
                </a:schemeClr>
              </a:solidFill>
            </a:ln>
          </c:spPr>
          <c:explosion val="10"/>
          <c:dPt>
            <c:idx val="0"/>
            <c:bubble3D val="0"/>
            <c:spPr>
              <a:solidFill>
                <a:srgbClr val="92D050"/>
              </a:solidFill>
              <a:ln>
                <a:solidFill>
                  <a:schemeClr val="bg2">
                    <a:lumMod val="25000"/>
                  </a:schemeClr>
                </a:solidFill>
              </a:ln>
            </c:spPr>
          </c:dPt>
          <c:dPt>
            <c:idx val="3"/>
            <c:bubble3D val="0"/>
            <c:spPr>
              <a:solidFill>
                <a:srgbClr val="FF9900"/>
              </a:solidFill>
              <a:ln>
                <a:solidFill>
                  <a:schemeClr val="bg2">
                    <a:lumMod val="25000"/>
                  </a:schemeClr>
                </a:solidFill>
              </a:ln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b="1" smtClean="0">
                        <a:latin typeface="Times New Roman" pitchFamily="18" charset="0"/>
                        <a:cs typeface="Times New Roman" pitchFamily="18" charset="0"/>
                      </a:rPr>
                      <a:t>76,6</a:t>
                    </a:r>
                    <a:r>
                      <a:rPr lang="ru-RU" b="1" smtClean="0">
                        <a:latin typeface="Times New Roman" pitchFamily="18" charset="0"/>
                        <a:cs typeface="Times New Roman" pitchFamily="18" charset="0"/>
                      </a:rPr>
                      <a:t>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b="1" smtClean="0">
                        <a:latin typeface="Times New Roman" pitchFamily="18" charset="0"/>
                        <a:cs typeface="Times New Roman" pitchFamily="18" charset="0"/>
                      </a:rPr>
                      <a:t>5,7</a:t>
                    </a:r>
                    <a:r>
                      <a:rPr lang="ru-RU" b="1" smtClean="0">
                        <a:latin typeface="Times New Roman" pitchFamily="18" charset="0"/>
                        <a:cs typeface="Times New Roman" pitchFamily="18" charset="0"/>
                      </a:rPr>
                      <a:t>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b="1" smtClean="0">
                        <a:latin typeface="Times New Roman" pitchFamily="18" charset="0"/>
                        <a:cs typeface="Times New Roman" pitchFamily="18" charset="0"/>
                      </a:rPr>
                      <a:t>8,1</a:t>
                    </a:r>
                    <a:r>
                      <a:rPr lang="ru-RU" b="1" smtClean="0">
                        <a:latin typeface="Times New Roman" pitchFamily="18" charset="0"/>
                        <a:cs typeface="Times New Roman" pitchFamily="18" charset="0"/>
                      </a:rPr>
                      <a:t>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b="1" smtClean="0">
                        <a:latin typeface="Times New Roman" pitchFamily="18" charset="0"/>
                        <a:cs typeface="Times New Roman" pitchFamily="18" charset="0"/>
                      </a:rPr>
                      <a:t>10</a:t>
                    </a:r>
                    <a:r>
                      <a:rPr lang="ru-RU" b="1" smtClean="0">
                        <a:latin typeface="Times New Roman" pitchFamily="18" charset="0"/>
                        <a:cs typeface="Times New Roman" pitchFamily="18" charset="0"/>
                      </a:rPr>
                      <a:t>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Лист1!$A$2:$A$5</c:f>
              <c:strCache>
                <c:ptCount val="4"/>
                <c:pt idx="0">
                  <c:v>субвенции</c:v>
                </c:pt>
                <c:pt idx="1">
                  <c:v>субсидии</c:v>
                </c:pt>
                <c:pt idx="2">
                  <c:v>дотации</c:v>
                </c:pt>
                <c:pt idx="3">
                  <c:v>иные межбюджетные трансферты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76.599999999999994</c:v>
                </c:pt>
                <c:pt idx="1">
                  <c:v>5.7</c:v>
                </c:pt>
                <c:pt idx="2">
                  <c:v>8.1</c:v>
                </c:pt>
                <c:pt idx="3">
                  <c:v>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62072919704481389"/>
          <c:y val="0.12670280949470289"/>
          <c:w val="0.37001154369592693"/>
          <c:h val="0.77263393915893996"/>
        </c:manualLayout>
      </c:layout>
      <c:overlay val="0"/>
      <c:txPr>
        <a:bodyPr/>
        <a:lstStyle/>
        <a:p>
          <a:pPr>
            <a:defRPr b="1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тыс.рублей</c:v>
                </c:pt>
              </c:strCache>
            </c:strRef>
          </c:tx>
          <c:explosion val="25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Лист1!$A$2:$A$5</c:f>
              <c:strCache>
                <c:ptCount val="2"/>
                <c:pt idx="0">
                  <c:v>Краевой и федеральный бюджеты</c:v>
                </c:pt>
                <c:pt idx="1">
                  <c:v>Местный бюджет</c:v>
                </c:pt>
              </c:strCache>
            </c:strRef>
          </c:cat>
          <c:val>
            <c:numRef>
              <c:f>Лист1!$B$2:$B$5</c:f>
              <c:numCache>
                <c:formatCode>#,##0</c:formatCode>
                <c:ptCount val="4"/>
                <c:pt idx="0">
                  <c:v>804192</c:v>
                </c:pt>
                <c:pt idx="1">
                  <c:v>319986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egendEntry>
        <c:idx val="2"/>
        <c:delete val="1"/>
      </c:legendEntry>
      <c:legendEntry>
        <c:idx val="3"/>
        <c:delete val="1"/>
      </c:legendEntry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  <c:spPr>
        <a:noFill/>
        <a:ln w="9525">
          <a:noFill/>
        </a:ln>
      </c:spPr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Льготные лекарства для отдельных групп населения</c:v>
                </c:pt>
                <c:pt idx="1">
                  <c:v>Улучшение лекарственного обеспечения граждан</c:v>
                </c:pt>
                <c:pt idx="2">
                  <c:v>Питание доноров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6468.4</c:v>
                </c:pt>
                <c:pt idx="1">
                  <c:v>5364.9</c:v>
                </c:pt>
                <c:pt idx="2">
                  <c:v>555.29999999999995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3"/>
                <c:pt idx="0">
                  <c:v>Льготные лекарства для отдельных групп населения</c:v>
                </c:pt>
                <c:pt idx="1">
                  <c:v>Улучшение лекарственного обеспечения граждан</c:v>
                </c:pt>
                <c:pt idx="2">
                  <c:v>Питание доноров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3"/>
                <c:pt idx="0">
                  <c:v>Льготные лекарства для отдельных групп населения</c:v>
                </c:pt>
                <c:pt idx="1">
                  <c:v>Улучшение лекарственного обеспечения граждан</c:v>
                </c:pt>
                <c:pt idx="2">
                  <c:v>Питание доноров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one"/>
        <c:axId val="224562560"/>
        <c:axId val="224753152"/>
        <c:axId val="0"/>
      </c:bar3DChart>
      <c:catAx>
        <c:axId val="2245625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24753152"/>
        <c:crosses val="autoZero"/>
        <c:auto val="1"/>
        <c:lblAlgn val="ctr"/>
        <c:lblOffset val="100"/>
        <c:noMultiLvlLbl val="0"/>
      </c:catAx>
      <c:valAx>
        <c:axId val="22475315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22456256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plotArea>
      <c:layout>
        <c:manualLayout>
          <c:layoutTarget val="inner"/>
          <c:xMode val="edge"/>
          <c:yMode val="edge"/>
          <c:x val="5.2695346212573858E-2"/>
          <c:y val="7.8119357903986331E-2"/>
          <c:w val="0.80276884703293749"/>
          <c:h val="0.754425681471222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чел.</c:v>
                </c:pt>
              </c:strCache>
            </c:strRef>
          </c:tx>
          <c:spPr>
            <a:gradFill flip="none" rotWithShape="1">
              <a:gsLst>
                <a:gs pos="0">
                  <a:srgbClr val="3399FF"/>
                </a:gs>
                <a:gs pos="16000">
                  <a:srgbClr val="00CCCC"/>
                </a:gs>
                <a:gs pos="47000">
                  <a:srgbClr val="9999FF"/>
                </a:gs>
                <a:gs pos="60001">
                  <a:srgbClr val="2E6792"/>
                </a:gs>
                <a:gs pos="71001">
                  <a:srgbClr val="3333CC"/>
                </a:gs>
                <a:gs pos="81000">
                  <a:srgbClr val="1170FF"/>
                </a:gs>
                <a:gs pos="100000">
                  <a:srgbClr val="006699"/>
                </a:gs>
              </a:gsLst>
              <a:path path="rect">
                <a:fillToRect l="100000" t="100000"/>
              </a:path>
              <a:tileRect r="-100000" b="-100000"/>
            </a:gradFill>
            <a:scene3d>
              <a:camera prst="orthographicFront"/>
              <a:lightRig rig="glow" dir="tl">
                <a:rot lat="0" lon="0" rev="900000"/>
              </a:lightRig>
            </a:scene3d>
            <a:sp3d prstMaterial="powder">
              <a:bevelT w="25400" h="38100"/>
            </a:sp3d>
          </c:spPr>
          <c:invertIfNegative val="0"/>
          <c:dLbls>
            <c:txPr>
              <a:bodyPr/>
              <a:lstStyle/>
              <a:p>
                <a:pPr>
                  <a:defRPr sz="32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3"/>
                <c:pt idx="0">
                  <c:v>врачи</c:v>
                </c:pt>
                <c:pt idx="1">
                  <c:v>средний мед.персонал</c:v>
                </c:pt>
                <c:pt idx="2">
                  <c:v>младший ме.персонал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99</c:v>
                </c:pt>
                <c:pt idx="1">
                  <c:v>401</c:v>
                </c:pt>
                <c:pt idx="2">
                  <c:v>199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3"/>
                <c:pt idx="0">
                  <c:v>врачи</c:v>
                </c:pt>
                <c:pt idx="1">
                  <c:v>средний мед.персонал</c:v>
                </c:pt>
                <c:pt idx="2">
                  <c:v>младший ме.персонал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3"/>
                <c:pt idx="0">
                  <c:v>врачи</c:v>
                </c:pt>
                <c:pt idx="1">
                  <c:v>средний мед.персонал</c:v>
                </c:pt>
                <c:pt idx="2">
                  <c:v>младший ме.персонал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30468224"/>
        <c:axId val="230499840"/>
      </c:barChart>
      <c:catAx>
        <c:axId val="230468224"/>
        <c:scaling>
          <c:orientation val="minMax"/>
        </c:scaling>
        <c:delete val="0"/>
        <c:axPos val="b"/>
        <c:majorTickMark val="out"/>
        <c:minorTickMark val="none"/>
        <c:tickLblPos val="nextTo"/>
        <c:crossAx val="230499840"/>
        <c:crosses val="autoZero"/>
        <c:auto val="1"/>
        <c:lblAlgn val="ctr"/>
        <c:lblOffset val="100"/>
        <c:noMultiLvlLbl val="0"/>
      </c:catAx>
      <c:valAx>
        <c:axId val="23049984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230468224"/>
        <c:crosses val="autoZero"/>
        <c:crossBetween val="between"/>
      </c:valAx>
      <c:spPr>
        <a:ln w="25400">
          <a:solidFill>
            <a:schemeClr val="bg1"/>
          </a:solidFill>
        </a:ln>
        <a:scene3d>
          <a:camera prst="orthographicFront"/>
          <a:lightRig rig="threePt" dir="t"/>
        </a:scene3d>
        <a:sp3d prstMaterial="translucentPowder">
          <a:bevelT w="203200" h="50800" prst="softRound"/>
        </a:sp3d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chemeClr val="bg2">
                  <a:lumMod val="50000"/>
                </a:schemeClr>
              </a:solidFill>
            </c:spPr>
          </c:dPt>
          <c:dPt>
            <c:idx val="1"/>
            <c:bubble3D val="0"/>
            <c:spPr>
              <a:solidFill>
                <a:schemeClr val="accent2">
                  <a:lumMod val="75000"/>
                </a:schemeClr>
              </a:solidFill>
            </c:spPr>
          </c:dPt>
          <c:dPt>
            <c:idx val="2"/>
            <c:bubble3D val="0"/>
            <c:spPr>
              <a:solidFill>
                <a:schemeClr val="accent4">
                  <a:lumMod val="50000"/>
                </a:schemeClr>
              </a:solidFill>
            </c:spPr>
          </c:dPt>
          <c:dLbls>
            <c:dLbl>
              <c:idx val="0"/>
              <c:layout>
                <c:manualLayout>
                  <c:x val="0.1811063113638573"/>
                  <c:y val="-8.461586303664922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0.1349408233693011"/>
                  <c:y val="2.486810950926053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2.4498517546417811E-2"/>
                  <c:y val="-9.670602402996102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8658987071060635E-2"/>
                  <c:y val="-1.027147672924796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8.573004763293475E-2"/>
                  <c:y val="1.692198794515106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Лист1!$A$2:$A$6</c:f>
              <c:strCache>
                <c:ptCount val="5"/>
                <c:pt idx="0">
                  <c:v>гос.гарантии</c:v>
                </c:pt>
                <c:pt idx="1">
                  <c:v>соц.поддержка педагогов</c:v>
                </c:pt>
                <c:pt idx="2">
                  <c:v>род.плата</c:v>
                </c:pt>
                <c:pt idx="3">
                  <c:v>другие расходы</c:v>
                </c:pt>
                <c:pt idx="4">
                  <c:v>льготное питание учащихся 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549245</c:v>
                </c:pt>
                <c:pt idx="1">
                  <c:v>6472</c:v>
                </c:pt>
                <c:pt idx="2">
                  <c:v>6239</c:v>
                </c:pt>
                <c:pt idx="3">
                  <c:v>9128</c:v>
                </c:pt>
                <c:pt idx="4">
                  <c:v>2310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plotArea>
      <c:layout>
        <c:manualLayout>
          <c:layoutTarget val="inner"/>
          <c:xMode val="edge"/>
          <c:yMode val="edge"/>
          <c:x val="1.6975308641975315E-2"/>
          <c:y val="2.6578070561447953E-2"/>
          <c:w val="0.74391586468358184"/>
          <c:h val="0.9468438588771043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МП "Социальная поддержка" граждан"</c:v>
                </c:pt>
              </c:strCache>
            </c:strRef>
          </c:tx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52273</a:t>
                    </a:r>
                    <a:r>
                      <a:rPr lang="ru-RU" dirty="0" smtClean="0"/>
                      <a:t> </a:t>
                    </a:r>
                    <a:r>
                      <a:rPr lang="ru-RU" sz="1400" dirty="0" smtClean="0"/>
                      <a:t>тыс.рублей</a:t>
                    </a:r>
                    <a:endParaRPr lang="en-US" sz="1400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Лист1!$B$2</c:f>
              <c:numCache>
                <c:formatCode>General</c:formatCode>
                <c:ptCount val="1"/>
                <c:pt idx="0">
                  <c:v>52273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МП "Дети Кубани"</c:v>
                </c:pt>
              </c:strCache>
            </c:strRef>
          </c:tx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37933</a:t>
                    </a:r>
                    <a:r>
                      <a:rPr lang="ru-RU" dirty="0" smtClean="0"/>
                      <a:t> </a:t>
                    </a:r>
                    <a:r>
                      <a:rPr lang="ru-RU" sz="1400" dirty="0" smtClean="0"/>
                      <a:t>тыс.рублей</a:t>
                    </a:r>
                    <a:endParaRPr lang="en-US" sz="1400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Лист1!$C$2</c:f>
              <c:numCache>
                <c:formatCode>General</c:formatCode>
                <c:ptCount val="1"/>
                <c:pt idx="0">
                  <c:v>37933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МП "Доступная среда"</c:v>
                </c:pt>
              </c:strCache>
            </c:strRef>
          </c:tx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2468</a:t>
                    </a:r>
                    <a:r>
                      <a:rPr lang="ru-RU" smtClean="0"/>
                      <a:t> </a:t>
                    </a:r>
                    <a:r>
                      <a:rPr lang="ru-RU" sz="1400" smtClean="0"/>
                      <a:t>тыс.рублей</a:t>
                    </a:r>
                    <a:endParaRPr lang="en-US" sz="140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Лист1!$D$2</c:f>
              <c:numCache>
                <c:formatCode>General</c:formatCode>
                <c:ptCount val="1"/>
                <c:pt idx="0">
                  <c:v>2468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35396096"/>
        <c:axId val="235827584"/>
      </c:barChart>
      <c:catAx>
        <c:axId val="23539609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one"/>
        <c:crossAx val="235827584"/>
        <c:crosses val="autoZero"/>
        <c:auto val="1"/>
        <c:lblAlgn val="ctr"/>
        <c:lblOffset val="100"/>
        <c:noMultiLvlLbl val="0"/>
      </c:catAx>
      <c:valAx>
        <c:axId val="235827584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23539609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F01392-D648-4B7B-A7AB-56684D66FBC9}" type="datetimeFigureOut">
              <a:rPr lang="ru-RU" smtClean="0"/>
              <a:t>18.04.2016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1DC4FA-6235-4908-BFB1-A36D8E79D5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45694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843D6F-8BFB-4B1A-8D00-3DACFA482679}" type="slidenum">
              <a:rPr lang="ru-RU" smtClean="0"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18.04.2016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4092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18.04.2016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47238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18.04.2016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00831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18.04.2016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45688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18.04.2016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43596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18.04.2016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90163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18.04.2016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86608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18.04.2016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00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18.04.2016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514435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18.04.2016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32063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18.04.2016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06230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18.04.2016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01258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18.04.2016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93437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18.04.2016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544039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18.04.2016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60967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18.04.2016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21277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18.04.2016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43299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18.04.2016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95487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18.04.2016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3458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18.04.2016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90646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18.04.2016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11013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18.04.2016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292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18.04.2016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689297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18.04.2016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15069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428964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Отчет об исполнении бюджета МО Мостовский район за 2015 год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09761681"/>
      </p:ext>
    </p:extLst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00483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МП «"Развитие здравоохранения«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тыс.рублей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457200" y="1052736"/>
          <a:ext cx="8686800" cy="58052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46414878"/>
      </p:ext>
    </p:extLst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Численность работников здравоохранения чел.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547664" y="1988840"/>
          <a:ext cx="843528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40801834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МП «Развитие образования»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(тыс.рублей)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123337263"/>
      </p:ext>
    </p:extLst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68313" y="1196975"/>
          <a:ext cx="8229600" cy="52562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06975395"/>
      </p:ext>
    </p:extLst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95536" y="476672"/>
          <a:ext cx="8229600" cy="59766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47761694"/>
      </p:ext>
    </p:extLst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МП «Развитие культуры»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93741878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Реализация подпрограмм МП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lvl="0"/>
            <a:r>
              <a:rPr lang="ru-RU" dirty="0" smtClean="0"/>
              <a:t>1) «Совершенствование деятельности муниципальных учреждений отрасли «Культура, искусство и кинематография» - 91 859,6 тыс. рублей;</a:t>
            </a:r>
          </a:p>
          <a:p>
            <a:pPr lvl="0"/>
            <a:r>
              <a:rPr lang="ru-RU" dirty="0" smtClean="0"/>
              <a:t>2)«Кадровое обеспечение сферы культуры» средства краевого бюджета – 38 705,5 тыс. рублей;</a:t>
            </a:r>
          </a:p>
          <a:p>
            <a:pPr lvl="0"/>
            <a:r>
              <a:rPr lang="ru-RU" dirty="0" smtClean="0"/>
              <a:t>3)«Культура Кубани» - 6 091,1 тыс. рублей (99,2% годовых бюджетных назначений);</a:t>
            </a:r>
          </a:p>
          <a:p>
            <a:pPr lvl="0"/>
            <a:r>
              <a:rPr lang="ru-RU" dirty="0" smtClean="0"/>
              <a:t> 4)«Отдельные мероприятия по управлению реализацией программы» - 7 358,7 тыс. рублей. </a:t>
            </a:r>
          </a:p>
          <a:p>
            <a:pPr lvl="0"/>
            <a:r>
              <a:rPr lang="ru-RU" dirty="0" smtClean="0"/>
              <a:t>5)«Поддержка  клубных учреждений» - 582,5 тыс. рублей, или 20% к уточненной росписи по причине отсутствия финансирования из краевого бюджета на ремонт СДК ст. </a:t>
            </a:r>
            <a:r>
              <a:rPr lang="ru-RU" dirty="0" err="1" smtClean="0"/>
              <a:t>Губской</a:t>
            </a:r>
            <a:r>
              <a:rPr lang="ru-RU" dirty="0" smtClean="0"/>
              <a:t>. Освоение средств намечено на 1 квартал 2016 года.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33691420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5256584"/>
          </a:xfrm>
        </p:spPr>
        <p:txBody>
          <a:bodyPr/>
          <a:lstStyle/>
          <a:p>
            <a:r>
              <a:rPr lang="ru-RU" dirty="0" smtClean="0"/>
              <a:t>На выплату заработной платы работникам учреждений направлено -63 243,2 тыс. рублей.</a:t>
            </a:r>
          </a:p>
          <a:p>
            <a:r>
              <a:rPr lang="ru-RU" dirty="0" smtClean="0"/>
              <a:t>Среднесписочная численность работников в сфере культуры и кинематографии составила  – 264 человека. </a:t>
            </a:r>
          </a:p>
          <a:p>
            <a:r>
              <a:rPr lang="ru-RU" dirty="0" smtClean="0"/>
              <a:t>Средняя заработная плата  работников учреждений  культуры составила 15 793 рубля.</a:t>
            </a:r>
          </a:p>
          <a:p>
            <a:r>
              <a:rPr lang="ru-RU" dirty="0" smtClean="0"/>
              <a:t>На </a:t>
            </a:r>
            <a:r>
              <a:rPr lang="ru-RU" dirty="0" err="1" smtClean="0"/>
              <a:t>софинансирование</a:t>
            </a:r>
            <a:r>
              <a:rPr lang="ru-RU" dirty="0" smtClean="0"/>
              <a:t> расходных обязательств  направлено – 2,5 млн. рублей.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292925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764701"/>
          <a:ext cx="8229600" cy="56886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4400"/>
                <a:gridCol w="2228800"/>
                <a:gridCol w="1371600"/>
                <a:gridCol w="1371600"/>
                <a:gridCol w="1371600"/>
                <a:gridCol w="1371600"/>
              </a:tblGrid>
              <a:tr h="178776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№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</a:rPr>
                        <a:t>п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/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</a:rPr>
                        <a:t>п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Наименование программ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Бюджет, утвержденный решением Совета от 24 декабря 2014 года №375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Уточненная сводная бюджетная роспись на 2015 год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Кассовое исполнение за 2015 год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Процент исполнения к уточненной сводной бюджетной росписи на 2015 год</a:t>
                      </a:r>
                    </a:p>
                  </a:txBody>
                  <a:tcPr marL="68580" marR="68580" marT="0" marB="0" anchor="ctr"/>
                </a:tc>
              </a:tr>
              <a:tr h="59212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МП «Развитие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физической культуры и спорта»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28 280,7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28 280,7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28 280,7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100,0</a:t>
                      </a:r>
                    </a:p>
                  </a:txBody>
                  <a:tcPr marL="68580" marR="68580" marT="0" marB="0"/>
                </a:tc>
              </a:tr>
              <a:tr h="59212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МП «Развитие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жилищно-коммунального хозяйства»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715,2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715,2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680,1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95,1</a:t>
                      </a:r>
                    </a:p>
                  </a:txBody>
                  <a:tcPr marL="68580" marR="68580" marT="0" marB="0"/>
                </a:tc>
              </a:tr>
              <a:tr h="7661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МП «Экономическое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развитие и инновационная экономика»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1 800,0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3 604,5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3 574,8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99,2</a:t>
                      </a:r>
                    </a:p>
                  </a:txBody>
                  <a:tcPr marL="68580" marR="68580" marT="0" marB="0"/>
                </a:tc>
              </a:tr>
              <a:tr h="59212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4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МП«Молодежь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Кубани»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3 297,2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3 821,0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3 712,4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97,2</a:t>
                      </a:r>
                    </a:p>
                  </a:txBody>
                  <a:tcPr marL="68580" marR="68580" marT="0" marB="0"/>
                </a:tc>
              </a:tr>
              <a:tr h="7661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5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МП«Региональная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политика и развитие гражданского общества»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10,0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10,0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10,0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100,0</a:t>
                      </a:r>
                    </a:p>
                  </a:txBody>
                  <a:tcPr marL="68580" marR="68580" marT="0" marB="0"/>
                </a:tc>
              </a:tr>
              <a:tr h="592127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МП «Казачество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Кубани»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140,0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310,0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310,0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100,0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58354983"/>
      </p:ext>
    </p:extLst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539552" y="476671"/>
          <a:ext cx="8229600" cy="59844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8376"/>
                <a:gridCol w="2444824"/>
                <a:gridCol w="1371600"/>
                <a:gridCol w="1371600"/>
                <a:gridCol w="1371600"/>
                <a:gridCol w="1371600"/>
              </a:tblGrid>
              <a:tr h="136815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№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</a:rPr>
                        <a:t>п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/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</a:rPr>
                        <a:t>п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Наименование программ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Бюджет, утвержденный решением Совета от 24 декабря 2014 года №375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Уточненная сводная бюджетная роспись на 2015 год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Кассовое исполнение за 2015 год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Процент исполнения к уточненной сводной бюджетной росписи на 2015 год</a:t>
                      </a:r>
                    </a:p>
                  </a:txBody>
                  <a:tcPr marL="68580" marR="68580" marT="0" marB="0" anchor="ctr"/>
                </a:tc>
              </a:tr>
              <a:tr h="73865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МП</a:t>
                      </a:r>
                      <a:r>
                        <a:rPr lang="ru-RU" sz="12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«Формирование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условий для духовно-нравственного развития граждан»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370,0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370,0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370,0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100,0</a:t>
                      </a:r>
                    </a:p>
                  </a:txBody>
                  <a:tcPr marL="68580" marR="68580" marT="0" marB="0"/>
                </a:tc>
              </a:tr>
              <a:tr h="79776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МП</a:t>
                      </a:r>
                      <a:r>
                        <a:rPr lang="ru-RU" sz="12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«Развитие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санаторно-курортного и туристского комплекса» на 2015—2017 годы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200,0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200,0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80,4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40,2</a:t>
                      </a:r>
                    </a:p>
                  </a:txBody>
                  <a:tcPr marL="68580" marR="68580" marT="0" marB="0"/>
                </a:tc>
              </a:tr>
              <a:tr h="79941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МП</a:t>
                      </a:r>
                      <a:r>
                        <a:rPr lang="ru-RU" sz="12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«Противодействие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незаконному обороту наркотиков»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100,0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100,0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96,0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96,0</a:t>
                      </a:r>
                    </a:p>
                  </a:txBody>
                  <a:tcPr marL="68580" marR="68580" marT="0" marB="0"/>
                </a:tc>
              </a:tr>
              <a:tr h="70714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МП</a:t>
                      </a:r>
                      <a:r>
                        <a:rPr lang="ru-RU" sz="12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«Информационное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общество Кубани в Мостовском районе»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7 106,1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9 639,3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9 360,7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97,1</a:t>
                      </a:r>
                    </a:p>
                  </a:txBody>
                  <a:tcPr marL="68580" marR="68580" marT="0" marB="0"/>
                </a:tc>
              </a:tr>
              <a:tr h="10371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МП</a:t>
                      </a:r>
                      <a:r>
                        <a:rPr lang="ru-RU" sz="12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«Развитие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сельского хозяйства и регулирование рынков сельскохозяйственной продукции, сырья и продовольствия»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8 348,1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15 528,6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11 962,8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77,0</a:t>
                      </a:r>
                    </a:p>
                  </a:txBody>
                  <a:tcPr marL="68580" marR="68580" marT="0" marB="0"/>
                </a:tc>
              </a:tr>
              <a:tr h="41085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МП</a:t>
                      </a:r>
                      <a:r>
                        <a:rPr lang="ru-RU" sz="12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«Развитие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топливно-энергетического комплекса»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1 445,0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3 489,6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2 269,1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65,0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30286813"/>
      </p:ext>
    </p:extLst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Доходы бюджета МО Мостовский район за 2015 год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50637670"/>
              </p:ext>
            </p:extLst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0752423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Непрограммные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расходы МО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457200" y="1124745"/>
          <a:ext cx="8229600" cy="52777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62872"/>
                <a:gridCol w="2232248"/>
                <a:gridCol w="1234480"/>
              </a:tblGrid>
              <a:tr h="79208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Наименование расходов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Исполнено</a:t>
                      </a:r>
                      <a:r>
                        <a:rPr lang="ru-RU" baseline="0" dirty="0" smtClean="0"/>
                        <a:t> (тыс.рублей)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исполнение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 обеспечение деятельности высшего органа исполнительной власти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1 515,5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98,1%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 обеспечение деятельности законодательных (представительных) органов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875,5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99,7% 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 обеспечение функционирования администрации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61 379,7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98,1%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 обеспечение деятельности архивов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1 583,7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99,2%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 обеспечение деятельности Контрольно-счетной палаты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2 634,8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90,7 %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 реализацию мероприятий по организации и проведению выборов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1500,1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98,4%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 обеспечение хозяйственного обслуживания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10 769,7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97,3%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64511830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Межбюджетные трансферты 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(дотации на выравнивание бюджетной обеспеченности поселений)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83483400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РЕЗЕРВНЫЙ ФОНД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ru-RU" sz="3200" dirty="0" smtClean="0"/>
              <a:t>За счет средств резервного фонда на неотложные аварийно-восстановительные работы по ликвидации последствий чрезвычайной ситуации, вызванной сильным градом, прошедшим 23 июня 2015 года на территории х. Первомайского Мостовского района, направлено 247,6 тыс. рублей.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9678166"/>
      </p:ext>
    </p:extLst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Источники финансирования дефицита бюджета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42805639"/>
      </p:ext>
    </p:extLst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Муниципальный долг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67544" y="2132857"/>
          <a:ext cx="8229600" cy="40067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82752"/>
                <a:gridCol w="1224136"/>
                <a:gridCol w="1296144"/>
                <a:gridCol w="1368152"/>
                <a:gridCol w="658416"/>
              </a:tblGrid>
              <a:tr h="922425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Вид </a:t>
                      </a:r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долговых обязательств</a:t>
                      </a: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lumMod val="40000"/>
                            <a:lumOff val="60000"/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lumMod val="40000"/>
                            <a:lumOff val="60000"/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lumMod val="40000"/>
                            <a:lumOff val="60000"/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Объем муниципального долга  Мостовского района</a:t>
                      </a: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lumMod val="40000"/>
                            <a:lumOff val="60000"/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lumMod val="40000"/>
                            <a:lumOff val="60000"/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lumMod val="40000"/>
                            <a:lumOff val="60000"/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Изменение</a:t>
                      </a: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lumMod val="40000"/>
                            <a:lumOff val="60000"/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lumMod val="40000"/>
                            <a:lumOff val="60000"/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lumMod val="40000"/>
                            <a:lumOff val="60000"/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8854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 01.01.2015</a:t>
                      </a: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lumMod val="40000"/>
                            <a:lumOff val="60000"/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lumMod val="40000"/>
                            <a:lumOff val="60000"/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lumMod val="40000"/>
                            <a:lumOff val="60000"/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 01.01.2016</a:t>
                      </a: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lumMod val="40000"/>
                            <a:lumOff val="60000"/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lumMod val="40000"/>
                            <a:lumOff val="60000"/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lumMod val="40000"/>
                            <a:lumOff val="60000"/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тыс. рублей</a:t>
                      </a: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lumMod val="40000"/>
                            <a:lumOff val="60000"/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lumMod val="40000"/>
                            <a:lumOff val="60000"/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lumMod val="40000"/>
                            <a:lumOff val="60000"/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lumMod val="40000"/>
                            <a:lumOff val="60000"/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lumMod val="40000"/>
                            <a:lumOff val="60000"/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lumMod val="40000"/>
                            <a:lumOff val="60000"/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</a:tr>
              <a:tr h="101867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Объем муниципального долга, в том числе:</a:t>
                      </a: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122 000,0</a:t>
                      </a: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97 971,0</a:t>
                      </a: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-24 029,0</a:t>
                      </a: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80,3</a:t>
                      </a: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</a:tr>
              <a:tr h="6885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0" dirty="0">
                          <a:latin typeface="Times New Roman"/>
                          <a:ea typeface="Times New Roman"/>
                          <a:cs typeface="Times New Roman"/>
                        </a:rPr>
                        <a:t>Бюджетные кредиты</a:t>
                      </a: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800" b="0" dirty="0">
                          <a:latin typeface="Times New Roman"/>
                          <a:ea typeface="Times New Roman"/>
                          <a:cs typeface="Times New Roman"/>
                        </a:rPr>
                        <a:t>59 000,0</a:t>
                      </a: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800" b="0" dirty="0">
                          <a:latin typeface="Times New Roman"/>
                          <a:ea typeface="Times New Roman"/>
                          <a:cs typeface="Times New Roman"/>
                        </a:rPr>
                        <a:t>8 971,0</a:t>
                      </a: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800" b="0" dirty="0">
                          <a:latin typeface="Times New Roman"/>
                          <a:ea typeface="Times New Roman"/>
                          <a:cs typeface="Times New Roman"/>
                        </a:rPr>
                        <a:t>-50 029,0</a:t>
                      </a: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800" b="0" dirty="0">
                          <a:latin typeface="Times New Roman"/>
                          <a:ea typeface="Times New Roman"/>
                          <a:cs typeface="Times New Roman"/>
                        </a:rPr>
                        <a:t>15,2</a:t>
                      </a: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</a:tr>
              <a:tr h="6885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0">
                          <a:latin typeface="Times New Roman"/>
                          <a:ea typeface="Times New Roman"/>
                          <a:cs typeface="Times New Roman"/>
                        </a:rPr>
                        <a:t>Кредиты кредитных организаций</a:t>
                      </a: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800" b="0">
                          <a:latin typeface="Times New Roman"/>
                          <a:ea typeface="Times New Roman"/>
                          <a:cs typeface="Times New Roman"/>
                        </a:rPr>
                        <a:t>63 000,0</a:t>
                      </a: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800" b="0">
                          <a:latin typeface="Times New Roman"/>
                          <a:ea typeface="Times New Roman"/>
                          <a:cs typeface="Times New Roman"/>
                        </a:rPr>
                        <a:t>89 000,0</a:t>
                      </a: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800" b="0" dirty="0">
                          <a:latin typeface="Times New Roman"/>
                          <a:ea typeface="Times New Roman"/>
                          <a:cs typeface="Times New Roman"/>
                        </a:rPr>
                        <a:t>26 000,0</a:t>
                      </a: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800" b="0" dirty="0">
                          <a:latin typeface="Times New Roman"/>
                          <a:ea typeface="Times New Roman"/>
                          <a:cs typeface="Times New Roman"/>
                        </a:rPr>
                        <a:t>141,3</a:t>
                      </a: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60440877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461216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0187075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Структура доходов бюджета 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МО Мостовский район за 2015 год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 title="Структура доходов бюджета МО Мостовский район за 2015 год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32468204"/>
              </p:ext>
            </p:extLst>
          </p:nvPr>
        </p:nvGraphicFramePr>
        <p:xfrm>
          <a:off x="107504" y="1844824"/>
          <a:ext cx="8640960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11900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442424"/>
          </a:xfrm>
        </p:spPr>
        <p:txBody>
          <a:bodyPr>
            <a:noAutofit/>
          </a:bodyPr>
          <a:lstStyle/>
          <a:p>
            <a:pPr algn="ctr"/>
            <a:r>
              <a:rPr lang="ru-RU" sz="4300" b="1" dirty="0" smtClean="0">
                <a:latin typeface="Times New Roman" pitchFamily="18" charset="0"/>
                <a:cs typeface="Times New Roman" pitchFamily="18" charset="0"/>
              </a:rPr>
              <a:t>Структура налоговых и неналоговых доходов  за 2015 год</a:t>
            </a:r>
            <a:endParaRPr lang="ru-RU" sz="43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42593562"/>
              </p:ext>
            </p:extLst>
          </p:nvPr>
        </p:nvGraphicFramePr>
        <p:xfrm>
          <a:off x="467544" y="1916832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712916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Структура безвозмездных поступлений за 2015 год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37933802"/>
              </p:ext>
            </p:extLst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945210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Мероприятия по вовлечению задолженности в консолидированный бюджет края по МО Мостовский район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935480"/>
            <a:ext cx="8640960" cy="4661872"/>
          </a:xfrm>
        </p:spPr>
        <p:txBody>
          <a:bodyPr>
            <a:normAutofit fontScale="47500" lnSpcReduction="20000"/>
          </a:bodyPr>
          <a:lstStyle/>
          <a:p>
            <a:pPr lvl="0" algn="just"/>
            <a:endParaRPr lang="ru-RU" sz="3200" b="1" dirty="0" smtClean="0"/>
          </a:p>
          <a:p>
            <a:pPr lvl="0" algn="just"/>
            <a:r>
              <a:rPr lang="ru-RU" sz="3200" b="1" dirty="0" smtClean="0"/>
              <a:t>в </a:t>
            </a:r>
            <a:r>
              <a:rPr lang="ru-RU" sz="3200" b="1" dirty="0"/>
              <a:t>ежедневном режиме балансовые комиссии, рабочие группы с участием поселений, </a:t>
            </a:r>
            <a:r>
              <a:rPr lang="ru-RU" sz="3200" b="1" dirty="0" err="1"/>
              <a:t>подворовые</a:t>
            </a:r>
            <a:r>
              <a:rPr lang="ru-RU" sz="3200" b="1" dirty="0"/>
              <a:t> обходы.  За 2015 г. проведено   в районе 82  заседаний балансовых комиссий и 22 рабочих групп,  на которых  рассмотрено  </a:t>
            </a:r>
            <a:r>
              <a:rPr lang="ru-RU" sz="3200" b="1" dirty="0" smtClean="0"/>
              <a:t>задолженности </a:t>
            </a:r>
            <a:r>
              <a:rPr lang="ru-RU" sz="3200" b="1" dirty="0"/>
              <a:t>на сумму 52,4 млн. руб., взыскано 49,8 млн. рублей, уд вес составил -95,0%, в поселениях 178 заседаний  балансовых комиссий,  на которых  заслушано 2038 физических лиц по имущественным и транспортному налогам  на сумму 2,9 млн. руб., взыскано 2,4 млн. рублей, уд. вес составил 82,3%.</a:t>
            </a:r>
          </a:p>
          <a:p>
            <a:pPr lvl="0" algn="just"/>
            <a:endParaRPr lang="ru-RU" sz="3200" b="1" dirty="0" smtClean="0"/>
          </a:p>
          <a:p>
            <a:pPr lvl="0" algn="just"/>
            <a:r>
              <a:rPr lang="ru-RU" sz="3200" b="1" dirty="0" smtClean="0"/>
              <a:t>недоимка </a:t>
            </a:r>
            <a:r>
              <a:rPr lang="ru-RU" sz="3200" b="1" dirty="0"/>
              <a:t>по имущественным налогам по состоянию на 1 октября 2015 г. уменьшилась к началу года на 35 </a:t>
            </a:r>
            <a:r>
              <a:rPr lang="ru-RU" sz="3200" b="1" dirty="0" smtClean="0"/>
              <a:t>%  </a:t>
            </a:r>
            <a:r>
              <a:rPr lang="ru-RU" sz="3200" b="1" dirty="0"/>
              <a:t>или на 11,5 млн. руб., и составила 21,3 млн. руб.,</a:t>
            </a:r>
          </a:p>
          <a:p>
            <a:pPr marL="0" lvl="0" indent="0" algn="just">
              <a:buNone/>
            </a:pPr>
            <a:endParaRPr lang="ru-RU" sz="3200" b="1" dirty="0" smtClean="0"/>
          </a:p>
          <a:p>
            <a:pPr lvl="0" algn="just"/>
            <a:r>
              <a:rPr lang="ru-RU" sz="3200" b="1" dirty="0" smtClean="0"/>
              <a:t>активно </a:t>
            </a:r>
            <a:r>
              <a:rPr lang="ru-RU" sz="3200" b="1" dirty="0"/>
              <a:t>велась работа по вовлечению  недоимки по имущественным налогам и транспортному налогу с физических лиц.  В результате </a:t>
            </a:r>
            <a:r>
              <a:rPr lang="ru-RU" sz="3200" b="1" dirty="0" err="1"/>
              <a:t>подворовых</a:t>
            </a:r>
            <a:r>
              <a:rPr lang="ru-RU" sz="3200" b="1" dirty="0"/>
              <a:t>  обходов с участием представителей налоговой службы и  судебных приставов, а также работы балансовых комиссий в поселениях  недоимка с  момента начисления по  состоянию на 1 декабря сократилась на 27,8% или на 15,8 млн. руб. и составила 41 млн. руб.</a:t>
            </a:r>
          </a:p>
          <a:p>
            <a:pPr algn="just"/>
            <a:endParaRPr lang="ru-RU" sz="3200" b="1" dirty="0" smtClean="0"/>
          </a:p>
          <a:p>
            <a:pPr algn="just"/>
            <a:r>
              <a:rPr lang="ru-RU" sz="3200" b="1" dirty="0" smtClean="0"/>
              <a:t>проводился </a:t>
            </a:r>
            <a:r>
              <a:rPr lang="ru-RU" sz="3200" b="1" dirty="0"/>
              <a:t>ежедневый мониторинг расчетов с бюджетом по НДФЛ в разрезе налогоплательщиков, выявлялись причины снижения поступлений по налогу (анализ проведен по  300 хозяйствующим субъектам). Предприятия заслушивались на  межведомственных комиссиях, допустивших снижение поступлений по НДФЛ и  имеющих задолженность.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3312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400" dirty="0" smtClean="0">
                <a:latin typeface="+mn-lt"/>
              </a:rPr>
              <a:t>Исполнение</a:t>
            </a:r>
            <a:r>
              <a:rPr lang="ru-RU" sz="4400" dirty="0" smtClean="0"/>
              <a:t> бюджета по расходам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Решением Совета муниципального образования Мостовский район от                   29 декабря 2014 года № 375 утвержден общий объем расходов бюджета в сумме 1 270 146,7 млн.руб. или 107,5 % к первоначальному бюджету. </a:t>
            </a:r>
          </a:p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Исполнение по расходам сложилось в сумме 1 256 814,8  млн. руб. или 99,0 % к бюджетным назначениям.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673251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72008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/>
              <a:t>Структура  расходов бюджета за 2015 год</a:t>
            </a:r>
            <a:endParaRPr lang="ru-RU" sz="3600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340767"/>
          <a:ext cx="8229600" cy="52565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4400"/>
                <a:gridCol w="4104456"/>
                <a:gridCol w="1553344"/>
                <a:gridCol w="2057400"/>
              </a:tblGrid>
              <a:tr h="822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№</a:t>
                      </a:r>
                      <a:r>
                        <a:rPr lang="ru-RU" sz="1400" b="1" dirty="0" err="1"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ru-RU" sz="1400" b="1" dirty="0" err="1"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Направление расходов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Кассовое исполнение за 2015 </a:t>
                      </a:r>
                      <a:r>
                        <a:rPr lang="ru-RU" sz="1400" b="1" dirty="0" smtClean="0">
                          <a:latin typeface="Times New Roman"/>
                          <a:ea typeface="Calibri"/>
                          <a:cs typeface="Times New Roman"/>
                        </a:rPr>
                        <a:t>г., </a:t>
                      </a: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тыс. </a:t>
                      </a:r>
                      <a:r>
                        <a:rPr lang="ru-RU" sz="1400" b="1" dirty="0" smtClean="0">
                          <a:latin typeface="Times New Roman"/>
                          <a:ea typeface="Calibri"/>
                          <a:cs typeface="Times New Roman"/>
                        </a:rPr>
                        <a:t>руб.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Удельный вес расходов в общем объеме расходов </a:t>
                      </a:r>
                      <a:r>
                        <a:rPr lang="ru-RU" sz="1400" b="1" dirty="0" smtClean="0">
                          <a:latin typeface="Times New Roman"/>
                          <a:ea typeface="Calibri"/>
                          <a:cs typeface="Times New Roman"/>
                        </a:rPr>
                        <a:t>бюджета, </a:t>
                      </a: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%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8012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1.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Образование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786 362,5</a:t>
                      </a:r>
                      <a:endParaRPr lang="ru-RU" sz="12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62,7</a:t>
                      </a:r>
                      <a:endParaRPr lang="ru-RU" sz="12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885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2.</a:t>
                      </a:r>
                      <a:endParaRPr lang="ru-RU" sz="12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бщегосударственные вопросы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104 801,0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8,3</a:t>
                      </a:r>
                      <a:endParaRPr lang="ru-RU" sz="12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885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3.</a:t>
                      </a:r>
                      <a:endParaRPr lang="ru-RU" sz="12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Культура, кинематография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101 965,3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8,1</a:t>
                      </a:r>
                      <a:endParaRPr lang="ru-RU" sz="12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012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4. </a:t>
                      </a:r>
                      <a:endParaRPr lang="ru-RU" sz="12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Здравоохранение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81 429,4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6,5</a:t>
                      </a:r>
                      <a:endParaRPr lang="ru-RU" sz="12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012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5.</a:t>
                      </a:r>
                      <a:endParaRPr lang="ru-RU" sz="12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Социальная политика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55 918,1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4,4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885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6.</a:t>
                      </a:r>
                      <a:endParaRPr lang="ru-RU" sz="12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Жилищно-коммунальное хозяйство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36 117,9</a:t>
                      </a:r>
                      <a:endParaRPr lang="ru-RU" sz="12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2,9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885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7.</a:t>
                      </a:r>
                      <a:endParaRPr lang="ru-RU" sz="12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Межбюджетные трансферты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33 092,4</a:t>
                      </a:r>
                      <a:endParaRPr lang="ru-RU" sz="12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2,6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885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8.</a:t>
                      </a:r>
                      <a:endParaRPr lang="ru-RU" sz="12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Физическая культура и спорт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28 257,4</a:t>
                      </a:r>
                      <a:endParaRPr lang="ru-RU" sz="12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2,2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885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9.</a:t>
                      </a:r>
                      <a:endParaRPr lang="ru-RU" sz="12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Национальная экономика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12 821,4</a:t>
                      </a:r>
                      <a:endParaRPr lang="ru-RU" sz="12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1,0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2327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10.</a:t>
                      </a:r>
                      <a:endParaRPr lang="ru-RU" sz="12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Обслуживание государственного и муниципального долга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9 487,3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0,8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9770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11.</a:t>
                      </a:r>
                      <a:endParaRPr lang="ru-RU" sz="12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Национальную безопасность и правоохранительную деятельность.</a:t>
                      </a:r>
                      <a:endParaRPr lang="ru-RU" sz="12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6 562,1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0,5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012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Всего:</a:t>
                      </a:r>
                      <a:endParaRPr lang="ru-RU" sz="12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1 256 814,8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100,0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1480114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+mn-lt"/>
              </a:rPr>
              <a:t>Муниципальные программы</a:t>
            </a:r>
            <a:endParaRPr lang="ru-RU" b="1" dirty="0">
              <a:latin typeface="+mn-lt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5754461"/>
      </p:ext>
    </p:extLst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927</Words>
  <Application>Microsoft Office PowerPoint</Application>
  <PresentationFormat>Экран (4:3)</PresentationFormat>
  <Paragraphs>259</Paragraphs>
  <Slides>25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25</vt:i4>
      </vt:variant>
    </vt:vector>
  </HeadingPairs>
  <TitlesOfParts>
    <vt:vector size="27" baseType="lpstr">
      <vt:lpstr>Поток</vt:lpstr>
      <vt:lpstr>1_Поток</vt:lpstr>
      <vt:lpstr>Отчет об исполнении бюджета МО Мостовский район за 2015 год</vt:lpstr>
      <vt:lpstr>Доходы бюджета МО Мостовский район за 2015 год</vt:lpstr>
      <vt:lpstr>Структура доходов бюджета  МО Мостовский район за 2015 год</vt:lpstr>
      <vt:lpstr>Структура налоговых и неналоговых доходов  за 2015 год</vt:lpstr>
      <vt:lpstr>Структура безвозмездных поступлений за 2015 год</vt:lpstr>
      <vt:lpstr>Мероприятия по вовлечению задолженности в консолидированный бюджет края по МО Мостовский район</vt:lpstr>
      <vt:lpstr>Исполнение бюджета по расходам</vt:lpstr>
      <vt:lpstr>Структура  расходов бюджета за 2015 год</vt:lpstr>
      <vt:lpstr>Муниципальные программы</vt:lpstr>
      <vt:lpstr>МП «"Развитие здравоохранения« тыс.рублей  </vt:lpstr>
      <vt:lpstr>Численность работников здравоохранения чел.</vt:lpstr>
      <vt:lpstr>МП «Развитие образования» (тыс.рублей)</vt:lpstr>
      <vt:lpstr>Презентация PowerPoint</vt:lpstr>
      <vt:lpstr>Презентация PowerPoint</vt:lpstr>
      <vt:lpstr>МП «Развитие культуры»</vt:lpstr>
      <vt:lpstr>Реализация подпрограмм МП</vt:lpstr>
      <vt:lpstr>Презентация PowerPoint</vt:lpstr>
      <vt:lpstr>Презентация PowerPoint</vt:lpstr>
      <vt:lpstr>Презентация PowerPoint</vt:lpstr>
      <vt:lpstr>Непрограммные расходы МО</vt:lpstr>
      <vt:lpstr>Межбюджетные трансферты  (дотации на выравнивание бюджетной обеспеченности поселений)</vt:lpstr>
      <vt:lpstr>РЕЗЕРВНЫЙ ФОНД </vt:lpstr>
      <vt:lpstr>Источники финансирования дефицита бюджета</vt:lpstr>
      <vt:lpstr>Муниципальный долг</vt:lpstr>
      <vt:lpstr>Спасибо за внимание</vt:lpstr>
    </vt:vector>
  </TitlesOfParts>
  <Company>Финансовое управление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Отчет об исполнении бюджета МО Мостовский район за 2015 год</dc:title>
  <dc:creator>С.Б. Пинчук</dc:creator>
  <cp:lastModifiedBy>С.Б. Пинчук</cp:lastModifiedBy>
  <cp:revision>13</cp:revision>
  <dcterms:created xsi:type="dcterms:W3CDTF">2016-04-18T07:48:36Z</dcterms:created>
  <dcterms:modified xsi:type="dcterms:W3CDTF">2016-04-18T09:33:20Z</dcterms:modified>
</cp:coreProperties>
</file>